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7772400" cy="10058400"/>
  <p:notesSz cx="6858000" cy="9144000"/>
  <p:embeddedFontLst>
    <p:embeddedFont>
      <p:font typeface="Cabin" pitchFamily="2" charset="77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Breaul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0FA"/>
    <a:srgbClr val="FCB447"/>
    <a:srgbClr val="18254E"/>
    <a:srgbClr val="AA1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90" d="100"/>
          <a:sy n="90" d="100"/>
        </p:scale>
        <p:origin x="1904" y="-2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01-26T20:03:05.921" idx="1">
    <p:pos x="3247" y="4033"/>
    <p:text>link the form here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51625" y="-46400"/>
            <a:ext cx="8082600" cy="1821900"/>
          </a:xfrm>
          <a:prstGeom prst="rect">
            <a:avLst/>
          </a:prstGeom>
          <a:solidFill>
            <a:srgbClr val="18254E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151625" y="8236500"/>
            <a:ext cx="8082600" cy="1821900"/>
          </a:xfrm>
          <a:prstGeom prst="rect">
            <a:avLst/>
          </a:prstGeom>
          <a:solidFill>
            <a:srgbClr val="18254E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50" y="566750"/>
            <a:ext cx="77724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SESSION NAME    </a:t>
            </a:r>
            <a:r>
              <a:rPr lang="en" sz="2600" b="1" dirty="0">
                <a:solidFill>
                  <a:srgbClr val="FCB447"/>
                </a:solidFill>
                <a:latin typeface="Cabin"/>
                <a:ea typeface="Cabin"/>
                <a:cs typeface="Cabin"/>
                <a:sym typeface="Cabin"/>
              </a:rPr>
              <a:t>|</a:t>
            </a:r>
            <a:r>
              <a:rPr lang="en" sz="2600" b="1" dirty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    Virtual Educator Externships</a:t>
            </a:r>
            <a:endParaRPr sz="2600" b="1" dirty="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E3F0FA"/>
                </a:solidFill>
                <a:latin typeface="Cabin"/>
                <a:ea typeface="Cabin"/>
                <a:cs typeface="Cabin"/>
                <a:sym typeface="Cabin"/>
              </a:rPr>
              <a:t>Ensure the next generation is ready for the workforce! </a:t>
            </a:r>
            <a:endParaRPr sz="2200" dirty="0">
              <a:solidFill>
                <a:srgbClr val="E3F0FA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10000" y="1860450"/>
            <a:ext cx="6752400" cy="187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ADD SESSION Virtual Educator Externships</a:t>
            </a:r>
            <a:endParaRPr b="1" dirty="0">
              <a:solidFill>
                <a:srgbClr val="AA1D37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Are you an industry professional who is passionate about ensuring the next generation is ready to join the workforce?  </a:t>
            </a:r>
            <a:r>
              <a:rPr lang="en" sz="12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Join us in giving classroom educators the industry acumen they need to expose students to your high-growth careers! Host one virtual session containing 20–30 teachers and counselors from across Arizona’s middle schools, high schools, and community colleges to reach thousands of students! Throughout this three-day externship experience, educators will rotate through the various virtual experiences provided by employers like you to increase industry awareness and help expose students to career pathways.</a:t>
            </a:r>
            <a:endParaRPr sz="1300" dirty="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-51950" y="3888250"/>
            <a:ext cx="7895100" cy="1339500"/>
            <a:chOff x="-51950" y="3735850"/>
            <a:chExt cx="7895100" cy="1339500"/>
          </a:xfrm>
        </p:grpSpPr>
        <p:sp>
          <p:nvSpPr>
            <p:cNvPr id="59" name="Google Shape;59;p13"/>
            <p:cNvSpPr/>
            <p:nvPr/>
          </p:nvSpPr>
          <p:spPr>
            <a:xfrm>
              <a:off x="-51950" y="3735850"/>
              <a:ext cx="7895100" cy="1339500"/>
            </a:xfrm>
            <a:prstGeom prst="rect">
              <a:avLst/>
            </a:prstGeom>
            <a:solidFill>
              <a:srgbClr val="E3F0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E3F0FA"/>
                </a:solidFill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583050" y="3847950"/>
              <a:ext cx="3048000" cy="64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b="1" dirty="0">
                  <a:solidFill>
                    <a:srgbClr val="18254E"/>
                  </a:solidFill>
                  <a:latin typeface="Cabin"/>
                  <a:ea typeface="Cabin"/>
                  <a:cs typeface="Cabin"/>
                  <a:sym typeface="Cabin"/>
                </a:rPr>
                <a:t>Examples of Session Topics Include:</a:t>
              </a:r>
              <a:endParaRPr b="1" dirty="0">
                <a:solidFill>
                  <a:srgbClr val="18254E"/>
                </a:solidFill>
                <a:latin typeface="Cabin"/>
                <a:ea typeface="Cabin"/>
                <a:cs typeface="Cabin"/>
                <a:sym typeface="Cabin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 dirty="0">
                <a:solidFill>
                  <a:srgbClr val="073763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658200" y="4247200"/>
              <a:ext cx="1819500" cy="58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Career path opportunities</a:t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at your company</a:t>
              </a:r>
              <a:endPara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2811875" y="4247200"/>
              <a:ext cx="2186700" cy="58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Resources to prepare students</a:t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for careers in your industry</a:t>
              </a:r>
              <a:endPara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256650" y="4247200"/>
              <a:ext cx="2186700" cy="58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Insight to the technical and</a:t>
              </a:r>
              <a:endParaRPr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employability skills required for</a:t>
              </a:r>
              <a:endParaRPr sz="12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pic>
          <p:nvPicPr>
            <p:cNvPr id="64" name="Google Shape;64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37300" y="4389500"/>
              <a:ext cx="297100" cy="297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570900" y="4389500"/>
              <a:ext cx="297100" cy="297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74775" y="4389500"/>
              <a:ext cx="297100" cy="297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7" name="Google Shape;67;p13"/>
          <p:cNvSpPr txBox="1"/>
          <p:nvPr/>
        </p:nvSpPr>
        <p:spPr>
          <a:xfrm>
            <a:off x="658200" y="5346050"/>
            <a:ext cx="2726700" cy="18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rgbClr val="980000"/>
                </a:solidFill>
                <a:latin typeface="Cabin"/>
                <a:ea typeface="Cabin"/>
                <a:cs typeface="Cabin"/>
                <a:sym typeface="Cabin"/>
              </a:rPr>
              <a:t>Register Today!</a:t>
            </a:r>
            <a:endParaRPr b="1">
              <a:solidFill>
                <a:srgbClr val="980000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Host a virtual, one-hour session for educators across Arizona! Session options are flexible and up to your team to decide which format fits you best. Examples include: Panels, Case Studies, Virtual Tours, and more!</a:t>
            </a:r>
            <a:endParaRPr sz="12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cxnSp>
        <p:nvCxnSpPr>
          <p:cNvPr id="68" name="Google Shape;68;p13"/>
          <p:cNvCxnSpPr/>
          <p:nvPr/>
        </p:nvCxnSpPr>
        <p:spPr>
          <a:xfrm flipH="1">
            <a:off x="3461100" y="5462475"/>
            <a:ext cx="6900" cy="1486500"/>
          </a:xfrm>
          <a:prstGeom prst="straightConnector1">
            <a:avLst/>
          </a:prstGeom>
          <a:noFill/>
          <a:ln w="38100" cap="flat" cmpd="sng">
            <a:solidFill>
              <a:srgbClr val="18254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" name="Google Shape;69;p13"/>
          <p:cNvSpPr txBox="1"/>
          <p:nvPr/>
        </p:nvSpPr>
        <p:spPr>
          <a:xfrm>
            <a:off x="3789850" y="5612175"/>
            <a:ext cx="1215600" cy="1184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ADD Session Employer QR Code here</a:t>
            </a:r>
            <a:endParaRPr sz="13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097925" y="5474925"/>
            <a:ext cx="21645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ADD DATES</a:t>
            </a:r>
            <a:endParaRPr sz="12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One hour-long session between 8 a.m–1 p.m</a:t>
            </a:r>
            <a:endParaRPr sz="12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5155100" y="6402975"/>
            <a:ext cx="1778100" cy="393900"/>
          </a:xfrm>
          <a:prstGeom prst="rect">
            <a:avLst/>
          </a:prstGeom>
          <a:solidFill>
            <a:srgbClr val="FCB4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8254E"/>
                </a:solidFill>
                <a:latin typeface="Cabin"/>
                <a:ea typeface="Cabin"/>
                <a:cs typeface="Cabin"/>
                <a:sym typeface="Cabin"/>
              </a:rPr>
              <a:t>REGISTER!</a:t>
            </a:r>
            <a:endParaRPr b="1" dirty="0">
              <a:solidFill>
                <a:srgbClr val="18254E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784175" y="7186275"/>
            <a:ext cx="455100" cy="45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78100" y="7237850"/>
            <a:ext cx="455100" cy="4551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/>
          <p:nvPr/>
        </p:nvSpPr>
        <p:spPr>
          <a:xfrm>
            <a:off x="1301775" y="7066430"/>
            <a:ext cx="5228100" cy="10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I was delighted to participate in the externship experience. I believe strongly in the power that teachers have to motivate the students and provide them guidance with career development possibilities.</a:t>
            </a:r>
            <a:endParaRPr sz="1300" dirty="0">
              <a:solidFill>
                <a:srgbClr val="AA1D37"/>
              </a:solidFill>
              <a:latin typeface="Cabin"/>
              <a:ea typeface="Cabin"/>
              <a:cs typeface="Cabin"/>
              <a:sym typeface="Cabin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				</a:t>
            </a:r>
            <a:r>
              <a:rPr lang="en" sz="1200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– </a:t>
            </a:r>
            <a:r>
              <a:rPr lang="en" sz="1200" i="1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Rick </a:t>
            </a:r>
            <a:r>
              <a:rPr lang="en" sz="1200" i="1" dirty="0" err="1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Dircks</a:t>
            </a:r>
            <a:r>
              <a:rPr lang="en" sz="1200" i="1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, </a:t>
            </a:r>
            <a:r>
              <a:rPr lang="en" sz="1200" i="1" dirty="0" err="1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Dircks</a:t>
            </a:r>
            <a:r>
              <a:rPr lang="en" sz="1200" i="1" dirty="0">
                <a:solidFill>
                  <a:srgbClr val="AA1D37"/>
                </a:solidFill>
                <a:latin typeface="Cabin"/>
                <a:ea typeface="Cabin"/>
                <a:cs typeface="Cabin"/>
                <a:sym typeface="Cabin"/>
              </a:rPr>
              <a:t> Moving &amp; Logistics</a:t>
            </a:r>
            <a:endParaRPr sz="1200" i="1" dirty="0">
              <a:solidFill>
                <a:srgbClr val="AA1D3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157500" y="8468050"/>
            <a:ext cx="33036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E3F0FA"/>
                </a:solidFill>
                <a:latin typeface="Cabin"/>
                <a:ea typeface="Cabin"/>
                <a:cs typeface="Cabin"/>
                <a:sym typeface="Cabin"/>
              </a:rPr>
              <a:t>For more information contact</a:t>
            </a:r>
            <a:endParaRPr sz="1200" dirty="0">
              <a:solidFill>
                <a:srgbClr val="E3F0FA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E3F0FA"/>
                </a:solidFill>
                <a:latin typeface="Cabin"/>
                <a:ea typeface="Cabin"/>
                <a:cs typeface="Cabin"/>
                <a:sym typeface="Cabin"/>
              </a:rPr>
              <a:t>NAME EMAIL</a:t>
            </a:r>
            <a:endParaRPr sz="1200" dirty="0">
              <a:solidFill>
                <a:srgbClr val="E3F0FA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378550" y="9000475"/>
            <a:ext cx="3015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ADD PARTNER LOGOS</a:t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77" name="Google Shape;7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08776" y="8720700"/>
            <a:ext cx="863626" cy="85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106F76F4E12B458C40AA227BD866B0" ma:contentTypeVersion="20" ma:contentTypeDescription="Create a new document." ma:contentTypeScope="" ma:versionID="141fd3d4ffdf8a827f1882fe430eb9b1">
  <xsd:schema xmlns:xsd="http://www.w3.org/2001/XMLSchema" xmlns:xs="http://www.w3.org/2001/XMLSchema" xmlns:p="http://schemas.microsoft.com/office/2006/metadata/properties" xmlns:ns2="02c21179-db13-4073-9144-de1d3549699a" xmlns:ns3="acf3d625-6d74-4d3b-8380-c4fe5de3d81c" xmlns:ns4="http://schemas.microsoft.com/sharepoint/v4" targetNamespace="http://schemas.microsoft.com/office/2006/metadata/properties" ma:root="true" ma:fieldsID="34aae82ebc44663508d29fd53114096d" ns2:_="" ns3:_="" ns4:_="">
    <xsd:import namespace="02c21179-db13-4073-9144-de1d3549699a"/>
    <xsd:import namespace="acf3d625-6d74-4d3b-8380-c4fe5de3d81c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IconOverlay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21179-db13-4073-9144-de1d35496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ec54927-50ae-4690-87f2-c5740ba4bc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3d625-6d74-4d3b-8380-c4fe5de3d81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5e4fdb-e520-40b6-b92e-d101c514494e}" ma:internalName="TaxCatchAll" ma:showField="CatchAllData" ma:web="acf3d625-6d74-4d3b-8380-c4fe5de3d8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axCatchAll xmlns="acf3d625-6d74-4d3b-8380-c4fe5de3d81c" xsi:nil="true"/>
    <lcf76f155ced4ddcb4097134ff3c332f xmlns="02c21179-db13-4073-9144-de1d3549699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C4CF2-120F-4A61-B69F-98FE4BEBAE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c21179-db13-4073-9144-de1d3549699a"/>
    <ds:schemaRef ds:uri="acf3d625-6d74-4d3b-8380-c4fe5de3d81c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D9976E-E770-47CC-9660-7DDABDECD368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acf3d625-6d74-4d3b-8380-c4fe5de3d81c"/>
    <ds:schemaRef ds:uri="02c21179-db13-4073-9144-de1d3549699a"/>
  </ds:schemaRefs>
</ds:datastoreItem>
</file>

<file path=customXml/itemProps3.xml><?xml version="1.0" encoding="utf-8"?>
<ds:datastoreItem xmlns:ds="http://schemas.openxmlformats.org/officeDocument/2006/customXml" ds:itemID="{36E5E058-FECD-411F-918E-5B14958931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269</Words>
  <Application>Microsoft Macintosh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Cabin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Maddy Belskus</cp:lastModifiedBy>
  <cp:revision>6</cp:revision>
  <dcterms:modified xsi:type="dcterms:W3CDTF">2024-09-23T21:40:19Z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0x01010080106F76F4E12B458C40AA227BD866B0</vt:lpwstr>
  </property>
</Properties>
</file>