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9F6_1E332744.xml" ContentType="application/vnd.ms-powerpoint.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9FA_A49F14ED.xml" ContentType="application/vnd.ms-powerpoint.comment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455" r:id="rId6"/>
    <p:sldId id="2550" r:id="rId7"/>
    <p:sldId id="2555" r:id="rId8"/>
    <p:sldId id="2558" r:id="rId9"/>
    <p:sldId id="2437" r:id="rId10"/>
    <p:sldId id="2456" r:id="rId11"/>
    <p:sldId id="2454" r:id="rId12"/>
    <p:sldId id="274" r:id="rId13"/>
    <p:sldId id="2545" r:id="rId14"/>
    <p:sldId id="2548" r:id="rId15"/>
    <p:sldId id="2551" r:id="rId16"/>
    <p:sldId id="2552" r:id="rId17"/>
    <p:sldId id="2554" r:id="rId18"/>
    <p:sldId id="2452" r:id="rId19"/>
    <p:sldId id="3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SIC CFA Template slides" id="{054C9882-5595-4F41-91E8-1DB114517B26}">
          <p14:sldIdLst>
            <p14:sldId id="256"/>
            <p14:sldId id="2455"/>
            <p14:sldId id="2550"/>
            <p14:sldId id="2555"/>
            <p14:sldId id="2558"/>
            <p14:sldId id="2437"/>
            <p14:sldId id="2456"/>
            <p14:sldId id="2454"/>
            <p14:sldId id="274"/>
            <p14:sldId id="2545"/>
            <p14:sldId id="2548"/>
            <p14:sldId id="2551"/>
            <p14:sldId id="2552"/>
            <p14:sldId id="2554"/>
            <p14:sldId id="2452"/>
            <p14:sldId id="309"/>
          </p14:sldIdLst>
        </p14:section>
        <p14:section name="Template Guidance" id="{AFA38913-3640-4343-B185-67C6FF330EB0}">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352578-BADD-6825-0AE5-63AD955C5402}" name="Madison Rock" initials="MR" userId="S::madison.rock@arizonafuture.org::49095967-5ac1-4544-8bab-a82b21f5a3ed" providerId="AD"/>
  <p188:author id="{37508696-578F-D3E5-4599-E51AC34E86CE}" name="Guest User" initials="GU" userId="S::urn:spo:anon#5eacb00c9313642fb39f4a50fa263dee6bad69f290a58431d81047ffd51d115f::" providerId="AD"/>
  <p188:author id="{6651F4AA-39D6-A097-8C75-6CE93A8E537E}" name="KaRa Lyn Thrasher" initials="KT" userId="S::karalyn.thrasher@arizonafuture.org::030fabe7-ce61-49fb-95e8-0c8dee9c520e" providerId="AD"/>
  <p188:author id="{F09E52B8-6164-19C2-86C3-96A49AAFE0CB}" name="Sabrina Estrada" initials="SE" userId="S::sabrina.estrada@arizonafuture.org::fda1d914-00a7-4300-bd38-457f55dfcc0e" providerId="AD"/>
  <p188:author id="{E9C719F1-BDE9-3DE8-0BCB-7FD449397F32}" name="KaRa Lyn Thompson" initials="KT" userId="S::karalyn.thompson@arizonafuture.org::030fabe7-ce61-49fb-95e8-0c8dee9c52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Thornton" initials="HT" lastIdx="27" clrIdx="0">
    <p:extLst>
      <p:ext uri="{19B8F6BF-5375-455C-9EA6-DF929625EA0E}">
        <p15:presenceInfo xmlns:p15="http://schemas.microsoft.com/office/powerpoint/2012/main" userId="S-1-5-21-1864253520-1647712531-16515117-4472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E69"/>
    <a:srgbClr val="000000"/>
    <a:srgbClr val="EA7600"/>
    <a:srgbClr val="535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F591F6-CC35-2F02-C609-1D1CAA937967}" v="3" dt="2026-05-07T21:03:23.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comments/modernComment_9F6_1E332744.xml><?xml version="1.0" encoding="utf-8"?>
<p188:cmLst xmlns:a="http://schemas.openxmlformats.org/drawingml/2006/main" xmlns:r="http://schemas.openxmlformats.org/officeDocument/2006/relationships" xmlns:p188="http://schemas.microsoft.com/office/powerpoint/2018/8/main">
  <p188:cm id="{1EE5B7F8-E5DC-43CE-B06C-8FF25F9AAF0A}" authorId="{F09E52B8-6164-19C2-86C3-96A49AAFE0CB}" status="resolved" created="2025-10-30T17:19:52.047" complete="100000">
    <pc:sldMkLst xmlns:pc="http://schemas.microsoft.com/office/powerpoint/2013/main/command">
      <pc:docMk/>
      <pc:sldMk cId="506668868" sldId="2550"/>
    </pc:sldMkLst>
    <p188:replyLst>
      <p188:reply id="{E72450C2-8358-418F-95C4-3E19426E528C}" authorId="{6651F4AA-39D6-A097-8C75-6CE93A8E537E}" created="2025-10-30T17:59:09.738">
        <p188:txBody>
          <a:bodyPr/>
          <a:lstStyle/>
          <a:p>
            <a:r>
              <a:rPr lang="en-US"/>
              <a:t>Yes, perfect! Thank you!</a:t>
            </a:r>
          </a:p>
        </p188:txBody>
      </p188:reply>
    </p188:replyLst>
    <p188:txBody>
      <a:bodyPr/>
      <a:lstStyle/>
      <a:p>
        <a:r>
          <a:rPr lang="en-US"/>
          <a:t>[@KaRa Lyn Thrasher] Is this the slide with both missions you are referring to?</a:t>
        </a:r>
      </a:p>
    </p188:txBody>
    <p188:extLst>
      <p:ext xmlns:p="http://schemas.openxmlformats.org/presentationml/2006/main" uri="{57CB4572-C831-44C2-8A1C-0ADB6CCDFE69}">
        <p223:reactions xmlns:p223="http://schemas.microsoft.com/office/powerpoint/2022/03/main">
          <p223:rxn type="👍">
            <p223:instance time="2025-10-30T19:03:13.607" authorId="{F09E52B8-6164-19C2-86C3-96A49AAFE0CB}"/>
          </p223:rxn>
        </p223:reactions>
      </p:ext>
    </p188:extLst>
  </p188:cm>
</p188:cmLst>
</file>

<file path=ppt/comments/modernComment_9FA_A49F14ED.xml><?xml version="1.0" encoding="utf-8"?>
<p188:cmLst xmlns:a="http://schemas.openxmlformats.org/drawingml/2006/main" xmlns:r="http://schemas.openxmlformats.org/officeDocument/2006/relationships" xmlns:p188="http://schemas.microsoft.com/office/powerpoint/2018/8/main">
  <p188:cm id="{CEF4E3D9-269B-4126-B37F-A4B3C9837E54}" authorId="{F09E52B8-6164-19C2-86C3-96A49AAFE0CB}" status="resolved" created="2025-09-11T19:45:05.228" complete="100000">
    <ac:deMkLst xmlns:ac="http://schemas.microsoft.com/office/drawing/2013/main/command">
      <pc:docMk xmlns:pc="http://schemas.microsoft.com/office/powerpoint/2013/main/command"/>
      <pc:sldMk xmlns:pc="http://schemas.microsoft.com/office/powerpoint/2013/main/command" cId="2987896971" sldId="2543"/>
      <ac:picMk id="7" creationId="{F7EF5B8B-886D-19C6-49D5-745B30FDA027}"/>
    </ac:deMkLst>
    <p188:txBody>
      <a:bodyPr/>
      <a:lstStyle/>
      <a:p>
        <a:r>
          <a:rPr lang="en-US"/>
          <a:t>[@KaRa Lyn Thrasher] Do you think we could share these photos with Deja for the social media post?</a:t>
        </a:r>
      </a:p>
    </p188:txBody>
  </p188:cm>
  <p188:cm id="{CC086107-D2D5-45FF-86C2-3898B6005F69}" authorId="{6651F4AA-39D6-A097-8C75-6CE93A8E537E}" status="resolved" created="2025-10-30T16:25:06.854" startDate="2025-10-30T16:25:06.854" dueDate="2025-10-30T16:25:06.854" assignedTo="{F09E52B8-6164-19C2-86C3-96A49AAFE0CB}" complete="100000" title="@Sabrina Estrada can you update the other case study slides to match how this looks (without the table)?">
    <pc:sldMkLst xmlns:pc="http://schemas.microsoft.com/office/powerpoint/2013/main/command">
      <pc:docMk/>
      <pc:sldMk cId="2987896971" sldId="2543"/>
    </pc:sldMkLst>
    <p188:txBody>
      <a:bodyPr/>
      <a:lstStyle/>
      <a:p>
        <a:r>
          <a:rPr lang="en-US"/>
          <a:t>[@Sabrina Estrada] can you update the other case study slides to match how this looks (without the table)?</a:t>
        </a:r>
      </a:p>
    </p188:txBody>
    <p188:extLst>
      <p:ext xmlns:p="http://schemas.openxmlformats.org/presentationml/2006/main" uri="{5BB2D875-25FF-4072-B9AC-8F64D62656EB}">
        <p228:taskDetails xmlns:p228="http://schemas.microsoft.com/office/powerpoint/2022/08/main">
          <p228:history>
            <p228:event time="2025-10-30T16:25:06.854" id="{DBD7F659-880E-4292-8479-1B400CF8BCE8}">
              <p228:atrbtn authorId="{6651F4AA-39D6-A097-8C75-6CE93A8E537E}"/>
              <p228:anchr>
                <p228:comment id="{CC086107-D2D5-45FF-86C2-3898B6005F69}"/>
              </p228:anchr>
              <p228:add/>
            </p228:event>
            <p228:event time="2025-10-30T16:25:06.854" id="{87C1C135-C6AA-4837-9E1B-50E5BCEF7442}">
              <p228:atrbtn authorId="{6651F4AA-39D6-A097-8C75-6CE93A8E537E}"/>
              <p228:anchr>
                <p228:comment id="{CC086107-D2D5-45FF-86C2-3898B6005F69}"/>
              </p228:anchr>
              <p228:asgn authorId="{F09E52B8-6164-19C2-86C3-96A49AAFE0CB}"/>
            </p228:event>
            <p228:event time="2025-10-30T16:25:06.854" id="{5BE258C0-5B49-4EE1-ADB9-83AF9136D14C}">
              <p228:atrbtn authorId="{6651F4AA-39D6-A097-8C75-6CE93A8E537E}"/>
              <p228:anchr>
                <p228:comment id="{CC086107-D2D5-45FF-86C2-3898B6005F69}"/>
              </p228:anchr>
              <p228:title val="@Sabrina Estrada can you update the other case study slides to match how this looks (without the table)?"/>
            </p228:event>
            <p228:event time="2025-10-30T16:25:06.854" id="{AFEBED5A-E39C-4133-A28D-DD6116397D95}">
              <p228:atrbtn authorId="{6651F4AA-39D6-A097-8C75-6CE93A8E537E}"/>
              <p228:anchr>
                <p228:comment id="{CC086107-D2D5-45FF-86C2-3898B6005F69}"/>
              </p228:anchr>
              <p228:date stDt="2025-10-30T16:25:06.854" endDt="2025-10-30T16:25:06.854"/>
            </p228:event>
            <p228:event time="2025-10-30T23:57:56.676" id="{65704395-5B8E-4A50-B9B3-3A8B4C0DB49A}">
              <p228:atrbtn authorId="{6651F4AA-39D6-A097-8C75-6CE93A8E537E}"/>
              <p228:anchr>
                <p228:comment id="{00000000-0000-0000-0000-000000000000}"/>
              </p228:anchr>
              <p228:pcntCmplt val="100000"/>
            </p228:event>
          </p228:history>
        </p228:taskDetails>
      </p:ext>
    </p188:extLst>
  </p188:cm>
</p188:cmLst>
</file>

<file path=ppt/diagrams/_rels/data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image" Target="../media/image42.sv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image" Target="../media/image42.sv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028940C-64E9-4998-8EF9-58E22F64C7EC}"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7AF9F7C8-3CAE-4B5C-98A8-868A0522831F}">
      <dgm:prSet phldrT="[Text]" phldr="0"/>
      <dgm:spPr/>
      <dgm:t>
        <a:bodyPr/>
        <a:lstStyle/>
        <a:p>
          <a:pPr>
            <a:defRPr b="1"/>
          </a:pPr>
          <a:r>
            <a:rPr lang="en-US" sz="1600">
              <a:solidFill>
                <a:srgbClr val="222E69"/>
              </a:solidFill>
              <a:latin typeface="Verdana"/>
              <a:ea typeface="Verdana"/>
              <a:cs typeface="Times New Roman"/>
            </a:rPr>
            <a:t>1989</a:t>
          </a:r>
        </a:p>
      </dgm:t>
    </dgm:pt>
    <dgm:pt modelId="{1C90E2E4-E71C-4C05-8BD1-92CB6E7667AA}" type="parTrans" cxnId="{BC5ED90C-6C0D-4707-AF22-26C750B362D4}">
      <dgm:prSet/>
      <dgm:spPr/>
      <dgm:t>
        <a:bodyPr/>
        <a:lstStyle/>
        <a:p>
          <a:endParaRPr lang="en-US"/>
        </a:p>
      </dgm:t>
    </dgm:pt>
    <dgm:pt modelId="{22089FE8-CEC3-46F0-B15B-64B984FA0E9D}" type="sibTrans" cxnId="{BC5ED90C-6C0D-4707-AF22-26C750B362D4}">
      <dgm:prSet/>
      <dgm:spPr/>
      <dgm:t>
        <a:bodyPr/>
        <a:lstStyle/>
        <a:p>
          <a:endParaRPr lang="en-US"/>
        </a:p>
      </dgm:t>
    </dgm:pt>
    <dgm:pt modelId="{8D77506A-BCB8-4A87-9DCB-888F0C345FB0}">
      <dgm:prSet phldrT="[Text]" phldr="0"/>
      <dgm:spPr/>
      <dgm:t>
        <a:bodyPr/>
        <a:lstStyle/>
        <a:p>
          <a:r>
            <a:rPr lang="en-US" sz="1200">
              <a:solidFill>
                <a:srgbClr val="222E69"/>
              </a:solidFill>
              <a:latin typeface="Times New Roman"/>
              <a:ea typeface="+mn-ea"/>
              <a:cs typeface="Times New Roman"/>
            </a:rPr>
            <a:t>PB Process Originated at the municipal level in Porto Alegre, Brazil</a:t>
          </a:r>
        </a:p>
      </dgm:t>
    </dgm:pt>
    <dgm:pt modelId="{D86144E0-A169-4C8B-9F3A-AA72BE4FB30B}" type="parTrans" cxnId="{396EC59F-9FD1-49B5-BF35-0C63436E527A}">
      <dgm:prSet/>
      <dgm:spPr/>
      <dgm:t>
        <a:bodyPr/>
        <a:lstStyle/>
        <a:p>
          <a:endParaRPr lang="en-US"/>
        </a:p>
      </dgm:t>
    </dgm:pt>
    <dgm:pt modelId="{820A8FCB-006F-4BDD-A00C-D6EFF9F1E189}" type="sibTrans" cxnId="{396EC59F-9FD1-49B5-BF35-0C63436E527A}">
      <dgm:prSet/>
      <dgm:spPr/>
      <dgm:t>
        <a:bodyPr/>
        <a:lstStyle/>
        <a:p>
          <a:endParaRPr lang="en-US"/>
        </a:p>
      </dgm:t>
    </dgm:pt>
    <dgm:pt modelId="{8B6048FE-D13B-4B3E-BA7D-E8346BEE9854}">
      <dgm:prSet phldrT="[Text]" phldr="0"/>
      <dgm:spPr/>
      <dgm:t>
        <a:bodyPr/>
        <a:lstStyle/>
        <a:p>
          <a:pPr>
            <a:defRPr b="1"/>
          </a:pPr>
          <a:r>
            <a:rPr lang="en-US" sz="1600">
              <a:solidFill>
                <a:srgbClr val="222E69"/>
              </a:solidFill>
              <a:latin typeface="Verdana"/>
              <a:ea typeface="Verdana"/>
              <a:cs typeface="Times New Roman"/>
            </a:rPr>
            <a:t>2013</a:t>
          </a:r>
        </a:p>
      </dgm:t>
    </dgm:pt>
    <dgm:pt modelId="{79FFCC66-9817-4109-93F3-FA35A2023A00}" type="parTrans" cxnId="{F0688BB3-2C67-4E46-A790-BA8179F19BD6}">
      <dgm:prSet/>
      <dgm:spPr/>
      <dgm:t>
        <a:bodyPr/>
        <a:lstStyle/>
        <a:p>
          <a:endParaRPr lang="en-US"/>
        </a:p>
      </dgm:t>
    </dgm:pt>
    <dgm:pt modelId="{AA91AA9C-ACA7-4641-A0F6-3356A5BDAB88}" type="sibTrans" cxnId="{F0688BB3-2C67-4E46-A790-BA8179F19BD6}">
      <dgm:prSet/>
      <dgm:spPr/>
      <dgm:t>
        <a:bodyPr/>
        <a:lstStyle/>
        <a:p>
          <a:endParaRPr lang="en-US"/>
        </a:p>
      </dgm:t>
    </dgm:pt>
    <dgm:pt modelId="{691B699C-AFF4-4852-9D10-B0DA6E3E699B}">
      <dgm:prSet phldrT="[Text]" phldr="0"/>
      <dgm:spPr/>
      <dgm:t>
        <a:bodyPr/>
        <a:lstStyle/>
        <a:p>
          <a:r>
            <a:rPr lang="en-US" sz="1200">
              <a:solidFill>
                <a:srgbClr val="222E69"/>
              </a:solidFill>
              <a:latin typeface="Times New Roman"/>
              <a:ea typeface="+mn-ea"/>
              <a:cs typeface="Times New Roman"/>
            </a:rPr>
            <a:t>Bioscience High School in Phoenix Union (PXU) adapts the municipal PB model into schools, pioneering the first School PB (SPB) process in North America</a:t>
          </a:r>
        </a:p>
      </dgm:t>
    </dgm:pt>
    <dgm:pt modelId="{A6B4DB03-7077-4742-B3BF-6752115041F6}" type="parTrans" cxnId="{FBFABF23-5C5D-459B-B5F9-2309144C491F}">
      <dgm:prSet/>
      <dgm:spPr/>
      <dgm:t>
        <a:bodyPr/>
        <a:lstStyle/>
        <a:p>
          <a:endParaRPr lang="en-US"/>
        </a:p>
      </dgm:t>
    </dgm:pt>
    <dgm:pt modelId="{21B01749-7825-4A18-A503-3B6E75B63362}" type="sibTrans" cxnId="{FBFABF23-5C5D-459B-B5F9-2309144C491F}">
      <dgm:prSet/>
      <dgm:spPr/>
      <dgm:t>
        <a:bodyPr/>
        <a:lstStyle/>
        <a:p>
          <a:endParaRPr lang="en-US"/>
        </a:p>
      </dgm:t>
    </dgm:pt>
    <dgm:pt modelId="{47F04EEB-C1F4-44D9-8D0F-12AD93A8ECF6}">
      <dgm:prSet phldrT="[Text]" phldr="0"/>
      <dgm:spPr/>
      <dgm:t>
        <a:bodyPr/>
        <a:lstStyle/>
        <a:p>
          <a:pPr>
            <a:defRPr b="1"/>
          </a:pPr>
          <a:r>
            <a:rPr lang="en-US" sz="1600">
              <a:solidFill>
                <a:srgbClr val="222E69"/>
              </a:solidFill>
              <a:latin typeface="Verdana"/>
              <a:ea typeface="Verdana"/>
              <a:cs typeface="Times New Roman"/>
            </a:rPr>
            <a:t>2016</a:t>
          </a:r>
        </a:p>
      </dgm:t>
    </dgm:pt>
    <dgm:pt modelId="{78834C4F-1029-4C8F-B7C2-B49DCCF158CF}" type="parTrans" cxnId="{79A48646-3DA4-4F58-8278-C33FCEBA2208}">
      <dgm:prSet/>
      <dgm:spPr/>
      <dgm:t>
        <a:bodyPr/>
        <a:lstStyle/>
        <a:p>
          <a:endParaRPr lang="en-US"/>
        </a:p>
      </dgm:t>
    </dgm:pt>
    <dgm:pt modelId="{F4591FD1-7201-4A78-92B2-B25D22150FAF}" type="sibTrans" cxnId="{79A48646-3DA4-4F58-8278-C33FCEBA2208}">
      <dgm:prSet/>
      <dgm:spPr/>
      <dgm:t>
        <a:bodyPr/>
        <a:lstStyle/>
        <a:p>
          <a:endParaRPr lang="en-US"/>
        </a:p>
      </dgm:t>
    </dgm:pt>
    <dgm:pt modelId="{9366EAFB-4B43-4DB8-B7A3-D4490479EC99}">
      <dgm:prSet phldrT="[Text]" phldr="0"/>
      <dgm:spPr/>
      <dgm:t>
        <a:bodyPr/>
        <a:lstStyle/>
        <a:p>
          <a:r>
            <a:rPr lang="en-US" sz="1200">
              <a:solidFill>
                <a:srgbClr val="222E69"/>
              </a:solidFill>
              <a:latin typeface="Times New Roman"/>
              <a:ea typeface="+mn-ea"/>
              <a:cs typeface="Times New Roman"/>
            </a:rPr>
            <a:t>CFA &amp; ASU train alongside Participatory Budgeting Project and PXU to learn how to scale within school setting</a:t>
          </a:r>
        </a:p>
      </dgm:t>
    </dgm:pt>
    <dgm:pt modelId="{F30726AF-6DCA-430C-96DC-D5B7B2EFE428}" type="parTrans" cxnId="{D30A49C6-B4C4-4136-B1AF-4DAFEEF2FDED}">
      <dgm:prSet/>
      <dgm:spPr/>
      <dgm:t>
        <a:bodyPr/>
        <a:lstStyle/>
        <a:p>
          <a:endParaRPr lang="en-US"/>
        </a:p>
      </dgm:t>
    </dgm:pt>
    <dgm:pt modelId="{99336824-8F85-4289-8503-B6819F35D12D}" type="sibTrans" cxnId="{D30A49C6-B4C4-4136-B1AF-4DAFEEF2FDED}">
      <dgm:prSet/>
      <dgm:spPr/>
      <dgm:t>
        <a:bodyPr/>
        <a:lstStyle/>
        <a:p>
          <a:endParaRPr lang="en-US"/>
        </a:p>
      </dgm:t>
    </dgm:pt>
    <dgm:pt modelId="{37A1450C-615C-419D-B1F5-205B5DE5673A}">
      <dgm:prSet phldr="0"/>
      <dgm:spPr/>
      <dgm:t>
        <a:bodyPr/>
        <a:lstStyle/>
        <a:p>
          <a:pPr rtl="0"/>
          <a:r>
            <a:rPr lang="en-US" sz="1200" b="0" dirty="0">
              <a:solidFill>
                <a:srgbClr val="222E69"/>
              </a:solidFill>
              <a:latin typeface="Times New Roman"/>
              <a:ea typeface="+mn-ea"/>
              <a:cs typeface="Times New Roman"/>
            </a:rPr>
            <a:t>SPB in Arizona has been implemented in over 100 schools across 20 districts impacting thousands of Arizonan students</a:t>
          </a:r>
        </a:p>
      </dgm:t>
    </dgm:pt>
    <dgm:pt modelId="{F4DEB808-4BA5-4B4C-9EDD-B4590AEFE112}" type="parTrans" cxnId="{4449CE81-8E05-494B-837F-49C89B7D40D3}">
      <dgm:prSet/>
      <dgm:spPr/>
    </dgm:pt>
    <dgm:pt modelId="{71D18654-9AA8-4A2B-8E2D-FB9312AABFE5}" type="sibTrans" cxnId="{4449CE81-8E05-494B-837F-49C89B7D40D3}">
      <dgm:prSet/>
      <dgm:spPr/>
    </dgm:pt>
    <dgm:pt modelId="{524588CD-0D1C-40E9-A715-E133DB357EB2}">
      <dgm:prSet phldr="0"/>
      <dgm:spPr/>
      <dgm:t>
        <a:bodyPr/>
        <a:lstStyle/>
        <a:p>
          <a:pPr>
            <a:defRPr b="1"/>
          </a:pPr>
          <a:r>
            <a:rPr lang="en-US" sz="1600">
              <a:solidFill>
                <a:srgbClr val="222E69"/>
              </a:solidFill>
              <a:latin typeface="Verdana"/>
              <a:ea typeface="Verdana"/>
              <a:cs typeface="Times New Roman"/>
            </a:rPr>
            <a:t>2026</a:t>
          </a:r>
          <a:endParaRPr lang="en-US" sz="1600" b="1" dirty="0">
            <a:latin typeface="Verdana"/>
            <a:ea typeface="Verdana"/>
            <a:cs typeface="Times New Roman"/>
          </a:endParaRPr>
        </a:p>
      </dgm:t>
    </dgm:pt>
    <dgm:pt modelId="{F25A20D4-B36D-41E4-AF3C-585D4EBA9A4C}" type="parTrans" cxnId="{9C29D9DC-6937-44E9-8208-EED8BB13CD92}">
      <dgm:prSet/>
      <dgm:spPr/>
    </dgm:pt>
    <dgm:pt modelId="{14F0B507-7FE0-4C17-99C2-0DEE2B1C564A}" type="sibTrans" cxnId="{9C29D9DC-6937-44E9-8208-EED8BB13CD92}">
      <dgm:prSet/>
      <dgm:spPr/>
    </dgm:pt>
    <dgm:pt modelId="{E39D91EA-24D1-4A07-A319-E102F6AB27D8}" type="pres">
      <dgm:prSet presAssocID="{A028940C-64E9-4998-8EF9-58E22F64C7EC}" presName="root" presStyleCnt="0">
        <dgm:presLayoutVars>
          <dgm:chMax/>
          <dgm:chPref/>
          <dgm:animLvl val="lvl"/>
        </dgm:presLayoutVars>
      </dgm:prSet>
      <dgm:spPr/>
    </dgm:pt>
    <dgm:pt modelId="{6968051C-D4DA-4670-A891-94B5F03451E8}" type="pres">
      <dgm:prSet presAssocID="{A028940C-64E9-4998-8EF9-58E22F64C7EC}"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D1CBDCD6-64EA-4A77-8A18-1271C43FC318}" type="pres">
      <dgm:prSet presAssocID="{A028940C-64E9-4998-8EF9-58E22F64C7EC}" presName="nodes" presStyleCnt="0">
        <dgm:presLayoutVars>
          <dgm:chMax/>
          <dgm:chPref/>
          <dgm:animLvl val="lvl"/>
        </dgm:presLayoutVars>
      </dgm:prSet>
      <dgm:spPr/>
    </dgm:pt>
    <dgm:pt modelId="{0001D0A6-473F-409C-BA0D-667C997686BA}" type="pres">
      <dgm:prSet presAssocID="{7AF9F7C8-3CAE-4B5C-98A8-868A0522831F}" presName="composite" presStyleCnt="0"/>
      <dgm:spPr/>
    </dgm:pt>
    <dgm:pt modelId="{8D0AF72F-FAC6-43DF-B396-54141AFF5341}" type="pres">
      <dgm:prSet presAssocID="{7AF9F7C8-3CAE-4B5C-98A8-868A0522831F}"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367191AF-FB25-4946-8F49-F7E637C661C9}" type="pres">
      <dgm:prSet presAssocID="{7AF9F7C8-3CAE-4B5C-98A8-868A0522831F}" presName="DropPinPlaceHolder" presStyleCnt="0"/>
      <dgm:spPr/>
    </dgm:pt>
    <dgm:pt modelId="{24147D96-78C7-4819-8960-B8F17CC68F82}" type="pres">
      <dgm:prSet presAssocID="{7AF9F7C8-3CAE-4B5C-98A8-868A0522831F}" presName="DropPin" presStyleLbl="alignNode1" presStyleIdx="0" presStyleCnt="4"/>
      <dgm:spPr/>
    </dgm:pt>
    <dgm:pt modelId="{23395510-DC43-4AEB-8738-8ABBB25B9F08}" type="pres">
      <dgm:prSet presAssocID="{7AF9F7C8-3CAE-4B5C-98A8-868A0522831F}" presName="Ellipse" presStyleLbl="fgAcc1" presStyleIdx="1" presStyleCnt="5"/>
      <dgm:spPr>
        <a:solidFill>
          <a:schemeClr val="lt1">
            <a:alpha val="90000"/>
            <a:hueOff val="0"/>
            <a:satOff val="0"/>
            <a:lumOff val="0"/>
            <a:alphaOff val="0"/>
          </a:schemeClr>
        </a:solidFill>
        <a:ln w="25400" cap="flat" cmpd="sng" algn="ctr">
          <a:noFill/>
          <a:prstDash val="solid"/>
        </a:ln>
        <a:effectLst/>
      </dgm:spPr>
    </dgm:pt>
    <dgm:pt modelId="{DDCE31D1-50A4-45FA-A016-CA7BF866ACEA}" type="pres">
      <dgm:prSet presAssocID="{7AF9F7C8-3CAE-4B5C-98A8-868A0522831F}" presName="L2TextContainer" presStyleLbl="revTx" presStyleIdx="0" presStyleCnt="8">
        <dgm:presLayoutVars>
          <dgm:bulletEnabled val="1"/>
        </dgm:presLayoutVars>
      </dgm:prSet>
      <dgm:spPr/>
    </dgm:pt>
    <dgm:pt modelId="{312AD910-D7DC-4CF3-8152-A89A5D5A1C74}" type="pres">
      <dgm:prSet presAssocID="{7AF9F7C8-3CAE-4B5C-98A8-868A0522831F}" presName="L1TextContainer" presStyleLbl="revTx" presStyleIdx="1" presStyleCnt="8">
        <dgm:presLayoutVars>
          <dgm:chMax val="1"/>
          <dgm:chPref val="1"/>
          <dgm:bulletEnabled val="1"/>
        </dgm:presLayoutVars>
      </dgm:prSet>
      <dgm:spPr/>
    </dgm:pt>
    <dgm:pt modelId="{500F253B-A816-4FD1-AEC9-826D550098AF}" type="pres">
      <dgm:prSet presAssocID="{7AF9F7C8-3CAE-4B5C-98A8-868A0522831F}" presName="ConnectLine" presStyleLbl="sibTrans1D1" presStyleIdx="0" presStyleCnt="4"/>
      <dgm:spPr>
        <a:noFill/>
        <a:ln w="12700" cap="flat" cmpd="sng" algn="ctr">
          <a:solidFill>
            <a:schemeClr val="accent1">
              <a:hueOff val="0"/>
              <a:satOff val="0"/>
              <a:lumOff val="0"/>
              <a:alphaOff val="0"/>
            </a:schemeClr>
          </a:solidFill>
          <a:prstDash val="dash"/>
        </a:ln>
        <a:effectLst/>
      </dgm:spPr>
    </dgm:pt>
    <dgm:pt modelId="{50AEF5A9-1DBC-4D0D-81BA-A16076D53D57}" type="pres">
      <dgm:prSet presAssocID="{7AF9F7C8-3CAE-4B5C-98A8-868A0522831F}" presName="EmptyPlaceHolder" presStyleCnt="0"/>
      <dgm:spPr/>
    </dgm:pt>
    <dgm:pt modelId="{590BA66F-4BAF-4466-87EA-F7FD3F2ED5EB}" type="pres">
      <dgm:prSet presAssocID="{22089FE8-CEC3-46F0-B15B-64B984FA0E9D}" presName="spaceBetweenRectangles" presStyleCnt="0"/>
      <dgm:spPr/>
    </dgm:pt>
    <dgm:pt modelId="{2AAB5872-5A66-467A-B74B-657DBB19C6C6}" type="pres">
      <dgm:prSet presAssocID="{8B6048FE-D13B-4B3E-BA7D-E8346BEE9854}" presName="composite" presStyleCnt="0"/>
      <dgm:spPr/>
    </dgm:pt>
    <dgm:pt modelId="{12639AAE-ED2B-4BD5-BC8F-3F70AAE04782}" type="pres">
      <dgm:prSet presAssocID="{8B6048FE-D13B-4B3E-BA7D-E8346BEE9854}"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8E619F4C-E079-4DD8-A4BB-87B927D6F85B}" type="pres">
      <dgm:prSet presAssocID="{8B6048FE-D13B-4B3E-BA7D-E8346BEE9854}" presName="DropPinPlaceHolder" presStyleCnt="0"/>
      <dgm:spPr/>
    </dgm:pt>
    <dgm:pt modelId="{CE1BC613-2A4A-4ACD-8277-DC00594FE21C}" type="pres">
      <dgm:prSet presAssocID="{8B6048FE-D13B-4B3E-BA7D-E8346BEE9854}" presName="DropPin" presStyleLbl="alignNode1" presStyleIdx="1" presStyleCnt="4"/>
      <dgm:spPr/>
    </dgm:pt>
    <dgm:pt modelId="{7BC9B1CE-EF23-4997-BBFA-3C08CE2E537D}" type="pres">
      <dgm:prSet presAssocID="{8B6048FE-D13B-4B3E-BA7D-E8346BEE9854}" presName="Ellipse" presStyleLbl="fgAcc1" presStyleIdx="2" presStyleCnt="5"/>
      <dgm:spPr>
        <a:solidFill>
          <a:schemeClr val="lt1">
            <a:alpha val="90000"/>
            <a:hueOff val="0"/>
            <a:satOff val="0"/>
            <a:lumOff val="0"/>
            <a:alphaOff val="0"/>
          </a:schemeClr>
        </a:solidFill>
        <a:ln w="25400" cap="flat" cmpd="sng" algn="ctr">
          <a:noFill/>
          <a:prstDash val="solid"/>
        </a:ln>
        <a:effectLst/>
      </dgm:spPr>
    </dgm:pt>
    <dgm:pt modelId="{3ABF1590-A422-406C-9933-8B2ACD7AFF09}" type="pres">
      <dgm:prSet presAssocID="{8B6048FE-D13B-4B3E-BA7D-E8346BEE9854}" presName="L2TextContainer" presStyleLbl="revTx" presStyleIdx="2" presStyleCnt="8">
        <dgm:presLayoutVars>
          <dgm:bulletEnabled val="1"/>
        </dgm:presLayoutVars>
      </dgm:prSet>
      <dgm:spPr/>
    </dgm:pt>
    <dgm:pt modelId="{2CD42355-FE24-4383-B583-954086AFE2AB}" type="pres">
      <dgm:prSet presAssocID="{8B6048FE-D13B-4B3E-BA7D-E8346BEE9854}" presName="L1TextContainer" presStyleLbl="revTx" presStyleIdx="3" presStyleCnt="8">
        <dgm:presLayoutVars>
          <dgm:chMax val="1"/>
          <dgm:chPref val="1"/>
          <dgm:bulletEnabled val="1"/>
        </dgm:presLayoutVars>
      </dgm:prSet>
      <dgm:spPr/>
    </dgm:pt>
    <dgm:pt modelId="{7FB5ADDE-E63E-4F8D-8F90-1228C28F477E}" type="pres">
      <dgm:prSet presAssocID="{8B6048FE-D13B-4B3E-BA7D-E8346BEE9854}" presName="ConnectLine" presStyleLbl="sibTrans1D1" presStyleIdx="1" presStyleCnt="4"/>
      <dgm:spPr>
        <a:noFill/>
        <a:ln w="12700" cap="flat" cmpd="sng" algn="ctr">
          <a:solidFill>
            <a:schemeClr val="accent1">
              <a:hueOff val="0"/>
              <a:satOff val="0"/>
              <a:lumOff val="0"/>
              <a:alphaOff val="0"/>
            </a:schemeClr>
          </a:solidFill>
          <a:prstDash val="dash"/>
        </a:ln>
        <a:effectLst/>
      </dgm:spPr>
    </dgm:pt>
    <dgm:pt modelId="{248448CD-8A56-4D8A-B601-A79C10CE8CAD}" type="pres">
      <dgm:prSet presAssocID="{8B6048FE-D13B-4B3E-BA7D-E8346BEE9854}" presName="EmptyPlaceHolder" presStyleCnt="0"/>
      <dgm:spPr/>
    </dgm:pt>
    <dgm:pt modelId="{F20FD7D7-A24C-4613-80A3-1E3C83FD3399}" type="pres">
      <dgm:prSet presAssocID="{AA91AA9C-ACA7-4641-A0F6-3356A5BDAB88}" presName="spaceBetweenRectangles" presStyleCnt="0"/>
      <dgm:spPr/>
    </dgm:pt>
    <dgm:pt modelId="{7CBFCFDF-0505-47D5-AA06-EC7248602090}" type="pres">
      <dgm:prSet presAssocID="{47F04EEB-C1F4-44D9-8D0F-12AD93A8ECF6}" presName="composite" presStyleCnt="0"/>
      <dgm:spPr/>
    </dgm:pt>
    <dgm:pt modelId="{87D050AA-BA56-4476-A4FA-64EFE97E0AED}" type="pres">
      <dgm:prSet presAssocID="{47F04EEB-C1F4-44D9-8D0F-12AD93A8ECF6}"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CB8A025D-001B-4161-A41B-D0EF2B47F33B}" type="pres">
      <dgm:prSet presAssocID="{47F04EEB-C1F4-44D9-8D0F-12AD93A8ECF6}" presName="DropPinPlaceHolder" presStyleCnt="0"/>
      <dgm:spPr/>
    </dgm:pt>
    <dgm:pt modelId="{CBA9D842-26E8-42D5-B595-EC2DCE42E4DB}" type="pres">
      <dgm:prSet presAssocID="{47F04EEB-C1F4-44D9-8D0F-12AD93A8ECF6}" presName="DropPin" presStyleLbl="alignNode1" presStyleIdx="2" presStyleCnt="4"/>
      <dgm:spPr/>
    </dgm:pt>
    <dgm:pt modelId="{A1E72990-7417-41EA-8421-96453A63D26C}" type="pres">
      <dgm:prSet presAssocID="{47F04EEB-C1F4-44D9-8D0F-12AD93A8ECF6}" presName="Ellipse" presStyleLbl="fgAcc1" presStyleIdx="3" presStyleCnt="5"/>
      <dgm:spPr>
        <a:solidFill>
          <a:schemeClr val="lt1">
            <a:alpha val="90000"/>
            <a:hueOff val="0"/>
            <a:satOff val="0"/>
            <a:lumOff val="0"/>
            <a:alphaOff val="0"/>
          </a:schemeClr>
        </a:solidFill>
        <a:ln w="25400" cap="flat" cmpd="sng" algn="ctr">
          <a:noFill/>
          <a:prstDash val="solid"/>
        </a:ln>
        <a:effectLst/>
      </dgm:spPr>
    </dgm:pt>
    <dgm:pt modelId="{6A778088-942E-4E1B-932E-47B0EFBF7CBA}" type="pres">
      <dgm:prSet presAssocID="{47F04EEB-C1F4-44D9-8D0F-12AD93A8ECF6}" presName="L2TextContainer" presStyleLbl="revTx" presStyleIdx="4" presStyleCnt="8">
        <dgm:presLayoutVars>
          <dgm:bulletEnabled val="1"/>
        </dgm:presLayoutVars>
      </dgm:prSet>
      <dgm:spPr/>
    </dgm:pt>
    <dgm:pt modelId="{DEBB67DB-2CB9-49E9-9D95-013364B084BA}" type="pres">
      <dgm:prSet presAssocID="{47F04EEB-C1F4-44D9-8D0F-12AD93A8ECF6}" presName="L1TextContainer" presStyleLbl="revTx" presStyleIdx="5" presStyleCnt="8">
        <dgm:presLayoutVars>
          <dgm:chMax val="1"/>
          <dgm:chPref val="1"/>
          <dgm:bulletEnabled val="1"/>
        </dgm:presLayoutVars>
      </dgm:prSet>
      <dgm:spPr/>
    </dgm:pt>
    <dgm:pt modelId="{77D82490-5667-4D83-A473-ADCE503F2D64}" type="pres">
      <dgm:prSet presAssocID="{47F04EEB-C1F4-44D9-8D0F-12AD93A8ECF6}" presName="ConnectLine" presStyleLbl="sibTrans1D1" presStyleIdx="2" presStyleCnt="4"/>
      <dgm:spPr>
        <a:noFill/>
        <a:ln w="12700" cap="flat" cmpd="sng" algn="ctr">
          <a:solidFill>
            <a:schemeClr val="accent1">
              <a:hueOff val="0"/>
              <a:satOff val="0"/>
              <a:lumOff val="0"/>
              <a:alphaOff val="0"/>
            </a:schemeClr>
          </a:solidFill>
          <a:prstDash val="dash"/>
        </a:ln>
        <a:effectLst/>
      </dgm:spPr>
    </dgm:pt>
    <dgm:pt modelId="{A64DF75B-0395-44F2-9B7E-25108A5F3C7D}" type="pres">
      <dgm:prSet presAssocID="{47F04EEB-C1F4-44D9-8D0F-12AD93A8ECF6}" presName="EmptyPlaceHolder" presStyleCnt="0"/>
      <dgm:spPr/>
    </dgm:pt>
    <dgm:pt modelId="{AE26F817-D2B6-452F-A765-53AF7925AFD9}" type="pres">
      <dgm:prSet presAssocID="{F4591FD1-7201-4A78-92B2-B25D22150FAF}" presName="spaceBetweenRectangles" presStyleCnt="0"/>
      <dgm:spPr/>
    </dgm:pt>
    <dgm:pt modelId="{240C32F9-DA8D-41E7-9646-8A664CE681EC}" type="pres">
      <dgm:prSet presAssocID="{524588CD-0D1C-40E9-A715-E133DB357EB2}" presName="composite" presStyleCnt="0"/>
      <dgm:spPr/>
    </dgm:pt>
    <dgm:pt modelId="{F304FCEF-AC7E-4434-9289-80DEEC93697E}" type="pres">
      <dgm:prSet presAssocID="{524588CD-0D1C-40E9-A715-E133DB357EB2}"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2B2D455-B6C7-47D1-8A58-63CA7196F01D}" type="pres">
      <dgm:prSet presAssocID="{524588CD-0D1C-40E9-A715-E133DB357EB2}" presName="DropPinPlaceHolder" presStyleCnt="0"/>
      <dgm:spPr/>
    </dgm:pt>
    <dgm:pt modelId="{190E3020-C1F8-4AC9-A60F-060705AA7D60}" type="pres">
      <dgm:prSet presAssocID="{524588CD-0D1C-40E9-A715-E133DB357EB2}" presName="DropPin" presStyleLbl="alignNode1" presStyleIdx="3" presStyleCnt="4"/>
      <dgm:spPr/>
    </dgm:pt>
    <dgm:pt modelId="{36CAAD9F-4639-4231-BF53-F0D603EF3C55}" type="pres">
      <dgm:prSet presAssocID="{524588CD-0D1C-40E9-A715-E133DB357EB2}"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EB1B16AB-CD3D-49EA-954B-5F25DC611108}" type="pres">
      <dgm:prSet presAssocID="{524588CD-0D1C-40E9-A715-E133DB357EB2}" presName="L2TextContainer" presStyleLbl="revTx" presStyleIdx="6" presStyleCnt="8">
        <dgm:presLayoutVars>
          <dgm:bulletEnabled val="1"/>
        </dgm:presLayoutVars>
      </dgm:prSet>
      <dgm:spPr/>
    </dgm:pt>
    <dgm:pt modelId="{DE946632-DEC1-4F3D-A5E0-48549EB719B6}" type="pres">
      <dgm:prSet presAssocID="{524588CD-0D1C-40E9-A715-E133DB357EB2}" presName="L1TextContainer" presStyleLbl="revTx" presStyleIdx="7" presStyleCnt="8">
        <dgm:presLayoutVars>
          <dgm:chMax val="1"/>
          <dgm:chPref val="1"/>
          <dgm:bulletEnabled val="1"/>
        </dgm:presLayoutVars>
      </dgm:prSet>
      <dgm:spPr/>
    </dgm:pt>
    <dgm:pt modelId="{8252ACDB-15AF-4819-8257-B6F810A872C5}" type="pres">
      <dgm:prSet presAssocID="{524588CD-0D1C-40E9-A715-E133DB357EB2}" presName="ConnectLine" presStyleLbl="sibTrans1D1" presStyleIdx="3" presStyleCnt="4"/>
      <dgm:spPr>
        <a:noFill/>
        <a:ln w="12700" cap="flat" cmpd="sng" algn="ctr">
          <a:solidFill>
            <a:schemeClr val="accent1">
              <a:hueOff val="0"/>
              <a:satOff val="0"/>
              <a:lumOff val="0"/>
              <a:alphaOff val="0"/>
            </a:schemeClr>
          </a:solidFill>
          <a:prstDash val="dash"/>
          <a:miter lim="800000"/>
        </a:ln>
        <a:effectLst/>
      </dgm:spPr>
    </dgm:pt>
    <dgm:pt modelId="{DD228FC0-3CE2-4BE5-AAC4-8880A9D14487}" type="pres">
      <dgm:prSet presAssocID="{524588CD-0D1C-40E9-A715-E133DB357EB2}" presName="EmptyPlaceHolder" presStyleCnt="0"/>
      <dgm:spPr/>
    </dgm:pt>
  </dgm:ptLst>
  <dgm:cxnLst>
    <dgm:cxn modelId="{BC5ED90C-6C0D-4707-AF22-26C750B362D4}" srcId="{A028940C-64E9-4998-8EF9-58E22F64C7EC}" destId="{7AF9F7C8-3CAE-4B5C-98A8-868A0522831F}" srcOrd="0" destOrd="0" parTransId="{1C90E2E4-E71C-4C05-8BD1-92CB6E7667AA}" sibTransId="{22089FE8-CEC3-46F0-B15B-64B984FA0E9D}"/>
    <dgm:cxn modelId="{FBFABF23-5C5D-459B-B5F9-2309144C491F}" srcId="{8B6048FE-D13B-4B3E-BA7D-E8346BEE9854}" destId="{691B699C-AFF4-4852-9D10-B0DA6E3E699B}" srcOrd="0" destOrd="0" parTransId="{A6B4DB03-7077-4742-B3BF-6752115041F6}" sibTransId="{21B01749-7825-4A18-A503-3B6E75B63362}"/>
    <dgm:cxn modelId="{7F2A3C35-55BE-4D7F-886D-3E126590DFA8}" type="presOf" srcId="{8B6048FE-D13B-4B3E-BA7D-E8346BEE9854}" destId="{2CD42355-FE24-4383-B583-954086AFE2AB}" srcOrd="0" destOrd="0" presId="urn:microsoft.com/office/officeart/2017/3/layout/DropPinTimeline"/>
    <dgm:cxn modelId="{092EEE3D-DDEA-4A01-A5AB-9666638D11F0}" type="presOf" srcId="{524588CD-0D1C-40E9-A715-E133DB357EB2}" destId="{DE946632-DEC1-4F3D-A5E0-48549EB719B6}" srcOrd="0" destOrd="0" presId="urn:microsoft.com/office/officeart/2017/3/layout/DropPinTimeline"/>
    <dgm:cxn modelId="{79A48646-3DA4-4F58-8278-C33FCEBA2208}" srcId="{A028940C-64E9-4998-8EF9-58E22F64C7EC}" destId="{47F04EEB-C1F4-44D9-8D0F-12AD93A8ECF6}" srcOrd="2" destOrd="0" parTransId="{78834C4F-1029-4C8F-B7C2-B49DCCF158CF}" sibTransId="{F4591FD1-7201-4A78-92B2-B25D22150FAF}"/>
    <dgm:cxn modelId="{6539DC48-D497-4146-9738-C690B372E137}" type="presOf" srcId="{7AF9F7C8-3CAE-4B5C-98A8-868A0522831F}" destId="{312AD910-D7DC-4CF3-8152-A89A5D5A1C74}" srcOrd="0" destOrd="0" presId="urn:microsoft.com/office/officeart/2017/3/layout/DropPinTimeline"/>
    <dgm:cxn modelId="{C6F08A71-1E90-4B33-AE84-665C009D5DB9}" type="presOf" srcId="{37A1450C-615C-419D-B1F5-205B5DE5673A}" destId="{EB1B16AB-CD3D-49EA-954B-5F25DC611108}" srcOrd="0" destOrd="0" presId="urn:microsoft.com/office/officeart/2017/3/layout/DropPinTimeline"/>
    <dgm:cxn modelId="{23BAD858-D234-44BB-97D2-CD5C7E83D72C}" type="presOf" srcId="{A028940C-64E9-4998-8EF9-58E22F64C7EC}" destId="{E39D91EA-24D1-4A07-A319-E102F6AB27D8}" srcOrd="0" destOrd="0" presId="urn:microsoft.com/office/officeart/2017/3/layout/DropPinTimeline"/>
    <dgm:cxn modelId="{4449CE81-8E05-494B-837F-49C89B7D40D3}" srcId="{524588CD-0D1C-40E9-A715-E133DB357EB2}" destId="{37A1450C-615C-419D-B1F5-205B5DE5673A}" srcOrd="0" destOrd="0" parTransId="{F4DEB808-4BA5-4B4C-9EDD-B4590AEFE112}" sibTransId="{71D18654-9AA8-4A2B-8E2D-FB9312AABFE5}"/>
    <dgm:cxn modelId="{EE723F84-199A-4E60-BA1B-A0A43E418DA3}" type="presOf" srcId="{8D77506A-BCB8-4A87-9DCB-888F0C345FB0}" destId="{DDCE31D1-50A4-45FA-A016-CA7BF866ACEA}" srcOrd="0" destOrd="0" presId="urn:microsoft.com/office/officeart/2017/3/layout/DropPinTimeline"/>
    <dgm:cxn modelId="{396EC59F-9FD1-49B5-BF35-0C63436E527A}" srcId="{7AF9F7C8-3CAE-4B5C-98A8-868A0522831F}" destId="{8D77506A-BCB8-4A87-9DCB-888F0C345FB0}" srcOrd="0" destOrd="0" parTransId="{D86144E0-A169-4C8B-9F3A-AA72BE4FB30B}" sibTransId="{820A8FCB-006F-4BDD-A00C-D6EFF9F1E189}"/>
    <dgm:cxn modelId="{F0688BB3-2C67-4E46-A790-BA8179F19BD6}" srcId="{A028940C-64E9-4998-8EF9-58E22F64C7EC}" destId="{8B6048FE-D13B-4B3E-BA7D-E8346BEE9854}" srcOrd="1" destOrd="0" parTransId="{79FFCC66-9817-4109-93F3-FA35A2023A00}" sibTransId="{AA91AA9C-ACA7-4641-A0F6-3356A5BDAB88}"/>
    <dgm:cxn modelId="{C24C35B4-46F6-486F-88FE-7C136F79AE12}" type="presOf" srcId="{691B699C-AFF4-4852-9D10-B0DA6E3E699B}" destId="{3ABF1590-A422-406C-9933-8B2ACD7AFF09}" srcOrd="0" destOrd="0" presId="urn:microsoft.com/office/officeart/2017/3/layout/DropPinTimeline"/>
    <dgm:cxn modelId="{10950DBC-A9DE-48ED-BB64-17D0B2FB8F7F}" type="presOf" srcId="{47F04EEB-C1F4-44D9-8D0F-12AD93A8ECF6}" destId="{DEBB67DB-2CB9-49E9-9D95-013364B084BA}" srcOrd="0" destOrd="0" presId="urn:microsoft.com/office/officeart/2017/3/layout/DropPinTimeline"/>
    <dgm:cxn modelId="{D30A49C6-B4C4-4136-B1AF-4DAFEEF2FDED}" srcId="{47F04EEB-C1F4-44D9-8D0F-12AD93A8ECF6}" destId="{9366EAFB-4B43-4DB8-B7A3-D4490479EC99}" srcOrd="0" destOrd="0" parTransId="{F30726AF-6DCA-430C-96DC-D5B7B2EFE428}" sibTransId="{99336824-8F85-4289-8503-B6819F35D12D}"/>
    <dgm:cxn modelId="{9C29D9DC-6937-44E9-8208-EED8BB13CD92}" srcId="{A028940C-64E9-4998-8EF9-58E22F64C7EC}" destId="{524588CD-0D1C-40E9-A715-E133DB357EB2}" srcOrd="3" destOrd="0" parTransId="{F25A20D4-B36D-41E4-AF3C-585D4EBA9A4C}" sibTransId="{14F0B507-7FE0-4C17-99C2-0DEE2B1C564A}"/>
    <dgm:cxn modelId="{2B8EE7F8-5E75-4D72-89E2-EDB0C456114D}" type="presOf" srcId="{9366EAFB-4B43-4DB8-B7A3-D4490479EC99}" destId="{6A778088-942E-4E1B-932E-47B0EFBF7CBA}" srcOrd="0" destOrd="0" presId="urn:microsoft.com/office/officeart/2017/3/layout/DropPinTimeline"/>
    <dgm:cxn modelId="{F229815A-E341-4F9F-B0FA-6164A5B031EC}" type="presParOf" srcId="{E39D91EA-24D1-4A07-A319-E102F6AB27D8}" destId="{6968051C-D4DA-4670-A891-94B5F03451E8}" srcOrd="0" destOrd="0" presId="urn:microsoft.com/office/officeart/2017/3/layout/DropPinTimeline"/>
    <dgm:cxn modelId="{773BBBC2-FAD4-4980-B22A-0760EB508CD0}" type="presParOf" srcId="{E39D91EA-24D1-4A07-A319-E102F6AB27D8}" destId="{D1CBDCD6-64EA-4A77-8A18-1271C43FC318}" srcOrd="1" destOrd="0" presId="urn:microsoft.com/office/officeart/2017/3/layout/DropPinTimeline"/>
    <dgm:cxn modelId="{43DA0DE8-1D7F-44E1-89C0-A2336EF13770}" type="presParOf" srcId="{D1CBDCD6-64EA-4A77-8A18-1271C43FC318}" destId="{0001D0A6-473F-409C-BA0D-667C997686BA}" srcOrd="0" destOrd="0" presId="urn:microsoft.com/office/officeart/2017/3/layout/DropPinTimeline"/>
    <dgm:cxn modelId="{4544BCC7-236A-4BC3-9947-638A5191D599}" type="presParOf" srcId="{0001D0A6-473F-409C-BA0D-667C997686BA}" destId="{8D0AF72F-FAC6-43DF-B396-54141AFF5341}" srcOrd="0" destOrd="0" presId="urn:microsoft.com/office/officeart/2017/3/layout/DropPinTimeline"/>
    <dgm:cxn modelId="{2B833EB9-1D43-4E72-B5F7-D00DF88B7BE0}" type="presParOf" srcId="{0001D0A6-473F-409C-BA0D-667C997686BA}" destId="{367191AF-FB25-4946-8F49-F7E637C661C9}" srcOrd="1" destOrd="0" presId="urn:microsoft.com/office/officeart/2017/3/layout/DropPinTimeline"/>
    <dgm:cxn modelId="{6756B0B3-877A-4E16-9343-8E6B4BE0015E}" type="presParOf" srcId="{367191AF-FB25-4946-8F49-F7E637C661C9}" destId="{24147D96-78C7-4819-8960-B8F17CC68F82}" srcOrd="0" destOrd="0" presId="urn:microsoft.com/office/officeart/2017/3/layout/DropPinTimeline"/>
    <dgm:cxn modelId="{9FC05F71-7D00-4979-A062-8C849A8DF7CF}" type="presParOf" srcId="{367191AF-FB25-4946-8F49-F7E637C661C9}" destId="{23395510-DC43-4AEB-8738-8ABBB25B9F08}" srcOrd="1" destOrd="0" presId="urn:microsoft.com/office/officeart/2017/3/layout/DropPinTimeline"/>
    <dgm:cxn modelId="{45120AC1-7319-424D-A4BD-07AE3444EF35}" type="presParOf" srcId="{0001D0A6-473F-409C-BA0D-667C997686BA}" destId="{DDCE31D1-50A4-45FA-A016-CA7BF866ACEA}" srcOrd="2" destOrd="0" presId="urn:microsoft.com/office/officeart/2017/3/layout/DropPinTimeline"/>
    <dgm:cxn modelId="{DC7FA292-CE87-475D-92FF-4D099D2FA30D}" type="presParOf" srcId="{0001D0A6-473F-409C-BA0D-667C997686BA}" destId="{312AD910-D7DC-4CF3-8152-A89A5D5A1C74}" srcOrd="3" destOrd="0" presId="urn:microsoft.com/office/officeart/2017/3/layout/DropPinTimeline"/>
    <dgm:cxn modelId="{F0E6C87D-0D3E-46EA-8A59-32EE80F77ADE}" type="presParOf" srcId="{0001D0A6-473F-409C-BA0D-667C997686BA}" destId="{500F253B-A816-4FD1-AEC9-826D550098AF}" srcOrd="4" destOrd="0" presId="urn:microsoft.com/office/officeart/2017/3/layout/DropPinTimeline"/>
    <dgm:cxn modelId="{E22B8869-999E-4F59-A1B5-24CADC9426B9}" type="presParOf" srcId="{0001D0A6-473F-409C-BA0D-667C997686BA}" destId="{50AEF5A9-1DBC-4D0D-81BA-A16076D53D57}" srcOrd="5" destOrd="0" presId="urn:microsoft.com/office/officeart/2017/3/layout/DropPinTimeline"/>
    <dgm:cxn modelId="{AA7A9B00-E9CF-4E4D-8DAE-86C6E9B1E40E}" type="presParOf" srcId="{D1CBDCD6-64EA-4A77-8A18-1271C43FC318}" destId="{590BA66F-4BAF-4466-87EA-F7FD3F2ED5EB}" srcOrd="1" destOrd="0" presId="urn:microsoft.com/office/officeart/2017/3/layout/DropPinTimeline"/>
    <dgm:cxn modelId="{DAB75208-6E79-4C94-B005-A231E4A98516}" type="presParOf" srcId="{D1CBDCD6-64EA-4A77-8A18-1271C43FC318}" destId="{2AAB5872-5A66-467A-B74B-657DBB19C6C6}" srcOrd="2" destOrd="0" presId="urn:microsoft.com/office/officeart/2017/3/layout/DropPinTimeline"/>
    <dgm:cxn modelId="{240674E2-C602-462C-97AC-072953C362D6}" type="presParOf" srcId="{2AAB5872-5A66-467A-B74B-657DBB19C6C6}" destId="{12639AAE-ED2B-4BD5-BC8F-3F70AAE04782}" srcOrd="0" destOrd="0" presId="urn:microsoft.com/office/officeart/2017/3/layout/DropPinTimeline"/>
    <dgm:cxn modelId="{996D22CB-FD5E-4FD5-996B-B22CE9FE9E0A}" type="presParOf" srcId="{2AAB5872-5A66-467A-B74B-657DBB19C6C6}" destId="{8E619F4C-E079-4DD8-A4BB-87B927D6F85B}" srcOrd="1" destOrd="0" presId="urn:microsoft.com/office/officeart/2017/3/layout/DropPinTimeline"/>
    <dgm:cxn modelId="{8530BAB1-6C82-4E4C-8811-890B53BC19A4}" type="presParOf" srcId="{8E619F4C-E079-4DD8-A4BB-87B927D6F85B}" destId="{CE1BC613-2A4A-4ACD-8277-DC00594FE21C}" srcOrd="0" destOrd="0" presId="urn:microsoft.com/office/officeart/2017/3/layout/DropPinTimeline"/>
    <dgm:cxn modelId="{CC131BAD-57FA-49E2-9DED-8527F68F3A11}" type="presParOf" srcId="{8E619F4C-E079-4DD8-A4BB-87B927D6F85B}" destId="{7BC9B1CE-EF23-4997-BBFA-3C08CE2E537D}" srcOrd="1" destOrd="0" presId="urn:microsoft.com/office/officeart/2017/3/layout/DropPinTimeline"/>
    <dgm:cxn modelId="{7E0F9345-A09D-4E23-8B43-26F99FA6CFBE}" type="presParOf" srcId="{2AAB5872-5A66-467A-B74B-657DBB19C6C6}" destId="{3ABF1590-A422-406C-9933-8B2ACD7AFF09}" srcOrd="2" destOrd="0" presId="urn:microsoft.com/office/officeart/2017/3/layout/DropPinTimeline"/>
    <dgm:cxn modelId="{C51D3928-49A7-42B1-AE50-39E1570D94BA}" type="presParOf" srcId="{2AAB5872-5A66-467A-B74B-657DBB19C6C6}" destId="{2CD42355-FE24-4383-B583-954086AFE2AB}" srcOrd="3" destOrd="0" presId="urn:microsoft.com/office/officeart/2017/3/layout/DropPinTimeline"/>
    <dgm:cxn modelId="{8BA87F62-3B7A-409E-9D6A-FF6E47A11BDB}" type="presParOf" srcId="{2AAB5872-5A66-467A-B74B-657DBB19C6C6}" destId="{7FB5ADDE-E63E-4F8D-8F90-1228C28F477E}" srcOrd="4" destOrd="0" presId="urn:microsoft.com/office/officeart/2017/3/layout/DropPinTimeline"/>
    <dgm:cxn modelId="{B6B4845D-BA4F-442E-A4CD-7534003DEA2D}" type="presParOf" srcId="{2AAB5872-5A66-467A-B74B-657DBB19C6C6}" destId="{248448CD-8A56-4D8A-B601-A79C10CE8CAD}" srcOrd="5" destOrd="0" presId="urn:microsoft.com/office/officeart/2017/3/layout/DropPinTimeline"/>
    <dgm:cxn modelId="{86AE00C8-99B6-49CB-B270-7E058D9E66C8}" type="presParOf" srcId="{D1CBDCD6-64EA-4A77-8A18-1271C43FC318}" destId="{F20FD7D7-A24C-4613-80A3-1E3C83FD3399}" srcOrd="3" destOrd="0" presId="urn:microsoft.com/office/officeart/2017/3/layout/DropPinTimeline"/>
    <dgm:cxn modelId="{CA8B7712-1013-4373-921B-4C2BC95CD6BA}" type="presParOf" srcId="{D1CBDCD6-64EA-4A77-8A18-1271C43FC318}" destId="{7CBFCFDF-0505-47D5-AA06-EC7248602090}" srcOrd="4" destOrd="0" presId="urn:microsoft.com/office/officeart/2017/3/layout/DropPinTimeline"/>
    <dgm:cxn modelId="{03410477-CF1A-4AA2-A464-785AB1EDCCB4}" type="presParOf" srcId="{7CBFCFDF-0505-47D5-AA06-EC7248602090}" destId="{87D050AA-BA56-4476-A4FA-64EFE97E0AED}" srcOrd="0" destOrd="0" presId="urn:microsoft.com/office/officeart/2017/3/layout/DropPinTimeline"/>
    <dgm:cxn modelId="{65FA6780-48F5-477D-B19D-18CF6A08D44D}" type="presParOf" srcId="{7CBFCFDF-0505-47D5-AA06-EC7248602090}" destId="{CB8A025D-001B-4161-A41B-D0EF2B47F33B}" srcOrd="1" destOrd="0" presId="urn:microsoft.com/office/officeart/2017/3/layout/DropPinTimeline"/>
    <dgm:cxn modelId="{1164FBE6-2A66-44F5-9CBE-317036CF9C3E}" type="presParOf" srcId="{CB8A025D-001B-4161-A41B-D0EF2B47F33B}" destId="{CBA9D842-26E8-42D5-B595-EC2DCE42E4DB}" srcOrd="0" destOrd="0" presId="urn:microsoft.com/office/officeart/2017/3/layout/DropPinTimeline"/>
    <dgm:cxn modelId="{DDA5E298-2DEC-459A-8249-13F7389CF2F7}" type="presParOf" srcId="{CB8A025D-001B-4161-A41B-D0EF2B47F33B}" destId="{A1E72990-7417-41EA-8421-96453A63D26C}" srcOrd="1" destOrd="0" presId="urn:microsoft.com/office/officeart/2017/3/layout/DropPinTimeline"/>
    <dgm:cxn modelId="{C6126494-3F3B-4DC5-B118-B1E2C807685C}" type="presParOf" srcId="{7CBFCFDF-0505-47D5-AA06-EC7248602090}" destId="{6A778088-942E-4E1B-932E-47B0EFBF7CBA}" srcOrd="2" destOrd="0" presId="urn:microsoft.com/office/officeart/2017/3/layout/DropPinTimeline"/>
    <dgm:cxn modelId="{3A337DDC-DCB9-4BAA-8CFF-2088173BA276}" type="presParOf" srcId="{7CBFCFDF-0505-47D5-AA06-EC7248602090}" destId="{DEBB67DB-2CB9-49E9-9D95-013364B084BA}" srcOrd="3" destOrd="0" presId="urn:microsoft.com/office/officeart/2017/3/layout/DropPinTimeline"/>
    <dgm:cxn modelId="{C9493BE8-B5BE-465B-99F3-3944201665A7}" type="presParOf" srcId="{7CBFCFDF-0505-47D5-AA06-EC7248602090}" destId="{77D82490-5667-4D83-A473-ADCE503F2D64}" srcOrd="4" destOrd="0" presId="urn:microsoft.com/office/officeart/2017/3/layout/DropPinTimeline"/>
    <dgm:cxn modelId="{175B0695-F5F1-4CFD-8E40-8F0A3CA0FB46}" type="presParOf" srcId="{7CBFCFDF-0505-47D5-AA06-EC7248602090}" destId="{A64DF75B-0395-44F2-9B7E-25108A5F3C7D}" srcOrd="5" destOrd="0" presId="urn:microsoft.com/office/officeart/2017/3/layout/DropPinTimeline"/>
    <dgm:cxn modelId="{9D837FBA-FB48-4927-A615-CABC28A3E777}" type="presParOf" srcId="{D1CBDCD6-64EA-4A77-8A18-1271C43FC318}" destId="{AE26F817-D2B6-452F-A765-53AF7925AFD9}" srcOrd="5" destOrd="0" presId="urn:microsoft.com/office/officeart/2017/3/layout/DropPinTimeline"/>
    <dgm:cxn modelId="{7F2F7352-6789-4247-98EA-507A419A9795}" type="presParOf" srcId="{D1CBDCD6-64EA-4A77-8A18-1271C43FC318}" destId="{240C32F9-DA8D-41E7-9646-8A664CE681EC}" srcOrd="6" destOrd="0" presId="urn:microsoft.com/office/officeart/2017/3/layout/DropPinTimeline"/>
    <dgm:cxn modelId="{162F45A6-C0F0-4F2E-B274-00906433A334}" type="presParOf" srcId="{240C32F9-DA8D-41E7-9646-8A664CE681EC}" destId="{F304FCEF-AC7E-4434-9289-80DEEC93697E}" srcOrd="0" destOrd="0" presId="urn:microsoft.com/office/officeart/2017/3/layout/DropPinTimeline"/>
    <dgm:cxn modelId="{9DE78735-0B9F-4241-A011-5030E35F4FE1}" type="presParOf" srcId="{240C32F9-DA8D-41E7-9646-8A664CE681EC}" destId="{F2B2D455-B6C7-47D1-8A58-63CA7196F01D}" srcOrd="1" destOrd="0" presId="urn:microsoft.com/office/officeart/2017/3/layout/DropPinTimeline"/>
    <dgm:cxn modelId="{FB3B878B-D5FA-4DCB-8461-77EF110D0F5F}" type="presParOf" srcId="{F2B2D455-B6C7-47D1-8A58-63CA7196F01D}" destId="{190E3020-C1F8-4AC9-A60F-060705AA7D60}" srcOrd="0" destOrd="0" presId="urn:microsoft.com/office/officeart/2017/3/layout/DropPinTimeline"/>
    <dgm:cxn modelId="{2B9F3AAD-88AC-4014-92F5-3928D81AD0F7}" type="presParOf" srcId="{F2B2D455-B6C7-47D1-8A58-63CA7196F01D}" destId="{36CAAD9F-4639-4231-BF53-F0D603EF3C55}" srcOrd="1" destOrd="0" presId="urn:microsoft.com/office/officeart/2017/3/layout/DropPinTimeline"/>
    <dgm:cxn modelId="{D9559C74-BBF7-4D62-BAB8-F7773325077F}" type="presParOf" srcId="{240C32F9-DA8D-41E7-9646-8A664CE681EC}" destId="{EB1B16AB-CD3D-49EA-954B-5F25DC611108}" srcOrd="2" destOrd="0" presId="urn:microsoft.com/office/officeart/2017/3/layout/DropPinTimeline"/>
    <dgm:cxn modelId="{790A33CB-443F-4C99-A3EB-E86911E1F73F}" type="presParOf" srcId="{240C32F9-DA8D-41E7-9646-8A664CE681EC}" destId="{DE946632-DEC1-4F3D-A5E0-48549EB719B6}" srcOrd="3" destOrd="0" presId="urn:microsoft.com/office/officeart/2017/3/layout/DropPinTimeline"/>
    <dgm:cxn modelId="{4BFAADCD-6BC4-435B-BA04-3D1A4C648009}" type="presParOf" srcId="{240C32F9-DA8D-41E7-9646-8A664CE681EC}" destId="{8252ACDB-15AF-4819-8257-B6F810A872C5}" srcOrd="4" destOrd="0" presId="urn:microsoft.com/office/officeart/2017/3/layout/DropPinTimeline"/>
    <dgm:cxn modelId="{06581E38-EF12-437D-A0EA-9784DCA0328B}" type="presParOf" srcId="{240C32F9-DA8D-41E7-9646-8A664CE681EC}" destId="{DD228FC0-3CE2-4BE5-AAC4-8880A9D14487}"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755ACA-99F3-41B8-9536-D6889CC23345}"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1E90D67-0666-4429-99D6-CAEC04D284DE}">
      <dgm:prSet/>
      <dgm:spPr/>
      <dgm:t>
        <a:bodyPr/>
        <a:lstStyle/>
        <a:p>
          <a:pPr>
            <a:lnSpc>
              <a:spcPct val="100000"/>
            </a:lnSpc>
            <a:defRPr cap="all"/>
          </a:pPr>
          <a:r>
            <a:rPr lang="en-US" b="1"/>
            <a:t>Alignment with Strategic Initiatives </a:t>
          </a:r>
          <a:endParaRPr lang="en-US"/>
        </a:p>
      </dgm:t>
    </dgm:pt>
    <dgm:pt modelId="{996EE977-6636-4166-A8FE-DE66B7DFBCCB}" type="parTrans" cxnId="{9D83D13C-6DE1-41E2-ACB5-AD963BAB3F38}">
      <dgm:prSet/>
      <dgm:spPr/>
      <dgm:t>
        <a:bodyPr/>
        <a:lstStyle/>
        <a:p>
          <a:endParaRPr lang="en-US"/>
        </a:p>
      </dgm:t>
    </dgm:pt>
    <dgm:pt modelId="{428948B4-51E8-42F4-8B7A-C9481394D199}" type="sibTrans" cxnId="{9D83D13C-6DE1-41E2-ACB5-AD963BAB3F38}">
      <dgm:prSet/>
      <dgm:spPr/>
      <dgm:t>
        <a:bodyPr/>
        <a:lstStyle/>
        <a:p>
          <a:endParaRPr lang="en-US"/>
        </a:p>
      </dgm:t>
    </dgm:pt>
    <dgm:pt modelId="{567078ED-8F66-4D40-8221-69FFAA969039}">
      <dgm:prSet/>
      <dgm:spPr/>
      <dgm:t>
        <a:bodyPr/>
        <a:lstStyle/>
        <a:p>
          <a:pPr>
            <a:lnSpc>
              <a:spcPct val="100000"/>
            </a:lnSpc>
            <a:defRPr cap="all"/>
          </a:pPr>
          <a:r>
            <a:rPr lang="en-US" b="1"/>
            <a:t>Buy-In from Key Stakeholders </a:t>
          </a:r>
          <a:endParaRPr lang="en-US"/>
        </a:p>
      </dgm:t>
    </dgm:pt>
    <dgm:pt modelId="{98EFB9A0-3311-4563-AEA3-0B3C4ADFC4BF}" type="parTrans" cxnId="{81ED85D0-17A7-45A5-8F89-D3F1CB2E1D94}">
      <dgm:prSet/>
      <dgm:spPr/>
      <dgm:t>
        <a:bodyPr/>
        <a:lstStyle/>
        <a:p>
          <a:endParaRPr lang="en-US"/>
        </a:p>
      </dgm:t>
    </dgm:pt>
    <dgm:pt modelId="{2652F6BB-77CE-4FB4-949D-9D3E3CFBA3CE}" type="sibTrans" cxnId="{81ED85D0-17A7-45A5-8F89-D3F1CB2E1D94}">
      <dgm:prSet/>
      <dgm:spPr/>
      <dgm:t>
        <a:bodyPr/>
        <a:lstStyle/>
        <a:p>
          <a:endParaRPr lang="en-US"/>
        </a:p>
      </dgm:t>
    </dgm:pt>
    <dgm:pt modelId="{317596F7-BBEA-40E0-87B2-44D380B3E2DD}">
      <dgm:prSet/>
      <dgm:spPr/>
      <dgm:t>
        <a:bodyPr/>
        <a:lstStyle/>
        <a:p>
          <a:pPr>
            <a:lnSpc>
              <a:spcPct val="100000"/>
            </a:lnSpc>
            <a:defRPr cap="all"/>
          </a:pPr>
          <a:r>
            <a:rPr lang="en-US" b="1"/>
            <a:t>Secured Budget </a:t>
          </a:r>
          <a:endParaRPr lang="en-US"/>
        </a:p>
      </dgm:t>
    </dgm:pt>
    <dgm:pt modelId="{DEE111A8-5647-48F0-BE9B-E3B7B4403C9C}" type="parTrans" cxnId="{9AB94A4B-6F9A-44A6-AD33-91C849CCEF9C}">
      <dgm:prSet/>
      <dgm:spPr/>
      <dgm:t>
        <a:bodyPr/>
        <a:lstStyle/>
        <a:p>
          <a:endParaRPr lang="en-US"/>
        </a:p>
      </dgm:t>
    </dgm:pt>
    <dgm:pt modelId="{9149E44C-DC24-432E-AC75-4EB81355A3E2}" type="sibTrans" cxnId="{9AB94A4B-6F9A-44A6-AD33-91C849CCEF9C}">
      <dgm:prSet/>
      <dgm:spPr/>
      <dgm:t>
        <a:bodyPr/>
        <a:lstStyle/>
        <a:p>
          <a:endParaRPr lang="en-US"/>
        </a:p>
      </dgm:t>
    </dgm:pt>
    <dgm:pt modelId="{B9E78BA3-CC58-47A1-ADE3-DE3DEF462979}">
      <dgm:prSet/>
      <dgm:spPr/>
      <dgm:t>
        <a:bodyPr/>
        <a:lstStyle/>
        <a:p>
          <a:pPr>
            <a:lnSpc>
              <a:spcPct val="100000"/>
            </a:lnSpc>
            <a:defRPr cap="all"/>
          </a:pPr>
          <a:r>
            <a:rPr lang="en-US" b="1"/>
            <a:t>Willingness to Promote Student Voice and Participatory Processes</a:t>
          </a:r>
          <a:endParaRPr lang="en-US"/>
        </a:p>
      </dgm:t>
    </dgm:pt>
    <dgm:pt modelId="{27668813-9E40-4FAB-ACE9-132A0A60F576}" type="parTrans" cxnId="{BFBC3422-957D-4CEB-BBCF-87DC4E70480D}">
      <dgm:prSet/>
      <dgm:spPr/>
      <dgm:t>
        <a:bodyPr/>
        <a:lstStyle/>
        <a:p>
          <a:endParaRPr lang="en-US"/>
        </a:p>
      </dgm:t>
    </dgm:pt>
    <dgm:pt modelId="{A9858B84-222D-4B41-9FB5-51380B546713}" type="sibTrans" cxnId="{BFBC3422-957D-4CEB-BBCF-87DC4E70480D}">
      <dgm:prSet/>
      <dgm:spPr/>
      <dgm:t>
        <a:bodyPr/>
        <a:lstStyle/>
        <a:p>
          <a:endParaRPr lang="en-US"/>
        </a:p>
      </dgm:t>
    </dgm:pt>
    <dgm:pt modelId="{EDD8E95A-6B75-4799-ABB6-E3FC8DB38C96}" type="pres">
      <dgm:prSet presAssocID="{F7755ACA-99F3-41B8-9536-D6889CC23345}" presName="root" presStyleCnt="0">
        <dgm:presLayoutVars>
          <dgm:dir/>
          <dgm:resizeHandles val="exact"/>
        </dgm:presLayoutVars>
      </dgm:prSet>
      <dgm:spPr/>
    </dgm:pt>
    <dgm:pt modelId="{0524AC21-B8BA-457B-8DD4-87117683EA01}" type="pres">
      <dgm:prSet presAssocID="{D1E90D67-0666-4429-99D6-CAEC04D284DE}" presName="compNode" presStyleCnt="0"/>
      <dgm:spPr/>
    </dgm:pt>
    <dgm:pt modelId="{7E5D8D78-13BD-4E49-9196-EA9FC3D1B17C}" type="pres">
      <dgm:prSet presAssocID="{D1E90D67-0666-4429-99D6-CAEC04D284DE}" presName="iconBgRect" presStyleLbl="bgShp" presStyleIdx="0" presStyleCnt="4"/>
      <dgm:spPr>
        <a:prstGeom prst="round2DiagRect">
          <a:avLst>
            <a:gd name="adj1" fmla="val 29727"/>
            <a:gd name="adj2" fmla="val 0"/>
          </a:avLst>
        </a:prstGeom>
      </dgm:spPr>
    </dgm:pt>
    <dgm:pt modelId="{03EFA8DE-FEED-4115-BF25-F09B396F95AA}" type="pres">
      <dgm:prSet presAssocID="{D1E90D67-0666-4429-99D6-CAEC04D284D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63CEA2B6-DACE-4CD7-947B-AD0DF04C84BC}" type="pres">
      <dgm:prSet presAssocID="{D1E90D67-0666-4429-99D6-CAEC04D284DE}" presName="spaceRect" presStyleCnt="0"/>
      <dgm:spPr/>
    </dgm:pt>
    <dgm:pt modelId="{A58CA1EA-94E8-47C0-A628-F53CCAC4C469}" type="pres">
      <dgm:prSet presAssocID="{D1E90D67-0666-4429-99D6-CAEC04D284DE}" presName="textRect" presStyleLbl="revTx" presStyleIdx="0" presStyleCnt="4">
        <dgm:presLayoutVars>
          <dgm:chMax val="1"/>
          <dgm:chPref val="1"/>
        </dgm:presLayoutVars>
      </dgm:prSet>
      <dgm:spPr/>
    </dgm:pt>
    <dgm:pt modelId="{D93A554F-4230-40E8-B17F-B35BF10ED4E4}" type="pres">
      <dgm:prSet presAssocID="{428948B4-51E8-42F4-8B7A-C9481394D199}" presName="sibTrans" presStyleCnt="0"/>
      <dgm:spPr/>
    </dgm:pt>
    <dgm:pt modelId="{516C5BE9-C1EA-461F-9313-0D4BB3EC7D43}" type="pres">
      <dgm:prSet presAssocID="{567078ED-8F66-4D40-8221-69FFAA969039}" presName="compNode" presStyleCnt="0"/>
      <dgm:spPr/>
    </dgm:pt>
    <dgm:pt modelId="{89AFD13D-56BC-4FD3-9A74-57C3484A17A1}" type="pres">
      <dgm:prSet presAssocID="{567078ED-8F66-4D40-8221-69FFAA969039}" presName="iconBgRect" presStyleLbl="bgShp" presStyleIdx="1" presStyleCnt="4"/>
      <dgm:spPr>
        <a:prstGeom prst="round2DiagRect">
          <a:avLst>
            <a:gd name="adj1" fmla="val 29727"/>
            <a:gd name="adj2" fmla="val 0"/>
          </a:avLst>
        </a:prstGeom>
      </dgm:spPr>
    </dgm:pt>
    <dgm:pt modelId="{5938CD17-7BC5-4983-85F8-652B7503C20C}" type="pres">
      <dgm:prSet presAssocID="{567078ED-8F66-4D40-8221-69FFAA969039}"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ey"/>
        </a:ext>
      </dgm:extLst>
    </dgm:pt>
    <dgm:pt modelId="{3C0BABF0-7D3B-4CDF-BF3B-5FDBB590D616}" type="pres">
      <dgm:prSet presAssocID="{567078ED-8F66-4D40-8221-69FFAA969039}" presName="spaceRect" presStyleCnt="0"/>
      <dgm:spPr/>
    </dgm:pt>
    <dgm:pt modelId="{C58389E3-81DF-4A84-932D-67E83255A452}" type="pres">
      <dgm:prSet presAssocID="{567078ED-8F66-4D40-8221-69FFAA969039}" presName="textRect" presStyleLbl="revTx" presStyleIdx="1" presStyleCnt="4">
        <dgm:presLayoutVars>
          <dgm:chMax val="1"/>
          <dgm:chPref val="1"/>
        </dgm:presLayoutVars>
      </dgm:prSet>
      <dgm:spPr/>
    </dgm:pt>
    <dgm:pt modelId="{FDD7DBF3-0AAD-463F-BB0D-FEFDDC52F0AB}" type="pres">
      <dgm:prSet presAssocID="{2652F6BB-77CE-4FB4-949D-9D3E3CFBA3CE}" presName="sibTrans" presStyleCnt="0"/>
      <dgm:spPr/>
    </dgm:pt>
    <dgm:pt modelId="{A037DE4A-1D79-4CF1-8046-BDD34351AAAA}" type="pres">
      <dgm:prSet presAssocID="{317596F7-BBEA-40E0-87B2-44D380B3E2DD}" presName="compNode" presStyleCnt="0"/>
      <dgm:spPr/>
    </dgm:pt>
    <dgm:pt modelId="{87AC5A69-9679-48EF-9DAE-2552F29803BF}" type="pres">
      <dgm:prSet presAssocID="{317596F7-BBEA-40E0-87B2-44D380B3E2DD}" presName="iconBgRect" presStyleLbl="bgShp" presStyleIdx="2" presStyleCnt="4"/>
      <dgm:spPr>
        <a:prstGeom prst="round2DiagRect">
          <a:avLst>
            <a:gd name="adj1" fmla="val 29727"/>
            <a:gd name="adj2" fmla="val 0"/>
          </a:avLst>
        </a:prstGeom>
      </dgm:spPr>
    </dgm:pt>
    <dgm:pt modelId="{56D9C0EC-6319-458C-B505-93531DDB2E1C}" type="pres">
      <dgm:prSet presAssocID="{317596F7-BBEA-40E0-87B2-44D380B3E2D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oney"/>
        </a:ext>
      </dgm:extLst>
    </dgm:pt>
    <dgm:pt modelId="{A077350B-8E75-4DF9-A33B-30A27417784E}" type="pres">
      <dgm:prSet presAssocID="{317596F7-BBEA-40E0-87B2-44D380B3E2DD}" presName="spaceRect" presStyleCnt="0"/>
      <dgm:spPr/>
    </dgm:pt>
    <dgm:pt modelId="{3DBBC382-CD81-4578-8145-76CC3E1F54FC}" type="pres">
      <dgm:prSet presAssocID="{317596F7-BBEA-40E0-87B2-44D380B3E2DD}" presName="textRect" presStyleLbl="revTx" presStyleIdx="2" presStyleCnt="4">
        <dgm:presLayoutVars>
          <dgm:chMax val="1"/>
          <dgm:chPref val="1"/>
        </dgm:presLayoutVars>
      </dgm:prSet>
      <dgm:spPr/>
    </dgm:pt>
    <dgm:pt modelId="{05B330C5-9014-497D-B425-D6C58772636D}" type="pres">
      <dgm:prSet presAssocID="{9149E44C-DC24-432E-AC75-4EB81355A3E2}" presName="sibTrans" presStyleCnt="0"/>
      <dgm:spPr/>
    </dgm:pt>
    <dgm:pt modelId="{AC995C8D-F64F-4658-B63A-C1B20A61851F}" type="pres">
      <dgm:prSet presAssocID="{B9E78BA3-CC58-47A1-ADE3-DE3DEF462979}" presName="compNode" presStyleCnt="0"/>
      <dgm:spPr/>
    </dgm:pt>
    <dgm:pt modelId="{5B6A15E4-D4FD-4BEF-A2E2-FCFBE80D7DBC}" type="pres">
      <dgm:prSet presAssocID="{B9E78BA3-CC58-47A1-ADE3-DE3DEF462979}" presName="iconBgRect" presStyleLbl="bgShp" presStyleIdx="3" presStyleCnt="4"/>
      <dgm:spPr>
        <a:prstGeom prst="round2DiagRect">
          <a:avLst>
            <a:gd name="adj1" fmla="val 29727"/>
            <a:gd name="adj2" fmla="val 0"/>
          </a:avLst>
        </a:prstGeom>
      </dgm:spPr>
    </dgm:pt>
    <dgm:pt modelId="{864A7A88-CFA0-4B5D-A890-AAE82BB43987}" type="pres">
      <dgm:prSet presAssocID="{B9E78BA3-CC58-47A1-ADE3-DE3DEF462979}"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A1355800-E7DF-46B6-B6FC-B65B107766F3}" type="pres">
      <dgm:prSet presAssocID="{B9E78BA3-CC58-47A1-ADE3-DE3DEF462979}" presName="spaceRect" presStyleCnt="0"/>
      <dgm:spPr/>
    </dgm:pt>
    <dgm:pt modelId="{6B146110-27ED-469D-B667-8827B2A250F1}" type="pres">
      <dgm:prSet presAssocID="{B9E78BA3-CC58-47A1-ADE3-DE3DEF462979}" presName="textRect" presStyleLbl="revTx" presStyleIdx="3" presStyleCnt="4">
        <dgm:presLayoutVars>
          <dgm:chMax val="1"/>
          <dgm:chPref val="1"/>
        </dgm:presLayoutVars>
      </dgm:prSet>
      <dgm:spPr/>
    </dgm:pt>
  </dgm:ptLst>
  <dgm:cxnLst>
    <dgm:cxn modelId="{848E8806-034F-49AC-AD00-4A017D998794}" type="presOf" srcId="{B9E78BA3-CC58-47A1-ADE3-DE3DEF462979}" destId="{6B146110-27ED-469D-B667-8827B2A250F1}" srcOrd="0" destOrd="0" presId="urn:microsoft.com/office/officeart/2018/5/layout/IconLeafLabelList"/>
    <dgm:cxn modelId="{BFBC3422-957D-4CEB-BBCF-87DC4E70480D}" srcId="{F7755ACA-99F3-41B8-9536-D6889CC23345}" destId="{B9E78BA3-CC58-47A1-ADE3-DE3DEF462979}" srcOrd="3" destOrd="0" parTransId="{27668813-9E40-4FAB-ACE9-132A0A60F576}" sibTransId="{A9858B84-222D-4B41-9FB5-51380B546713}"/>
    <dgm:cxn modelId="{9D83D13C-6DE1-41E2-ACB5-AD963BAB3F38}" srcId="{F7755ACA-99F3-41B8-9536-D6889CC23345}" destId="{D1E90D67-0666-4429-99D6-CAEC04D284DE}" srcOrd="0" destOrd="0" parTransId="{996EE977-6636-4166-A8FE-DE66B7DFBCCB}" sibTransId="{428948B4-51E8-42F4-8B7A-C9481394D199}"/>
    <dgm:cxn modelId="{F652BF5D-8F47-4B5C-A47F-5F9C391F0AE7}" type="presOf" srcId="{567078ED-8F66-4D40-8221-69FFAA969039}" destId="{C58389E3-81DF-4A84-932D-67E83255A452}" srcOrd="0" destOrd="0" presId="urn:microsoft.com/office/officeart/2018/5/layout/IconLeafLabelList"/>
    <dgm:cxn modelId="{E2C40267-243D-47AF-ACFB-E481BAF6A8DD}" type="presOf" srcId="{D1E90D67-0666-4429-99D6-CAEC04D284DE}" destId="{A58CA1EA-94E8-47C0-A628-F53CCAC4C469}" srcOrd="0" destOrd="0" presId="urn:microsoft.com/office/officeart/2018/5/layout/IconLeafLabelList"/>
    <dgm:cxn modelId="{9AB94A4B-6F9A-44A6-AD33-91C849CCEF9C}" srcId="{F7755ACA-99F3-41B8-9536-D6889CC23345}" destId="{317596F7-BBEA-40E0-87B2-44D380B3E2DD}" srcOrd="2" destOrd="0" parTransId="{DEE111A8-5647-48F0-BE9B-E3B7B4403C9C}" sibTransId="{9149E44C-DC24-432E-AC75-4EB81355A3E2}"/>
    <dgm:cxn modelId="{8FD5A385-EFAC-4DAA-99CD-8DB54B5C4BD6}" type="presOf" srcId="{317596F7-BBEA-40E0-87B2-44D380B3E2DD}" destId="{3DBBC382-CD81-4578-8145-76CC3E1F54FC}" srcOrd="0" destOrd="0" presId="urn:microsoft.com/office/officeart/2018/5/layout/IconLeafLabelList"/>
    <dgm:cxn modelId="{81ED85D0-17A7-45A5-8F89-D3F1CB2E1D94}" srcId="{F7755ACA-99F3-41B8-9536-D6889CC23345}" destId="{567078ED-8F66-4D40-8221-69FFAA969039}" srcOrd="1" destOrd="0" parTransId="{98EFB9A0-3311-4563-AEA3-0B3C4ADFC4BF}" sibTransId="{2652F6BB-77CE-4FB4-949D-9D3E3CFBA3CE}"/>
    <dgm:cxn modelId="{783F46D3-ED9E-4583-94D8-37A88534B351}" type="presOf" srcId="{F7755ACA-99F3-41B8-9536-D6889CC23345}" destId="{EDD8E95A-6B75-4799-ABB6-E3FC8DB38C96}" srcOrd="0" destOrd="0" presId="urn:microsoft.com/office/officeart/2018/5/layout/IconLeafLabelList"/>
    <dgm:cxn modelId="{F938F195-7ADF-4385-BF28-3246DCCE9435}" type="presParOf" srcId="{EDD8E95A-6B75-4799-ABB6-E3FC8DB38C96}" destId="{0524AC21-B8BA-457B-8DD4-87117683EA01}" srcOrd="0" destOrd="0" presId="urn:microsoft.com/office/officeart/2018/5/layout/IconLeafLabelList"/>
    <dgm:cxn modelId="{57E32C91-5E9E-4379-8702-E0382A4B4E75}" type="presParOf" srcId="{0524AC21-B8BA-457B-8DD4-87117683EA01}" destId="{7E5D8D78-13BD-4E49-9196-EA9FC3D1B17C}" srcOrd="0" destOrd="0" presId="urn:microsoft.com/office/officeart/2018/5/layout/IconLeafLabelList"/>
    <dgm:cxn modelId="{BAD24E19-ECAB-46D7-AF17-83080F5B4054}" type="presParOf" srcId="{0524AC21-B8BA-457B-8DD4-87117683EA01}" destId="{03EFA8DE-FEED-4115-BF25-F09B396F95AA}" srcOrd="1" destOrd="0" presId="urn:microsoft.com/office/officeart/2018/5/layout/IconLeafLabelList"/>
    <dgm:cxn modelId="{1E8F0A59-2812-46F2-8121-5A55A8D1F017}" type="presParOf" srcId="{0524AC21-B8BA-457B-8DD4-87117683EA01}" destId="{63CEA2B6-DACE-4CD7-947B-AD0DF04C84BC}" srcOrd="2" destOrd="0" presId="urn:microsoft.com/office/officeart/2018/5/layout/IconLeafLabelList"/>
    <dgm:cxn modelId="{684C7DEE-5C42-48DE-AF0B-984374E59D23}" type="presParOf" srcId="{0524AC21-B8BA-457B-8DD4-87117683EA01}" destId="{A58CA1EA-94E8-47C0-A628-F53CCAC4C469}" srcOrd="3" destOrd="0" presId="urn:microsoft.com/office/officeart/2018/5/layout/IconLeafLabelList"/>
    <dgm:cxn modelId="{9B0548D3-4910-4D72-9A96-87D7F1565394}" type="presParOf" srcId="{EDD8E95A-6B75-4799-ABB6-E3FC8DB38C96}" destId="{D93A554F-4230-40E8-B17F-B35BF10ED4E4}" srcOrd="1" destOrd="0" presId="urn:microsoft.com/office/officeart/2018/5/layout/IconLeafLabelList"/>
    <dgm:cxn modelId="{B54A3258-9646-4B1B-B8B7-D72851ECD0F6}" type="presParOf" srcId="{EDD8E95A-6B75-4799-ABB6-E3FC8DB38C96}" destId="{516C5BE9-C1EA-461F-9313-0D4BB3EC7D43}" srcOrd="2" destOrd="0" presId="urn:microsoft.com/office/officeart/2018/5/layout/IconLeafLabelList"/>
    <dgm:cxn modelId="{CBA1C5E1-0CC2-4E02-8FEC-4B9F57F4257A}" type="presParOf" srcId="{516C5BE9-C1EA-461F-9313-0D4BB3EC7D43}" destId="{89AFD13D-56BC-4FD3-9A74-57C3484A17A1}" srcOrd="0" destOrd="0" presId="urn:microsoft.com/office/officeart/2018/5/layout/IconLeafLabelList"/>
    <dgm:cxn modelId="{ADCD04B7-1C34-4000-83F4-66DDCEDFBAE7}" type="presParOf" srcId="{516C5BE9-C1EA-461F-9313-0D4BB3EC7D43}" destId="{5938CD17-7BC5-4983-85F8-652B7503C20C}" srcOrd="1" destOrd="0" presId="urn:microsoft.com/office/officeart/2018/5/layout/IconLeafLabelList"/>
    <dgm:cxn modelId="{7F5346A1-5F3D-40BD-A37E-0C69BBA1C403}" type="presParOf" srcId="{516C5BE9-C1EA-461F-9313-0D4BB3EC7D43}" destId="{3C0BABF0-7D3B-4CDF-BF3B-5FDBB590D616}" srcOrd="2" destOrd="0" presId="urn:microsoft.com/office/officeart/2018/5/layout/IconLeafLabelList"/>
    <dgm:cxn modelId="{26E33D27-EF2C-4469-AB75-2897A0462F16}" type="presParOf" srcId="{516C5BE9-C1EA-461F-9313-0D4BB3EC7D43}" destId="{C58389E3-81DF-4A84-932D-67E83255A452}" srcOrd="3" destOrd="0" presId="urn:microsoft.com/office/officeart/2018/5/layout/IconLeafLabelList"/>
    <dgm:cxn modelId="{88A2A283-87AF-4B65-8F18-08F16DEE05D5}" type="presParOf" srcId="{EDD8E95A-6B75-4799-ABB6-E3FC8DB38C96}" destId="{FDD7DBF3-0AAD-463F-BB0D-FEFDDC52F0AB}" srcOrd="3" destOrd="0" presId="urn:microsoft.com/office/officeart/2018/5/layout/IconLeafLabelList"/>
    <dgm:cxn modelId="{04DB9027-5B64-4A8B-98D6-5C008272ADB0}" type="presParOf" srcId="{EDD8E95A-6B75-4799-ABB6-E3FC8DB38C96}" destId="{A037DE4A-1D79-4CF1-8046-BDD34351AAAA}" srcOrd="4" destOrd="0" presId="urn:microsoft.com/office/officeart/2018/5/layout/IconLeafLabelList"/>
    <dgm:cxn modelId="{EB73619C-F6F0-4992-B908-532D234CD400}" type="presParOf" srcId="{A037DE4A-1D79-4CF1-8046-BDD34351AAAA}" destId="{87AC5A69-9679-48EF-9DAE-2552F29803BF}" srcOrd="0" destOrd="0" presId="urn:microsoft.com/office/officeart/2018/5/layout/IconLeafLabelList"/>
    <dgm:cxn modelId="{F0CD354F-DAE6-4B35-932E-8E1CE2BBC235}" type="presParOf" srcId="{A037DE4A-1D79-4CF1-8046-BDD34351AAAA}" destId="{56D9C0EC-6319-458C-B505-93531DDB2E1C}" srcOrd="1" destOrd="0" presId="urn:microsoft.com/office/officeart/2018/5/layout/IconLeafLabelList"/>
    <dgm:cxn modelId="{966D556B-F66B-43A2-A457-E7E25D6E494C}" type="presParOf" srcId="{A037DE4A-1D79-4CF1-8046-BDD34351AAAA}" destId="{A077350B-8E75-4DF9-A33B-30A27417784E}" srcOrd="2" destOrd="0" presId="urn:microsoft.com/office/officeart/2018/5/layout/IconLeafLabelList"/>
    <dgm:cxn modelId="{9FA4A1A4-C3DB-4F40-99D6-10B40946624F}" type="presParOf" srcId="{A037DE4A-1D79-4CF1-8046-BDD34351AAAA}" destId="{3DBBC382-CD81-4578-8145-76CC3E1F54FC}" srcOrd="3" destOrd="0" presId="urn:microsoft.com/office/officeart/2018/5/layout/IconLeafLabelList"/>
    <dgm:cxn modelId="{90BB5CE1-ABEE-4BB2-8F74-8CFFD5327DEF}" type="presParOf" srcId="{EDD8E95A-6B75-4799-ABB6-E3FC8DB38C96}" destId="{05B330C5-9014-497D-B425-D6C58772636D}" srcOrd="5" destOrd="0" presId="urn:microsoft.com/office/officeart/2018/5/layout/IconLeafLabelList"/>
    <dgm:cxn modelId="{065ACC02-63BC-46A4-B4DC-598D44EE685F}" type="presParOf" srcId="{EDD8E95A-6B75-4799-ABB6-E3FC8DB38C96}" destId="{AC995C8D-F64F-4658-B63A-C1B20A61851F}" srcOrd="6" destOrd="0" presId="urn:microsoft.com/office/officeart/2018/5/layout/IconLeafLabelList"/>
    <dgm:cxn modelId="{0D42C3F4-B927-4FB9-AFF4-F34CC1D4B672}" type="presParOf" srcId="{AC995C8D-F64F-4658-B63A-C1B20A61851F}" destId="{5B6A15E4-D4FD-4BEF-A2E2-FCFBE80D7DBC}" srcOrd="0" destOrd="0" presId="urn:microsoft.com/office/officeart/2018/5/layout/IconLeafLabelList"/>
    <dgm:cxn modelId="{32B5840D-1EA3-4F2C-B86C-38EDE49FDC26}" type="presParOf" srcId="{AC995C8D-F64F-4658-B63A-C1B20A61851F}" destId="{864A7A88-CFA0-4B5D-A890-AAE82BB43987}" srcOrd="1" destOrd="0" presId="urn:microsoft.com/office/officeart/2018/5/layout/IconLeafLabelList"/>
    <dgm:cxn modelId="{E74630FC-E7C7-4E49-82DA-ABB3384962F9}" type="presParOf" srcId="{AC995C8D-F64F-4658-B63A-C1B20A61851F}" destId="{A1355800-E7DF-46B6-B6FC-B65B107766F3}" srcOrd="2" destOrd="0" presId="urn:microsoft.com/office/officeart/2018/5/layout/IconLeafLabelList"/>
    <dgm:cxn modelId="{801777D0-8D4A-4896-BCD7-7441B6B4E76D}" type="presParOf" srcId="{AC995C8D-F64F-4658-B63A-C1B20A61851F}" destId="{6B146110-27ED-469D-B667-8827B2A250F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8051C-D4DA-4670-A891-94B5F03451E8}">
      <dsp:nvSpPr>
        <dsp:cNvPr id="0" name=""/>
        <dsp:cNvSpPr/>
      </dsp:nvSpPr>
      <dsp:spPr>
        <a:xfrm>
          <a:off x="0" y="2205118"/>
          <a:ext cx="1182064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4147D96-78C7-4819-8960-B8F17CC68F82}">
      <dsp:nvSpPr>
        <dsp:cNvPr id="0" name=""/>
        <dsp:cNvSpPr/>
      </dsp:nvSpPr>
      <dsp:spPr>
        <a:xfrm rot="8100000">
          <a:off x="72815" y="508193"/>
          <a:ext cx="324324" cy="32432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395510-DC43-4AEB-8738-8ABBB25B9F08}">
      <dsp:nvSpPr>
        <dsp:cNvPr id="0" name=""/>
        <dsp:cNvSpPr/>
      </dsp:nvSpPr>
      <dsp:spPr>
        <a:xfrm>
          <a:off x="108845" y="544223"/>
          <a:ext cx="252265" cy="252265"/>
        </a:xfrm>
        <a:prstGeom prst="ellipse">
          <a:avLst/>
        </a:prstGeom>
        <a:solidFill>
          <a:schemeClr val="lt1">
            <a:alpha val="90000"/>
            <a:hueOff val="0"/>
            <a:satOff val="0"/>
            <a:lumOff val="0"/>
            <a:alphaOff val="0"/>
          </a:scheme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DDCE31D1-50A4-45FA-A016-CA7BF866ACEA}">
      <dsp:nvSpPr>
        <dsp:cNvPr id="0" name=""/>
        <dsp:cNvSpPr/>
      </dsp:nvSpPr>
      <dsp:spPr>
        <a:xfrm>
          <a:off x="464310" y="899688"/>
          <a:ext cx="3928936" cy="1305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solidFill>
                <a:srgbClr val="222E69"/>
              </a:solidFill>
              <a:latin typeface="Times New Roman"/>
              <a:ea typeface="+mn-ea"/>
              <a:cs typeface="Times New Roman"/>
            </a:rPr>
            <a:t>PB Process Originated at the municipal level in Porto Alegre, Brazil</a:t>
          </a:r>
        </a:p>
      </dsp:txBody>
      <dsp:txXfrm>
        <a:off x="464310" y="899688"/>
        <a:ext cx="3928936" cy="1305429"/>
      </dsp:txXfrm>
    </dsp:sp>
    <dsp:sp modelId="{312AD910-D7DC-4CF3-8152-A89A5D5A1C74}">
      <dsp:nvSpPr>
        <dsp:cNvPr id="0" name=""/>
        <dsp:cNvSpPr/>
      </dsp:nvSpPr>
      <dsp:spPr>
        <a:xfrm>
          <a:off x="464310" y="441023"/>
          <a:ext cx="3928936" cy="458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solidFill>
                <a:srgbClr val="222E69"/>
              </a:solidFill>
              <a:latin typeface="Verdana"/>
              <a:ea typeface="Verdana"/>
              <a:cs typeface="Times New Roman"/>
            </a:rPr>
            <a:t>1989</a:t>
          </a:r>
        </a:p>
      </dsp:txBody>
      <dsp:txXfrm>
        <a:off x="464310" y="441023"/>
        <a:ext cx="3928936" cy="458664"/>
      </dsp:txXfrm>
    </dsp:sp>
    <dsp:sp modelId="{500F253B-A816-4FD1-AEC9-826D550098AF}">
      <dsp:nvSpPr>
        <dsp:cNvPr id="0" name=""/>
        <dsp:cNvSpPr/>
      </dsp:nvSpPr>
      <dsp:spPr>
        <a:xfrm>
          <a:off x="234977" y="899688"/>
          <a:ext cx="0" cy="130542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D0AF72F-FAC6-43DF-B396-54141AFF5341}">
      <dsp:nvSpPr>
        <dsp:cNvPr id="0" name=""/>
        <dsp:cNvSpPr/>
      </dsp:nvSpPr>
      <dsp:spPr>
        <a:xfrm>
          <a:off x="192899" y="2163838"/>
          <a:ext cx="82559" cy="8255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BC613-2A4A-4ACD-8277-DC00594FE21C}">
      <dsp:nvSpPr>
        <dsp:cNvPr id="0" name=""/>
        <dsp:cNvSpPr/>
      </dsp:nvSpPr>
      <dsp:spPr>
        <a:xfrm rot="18900000">
          <a:off x="2431379" y="3577717"/>
          <a:ext cx="324324" cy="32432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9B1CE-EF23-4997-BBFA-3C08CE2E537D}">
      <dsp:nvSpPr>
        <dsp:cNvPr id="0" name=""/>
        <dsp:cNvSpPr/>
      </dsp:nvSpPr>
      <dsp:spPr>
        <a:xfrm>
          <a:off x="2467408" y="3613747"/>
          <a:ext cx="252265" cy="252265"/>
        </a:xfrm>
        <a:prstGeom prst="ellipse">
          <a:avLst/>
        </a:prstGeom>
        <a:solidFill>
          <a:schemeClr val="lt1">
            <a:alpha val="90000"/>
            <a:hueOff val="0"/>
            <a:satOff val="0"/>
            <a:lumOff val="0"/>
            <a:alphaOff val="0"/>
          </a:scheme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3ABF1590-A422-406C-9933-8B2ACD7AFF09}">
      <dsp:nvSpPr>
        <dsp:cNvPr id="0" name=""/>
        <dsp:cNvSpPr/>
      </dsp:nvSpPr>
      <dsp:spPr>
        <a:xfrm>
          <a:off x="2822873" y="2205118"/>
          <a:ext cx="3928936" cy="1305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solidFill>
                <a:srgbClr val="222E69"/>
              </a:solidFill>
              <a:latin typeface="Times New Roman"/>
              <a:ea typeface="+mn-ea"/>
              <a:cs typeface="Times New Roman"/>
            </a:rPr>
            <a:t>Bioscience High School in Phoenix Union (PXU) adapts the municipal PB model into schools, pioneering the first School PB (SPB) process in North America</a:t>
          </a:r>
        </a:p>
      </dsp:txBody>
      <dsp:txXfrm>
        <a:off x="2822873" y="2205118"/>
        <a:ext cx="3928936" cy="1305429"/>
      </dsp:txXfrm>
    </dsp:sp>
    <dsp:sp modelId="{2CD42355-FE24-4383-B583-954086AFE2AB}">
      <dsp:nvSpPr>
        <dsp:cNvPr id="0" name=""/>
        <dsp:cNvSpPr/>
      </dsp:nvSpPr>
      <dsp:spPr>
        <a:xfrm>
          <a:off x="2822873" y="3510547"/>
          <a:ext cx="3928936" cy="458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solidFill>
                <a:srgbClr val="222E69"/>
              </a:solidFill>
              <a:latin typeface="Verdana"/>
              <a:ea typeface="Verdana"/>
              <a:cs typeface="Times New Roman"/>
            </a:rPr>
            <a:t>2013</a:t>
          </a:r>
        </a:p>
      </dsp:txBody>
      <dsp:txXfrm>
        <a:off x="2822873" y="3510547"/>
        <a:ext cx="3928936" cy="458664"/>
      </dsp:txXfrm>
    </dsp:sp>
    <dsp:sp modelId="{7FB5ADDE-E63E-4F8D-8F90-1228C28F477E}">
      <dsp:nvSpPr>
        <dsp:cNvPr id="0" name=""/>
        <dsp:cNvSpPr/>
      </dsp:nvSpPr>
      <dsp:spPr>
        <a:xfrm>
          <a:off x="2593541" y="2205118"/>
          <a:ext cx="0" cy="130542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2639AAE-ED2B-4BD5-BC8F-3F70AAE04782}">
      <dsp:nvSpPr>
        <dsp:cNvPr id="0" name=""/>
        <dsp:cNvSpPr/>
      </dsp:nvSpPr>
      <dsp:spPr>
        <a:xfrm>
          <a:off x="2551463" y="2163838"/>
          <a:ext cx="82559" cy="8255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A9D842-26E8-42D5-B595-EC2DCE42E4DB}">
      <dsp:nvSpPr>
        <dsp:cNvPr id="0" name=""/>
        <dsp:cNvSpPr/>
      </dsp:nvSpPr>
      <dsp:spPr>
        <a:xfrm rot="8100000">
          <a:off x="4789942" y="508193"/>
          <a:ext cx="324324" cy="32432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72990-7417-41EA-8421-96453A63D26C}">
      <dsp:nvSpPr>
        <dsp:cNvPr id="0" name=""/>
        <dsp:cNvSpPr/>
      </dsp:nvSpPr>
      <dsp:spPr>
        <a:xfrm>
          <a:off x="4825972" y="544223"/>
          <a:ext cx="252265" cy="252265"/>
        </a:xfrm>
        <a:prstGeom prst="ellipse">
          <a:avLst/>
        </a:prstGeom>
        <a:solidFill>
          <a:schemeClr val="lt1">
            <a:alpha val="90000"/>
            <a:hueOff val="0"/>
            <a:satOff val="0"/>
            <a:lumOff val="0"/>
            <a:alphaOff val="0"/>
          </a:scheme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6A778088-942E-4E1B-932E-47B0EFBF7CBA}">
      <dsp:nvSpPr>
        <dsp:cNvPr id="0" name=""/>
        <dsp:cNvSpPr/>
      </dsp:nvSpPr>
      <dsp:spPr>
        <a:xfrm>
          <a:off x="5181437" y="899688"/>
          <a:ext cx="3928936" cy="1305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solidFill>
                <a:srgbClr val="222E69"/>
              </a:solidFill>
              <a:latin typeface="Times New Roman"/>
              <a:ea typeface="+mn-ea"/>
              <a:cs typeface="Times New Roman"/>
            </a:rPr>
            <a:t>CFA &amp; ASU train alongside Participatory Budgeting Project and PXU to learn how to scale within school setting</a:t>
          </a:r>
        </a:p>
      </dsp:txBody>
      <dsp:txXfrm>
        <a:off x="5181437" y="899688"/>
        <a:ext cx="3928936" cy="1305429"/>
      </dsp:txXfrm>
    </dsp:sp>
    <dsp:sp modelId="{DEBB67DB-2CB9-49E9-9D95-013364B084BA}">
      <dsp:nvSpPr>
        <dsp:cNvPr id="0" name=""/>
        <dsp:cNvSpPr/>
      </dsp:nvSpPr>
      <dsp:spPr>
        <a:xfrm>
          <a:off x="5181437" y="441023"/>
          <a:ext cx="3928936" cy="458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solidFill>
                <a:srgbClr val="222E69"/>
              </a:solidFill>
              <a:latin typeface="Verdana"/>
              <a:ea typeface="Verdana"/>
              <a:cs typeface="Times New Roman"/>
            </a:rPr>
            <a:t>2016</a:t>
          </a:r>
        </a:p>
      </dsp:txBody>
      <dsp:txXfrm>
        <a:off x="5181437" y="441023"/>
        <a:ext cx="3928936" cy="458664"/>
      </dsp:txXfrm>
    </dsp:sp>
    <dsp:sp modelId="{77D82490-5667-4D83-A473-ADCE503F2D64}">
      <dsp:nvSpPr>
        <dsp:cNvPr id="0" name=""/>
        <dsp:cNvSpPr/>
      </dsp:nvSpPr>
      <dsp:spPr>
        <a:xfrm>
          <a:off x="4952105" y="899688"/>
          <a:ext cx="0" cy="130542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7D050AA-BA56-4476-A4FA-64EFE97E0AED}">
      <dsp:nvSpPr>
        <dsp:cNvPr id="0" name=""/>
        <dsp:cNvSpPr/>
      </dsp:nvSpPr>
      <dsp:spPr>
        <a:xfrm>
          <a:off x="4910027" y="2163838"/>
          <a:ext cx="82559" cy="8255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E3020-C1F8-4AC9-A60F-060705AA7D60}">
      <dsp:nvSpPr>
        <dsp:cNvPr id="0" name=""/>
        <dsp:cNvSpPr/>
      </dsp:nvSpPr>
      <dsp:spPr>
        <a:xfrm rot="18900000">
          <a:off x="7148506" y="3577717"/>
          <a:ext cx="324324" cy="324324"/>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AAD9F-4639-4231-BF53-F0D603EF3C55}">
      <dsp:nvSpPr>
        <dsp:cNvPr id="0" name=""/>
        <dsp:cNvSpPr/>
      </dsp:nvSpPr>
      <dsp:spPr>
        <a:xfrm>
          <a:off x="7184535" y="3613747"/>
          <a:ext cx="252265" cy="2522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B1B16AB-CD3D-49EA-954B-5F25DC611108}">
      <dsp:nvSpPr>
        <dsp:cNvPr id="0" name=""/>
        <dsp:cNvSpPr/>
      </dsp:nvSpPr>
      <dsp:spPr>
        <a:xfrm>
          <a:off x="7540000" y="2205118"/>
          <a:ext cx="3928936" cy="1305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rtl="0">
            <a:lnSpc>
              <a:spcPct val="90000"/>
            </a:lnSpc>
            <a:spcBef>
              <a:spcPct val="0"/>
            </a:spcBef>
            <a:spcAft>
              <a:spcPct val="35000"/>
            </a:spcAft>
            <a:buNone/>
          </a:pPr>
          <a:r>
            <a:rPr lang="en-US" sz="1500" b="0" kern="1200" dirty="0">
              <a:solidFill>
                <a:srgbClr val="222E69"/>
              </a:solidFill>
              <a:latin typeface="Times New Roman"/>
              <a:ea typeface="+mn-ea"/>
              <a:cs typeface="Times New Roman"/>
            </a:rPr>
            <a:t>SPB in Arizona has been implemented in over 100 schools across 20 districts impacting thousands of Arizonan students</a:t>
          </a:r>
        </a:p>
      </dsp:txBody>
      <dsp:txXfrm>
        <a:off x="7540000" y="2205118"/>
        <a:ext cx="3928936" cy="1305429"/>
      </dsp:txXfrm>
    </dsp:sp>
    <dsp:sp modelId="{DE946632-DEC1-4F3D-A5E0-48549EB719B6}">
      <dsp:nvSpPr>
        <dsp:cNvPr id="0" name=""/>
        <dsp:cNvSpPr/>
      </dsp:nvSpPr>
      <dsp:spPr>
        <a:xfrm>
          <a:off x="7540000" y="3510547"/>
          <a:ext cx="3928936" cy="458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solidFill>
                <a:srgbClr val="222E69"/>
              </a:solidFill>
              <a:latin typeface="Verdana"/>
              <a:ea typeface="Verdana"/>
              <a:cs typeface="Times New Roman"/>
            </a:rPr>
            <a:t>2026</a:t>
          </a:r>
          <a:endParaRPr lang="en-US" sz="2000" b="1" kern="1200" dirty="0">
            <a:latin typeface="Verdana"/>
            <a:ea typeface="Verdana"/>
            <a:cs typeface="Times New Roman"/>
          </a:endParaRPr>
        </a:p>
      </dsp:txBody>
      <dsp:txXfrm>
        <a:off x="7540000" y="3510547"/>
        <a:ext cx="3928936" cy="458664"/>
      </dsp:txXfrm>
    </dsp:sp>
    <dsp:sp modelId="{8252ACDB-15AF-4819-8257-B6F810A872C5}">
      <dsp:nvSpPr>
        <dsp:cNvPr id="0" name=""/>
        <dsp:cNvSpPr/>
      </dsp:nvSpPr>
      <dsp:spPr>
        <a:xfrm>
          <a:off x="7310668" y="2205118"/>
          <a:ext cx="0" cy="130542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304FCEF-AC7E-4434-9289-80DEEC93697E}">
      <dsp:nvSpPr>
        <dsp:cNvPr id="0" name=""/>
        <dsp:cNvSpPr/>
      </dsp:nvSpPr>
      <dsp:spPr>
        <a:xfrm>
          <a:off x="7268590" y="2163838"/>
          <a:ext cx="82559" cy="8255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D8D78-13BD-4E49-9196-EA9FC3D1B17C}">
      <dsp:nvSpPr>
        <dsp:cNvPr id="0" name=""/>
        <dsp:cNvSpPr/>
      </dsp:nvSpPr>
      <dsp:spPr>
        <a:xfrm>
          <a:off x="1034256" y="1989"/>
          <a:ext cx="1051892" cy="105189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FA8DE-FEED-4115-BF25-F09B396F95AA}">
      <dsp:nvSpPr>
        <dsp:cNvPr id="0" name=""/>
        <dsp:cNvSpPr/>
      </dsp:nvSpPr>
      <dsp:spPr>
        <a:xfrm>
          <a:off x="1258430" y="226163"/>
          <a:ext cx="603544" cy="6035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8CA1EA-94E8-47C0-A628-F53CCAC4C469}">
      <dsp:nvSpPr>
        <dsp:cNvPr id="0" name=""/>
        <dsp:cNvSpPr/>
      </dsp:nvSpPr>
      <dsp:spPr>
        <a:xfrm>
          <a:off x="697995" y="1381521"/>
          <a:ext cx="1724414" cy="8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Alignment with Strategic Initiatives </a:t>
          </a:r>
          <a:endParaRPr lang="en-US" sz="1100" kern="1200"/>
        </a:p>
      </dsp:txBody>
      <dsp:txXfrm>
        <a:off x="697995" y="1381521"/>
        <a:ext cx="1724414" cy="819096"/>
      </dsp:txXfrm>
    </dsp:sp>
    <dsp:sp modelId="{89AFD13D-56BC-4FD3-9A74-57C3484A17A1}">
      <dsp:nvSpPr>
        <dsp:cNvPr id="0" name=""/>
        <dsp:cNvSpPr/>
      </dsp:nvSpPr>
      <dsp:spPr>
        <a:xfrm>
          <a:off x="3060442" y="1989"/>
          <a:ext cx="1051892" cy="105189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8CD17-7BC5-4983-85F8-652B7503C20C}">
      <dsp:nvSpPr>
        <dsp:cNvPr id="0" name=""/>
        <dsp:cNvSpPr/>
      </dsp:nvSpPr>
      <dsp:spPr>
        <a:xfrm>
          <a:off x="3284616" y="226163"/>
          <a:ext cx="603544" cy="6035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8389E3-81DF-4A84-932D-67E83255A452}">
      <dsp:nvSpPr>
        <dsp:cNvPr id="0" name=""/>
        <dsp:cNvSpPr/>
      </dsp:nvSpPr>
      <dsp:spPr>
        <a:xfrm>
          <a:off x="2724182" y="1381521"/>
          <a:ext cx="1724414" cy="8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Buy-In from Key Stakeholders </a:t>
          </a:r>
          <a:endParaRPr lang="en-US" sz="1100" kern="1200"/>
        </a:p>
      </dsp:txBody>
      <dsp:txXfrm>
        <a:off x="2724182" y="1381521"/>
        <a:ext cx="1724414" cy="819096"/>
      </dsp:txXfrm>
    </dsp:sp>
    <dsp:sp modelId="{87AC5A69-9679-48EF-9DAE-2552F29803BF}">
      <dsp:nvSpPr>
        <dsp:cNvPr id="0" name=""/>
        <dsp:cNvSpPr/>
      </dsp:nvSpPr>
      <dsp:spPr>
        <a:xfrm>
          <a:off x="1034256" y="2631721"/>
          <a:ext cx="1051892" cy="105189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D9C0EC-6319-458C-B505-93531DDB2E1C}">
      <dsp:nvSpPr>
        <dsp:cNvPr id="0" name=""/>
        <dsp:cNvSpPr/>
      </dsp:nvSpPr>
      <dsp:spPr>
        <a:xfrm>
          <a:off x="1258430" y="2855895"/>
          <a:ext cx="603544" cy="6035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BBC382-CD81-4578-8145-76CC3E1F54FC}">
      <dsp:nvSpPr>
        <dsp:cNvPr id="0" name=""/>
        <dsp:cNvSpPr/>
      </dsp:nvSpPr>
      <dsp:spPr>
        <a:xfrm>
          <a:off x="697995" y="4011252"/>
          <a:ext cx="1724414" cy="8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Secured Budget </a:t>
          </a:r>
          <a:endParaRPr lang="en-US" sz="1100" kern="1200"/>
        </a:p>
      </dsp:txBody>
      <dsp:txXfrm>
        <a:off x="697995" y="4011252"/>
        <a:ext cx="1724414" cy="819096"/>
      </dsp:txXfrm>
    </dsp:sp>
    <dsp:sp modelId="{5B6A15E4-D4FD-4BEF-A2E2-FCFBE80D7DBC}">
      <dsp:nvSpPr>
        <dsp:cNvPr id="0" name=""/>
        <dsp:cNvSpPr/>
      </dsp:nvSpPr>
      <dsp:spPr>
        <a:xfrm>
          <a:off x="3060442" y="2631721"/>
          <a:ext cx="1051892" cy="105189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4A7A88-CFA0-4B5D-A890-AAE82BB43987}">
      <dsp:nvSpPr>
        <dsp:cNvPr id="0" name=""/>
        <dsp:cNvSpPr/>
      </dsp:nvSpPr>
      <dsp:spPr>
        <a:xfrm>
          <a:off x="3284616" y="2855895"/>
          <a:ext cx="603544" cy="6035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46110-27ED-469D-B667-8827B2A250F1}">
      <dsp:nvSpPr>
        <dsp:cNvPr id="0" name=""/>
        <dsp:cNvSpPr/>
      </dsp:nvSpPr>
      <dsp:spPr>
        <a:xfrm>
          <a:off x="2724182" y="4011252"/>
          <a:ext cx="1724414" cy="8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Willingness to Promote Student Voice and Participatory Processes</a:t>
          </a:r>
          <a:endParaRPr lang="en-US" sz="1100" kern="1200"/>
        </a:p>
      </dsp:txBody>
      <dsp:txXfrm>
        <a:off x="2724182" y="4011252"/>
        <a:ext cx="1724414" cy="819096"/>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9925E-BFBF-40A8-AE94-06FA832D3AED}"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D92F3-F5BE-4352-A284-59E9182A05FB}" type="slidenum">
              <a:rPr lang="en-US" smtClean="0"/>
              <a:t>‹#›</a:t>
            </a:fld>
            <a:endParaRPr lang="en-US"/>
          </a:p>
        </p:txBody>
      </p:sp>
    </p:spTree>
    <p:extLst>
      <p:ext uri="{BB962C8B-B14F-4D97-AF65-F5344CB8AC3E}">
        <p14:creationId xmlns:p14="http://schemas.microsoft.com/office/powerpoint/2010/main" val="1869105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vimeo.com/1075430004" TargetMode="External"/><Relationship Id="rId3" Type="http://schemas.openxmlformats.org/officeDocument/2006/relationships/hyperlink" Target="https://vimeo.com/1067458515" TargetMode="External"/><Relationship Id="rId7" Type="http://schemas.openxmlformats.org/officeDocument/2006/relationships/hyperlink" Target="https://vimeo.com/1075428458"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vimeo.com/1075369063" TargetMode="External"/><Relationship Id="rId11" Type="http://schemas.openxmlformats.org/officeDocument/2006/relationships/hyperlink" Target="https://vimeo.com/1075371823" TargetMode="External"/><Relationship Id="rId5" Type="http://schemas.openxmlformats.org/officeDocument/2006/relationships/hyperlink" Target="https://vimeo.com/1067458405" TargetMode="External"/><Relationship Id="rId10" Type="http://schemas.openxmlformats.org/officeDocument/2006/relationships/hyperlink" Target="https://vimeo.com/1075429328" TargetMode="External"/><Relationship Id="rId4" Type="http://schemas.openxmlformats.org/officeDocument/2006/relationships/hyperlink" Target="https://vimeo.com/1067458283" TargetMode="External"/><Relationship Id="rId9" Type="http://schemas.openxmlformats.org/officeDocument/2006/relationships/hyperlink" Target="https://vimeo.com/107536989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Hello! This is the master file for the School Participatory Budgeting (SPB) presentation! This will be your go-to guide on how to construct and deliver a presentation to faculty and staff at your school/district. Each slide will include instructions in the slide notes on the necessary changes to modify these slides, so you can create the best possible presentation to effectively advocate for SPB at your school. If you need additional help, please contact civichealth@arizonafuture.org.</a:t>
            </a:r>
            <a:endParaRPr lang="en-US" i="1" dirty="0">
              <a:ea typeface="Calibri"/>
              <a:cs typeface="Calibri"/>
            </a:endParaRPr>
          </a:p>
          <a:p>
            <a:r>
              <a:rPr lang="en-US" i="1"/>
              <a:t>Introduce yourself and potentially share what motivated you to introduce School Participatory Budgeting (SPB) to your audience.</a:t>
            </a:r>
            <a:endParaRPr lang="en-US" i="1" dirty="0">
              <a:ea typeface="Calibri"/>
              <a:cs typeface="Calibri"/>
            </a:endParaRPr>
          </a:p>
          <a:p>
            <a:r>
              <a:rPr lang="en-US" dirty="0"/>
              <a:t> </a:t>
            </a:r>
            <a:endParaRPr lang="en-US" dirty="0">
              <a:ea typeface="Calibri"/>
              <a:cs typeface="Calibri"/>
            </a:endParaRPr>
          </a:p>
          <a:p>
            <a:r>
              <a:rPr lang="en-US"/>
              <a:t>School Participatory Budgeting (or SPB) contributes to CFA's mission by preparing young people to be active, informed, and engaged participants in civic life for the long-term. </a:t>
            </a:r>
            <a:endParaRPr lang="en-US">
              <a:ea typeface="Calibri"/>
              <a:cs typeface="Calibri"/>
            </a:endParaRPr>
          </a:p>
          <a:p>
            <a:endParaRPr lang="en-US"/>
          </a:p>
          <a:p>
            <a:r>
              <a:rPr lang="en-US"/>
              <a:t>This innovative civic learning process is a student-driven process that empowers real decision-making power over how to spend real dollars on school improvement projects. Today we will share with you why SPB is so impactful, how it works, and how you can become involved in bringing this initiative to our school. </a:t>
            </a:r>
            <a:endParaRPr lang="en-US">
              <a:ea typeface="Calibri"/>
              <a:cs typeface="Calibri"/>
            </a:endParaRPr>
          </a:p>
        </p:txBody>
      </p:sp>
      <p:sp>
        <p:nvSpPr>
          <p:cNvPr id="4" name="Slide Number Placeholder 3"/>
          <p:cNvSpPr>
            <a:spLocks noGrp="1"/>
          </p:cNvSpPr>
          <p:nvPr>
            <p:ph type="sldNum" sz="quarter" idx="5"/>
          </p:nvPr>
        </p:nvSpPr>
        <p:spPr/>
        <p:txBody>
          <a:bodyPr/>
          <a:lstStyle/>
          <a:p>
            <a:fld id="{971D92F3-F5BE-4352-A284-59E9182A05FB}" type="slidenum">
              <a:rPr lang="en-US" smtClean="0"/>
              <a:t>1</a:t>
            </a:fld>
            <a:endParaRPr lang="en-US"/>
          </a:p>
        </p:txBody>
      </p:sp>
    </p:spTree>
    <p:extLst>
      <p:ext uri="{BB962C8B-B14F-4D97-AF65-F5344CB8AC3E}">
        <p14:creationId xmlns:p14="http://schemas.microsoft.com/office/powerpoint/2010/main" val="1989826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section provides a curated list of case studies that can be used to demonstrate how SPB can be implemented in your school. You should choose one example or two at max so as not to be redundant. It is key to pick specific examples that are the most contextual to your school. The rest of the examples can be hidden or deleted for clarity. </a:t>
            </a:r>
            <a:r>
              <a:rPr lang="en-US" dirty="0"/>
              <a:t> </a:t>
            </a:r>
          </a:p>
          <a:p>
            <a:endParaRPr lang="en-US" dirty="0">
              <a:ea typeface="Calibri"/>
              <a:cs typeface="Calibri"/>
            </a:endParaRPr>
          </a:p>
          <a:p>
            <a:r>
              <a:rPr lang="en-US"/>
              <a:t>The West Point High School example can be used to demonstrate SPB implementation at the high school level led by a teacher champion. </a:t>
            </a:r>
          </a:p>
          <a:p>
            <a:endParaRPr lang="en-US" dirty="0"/>
          </a:p>
          <a:p>
            <a:r>
              <a:rPr lang="en-US"/>
              <a:t>The West Point High School example can be used to demonstrate SPB implementation at the high school level.</a:t>
            </a:r>
            <a:r>
              <a:rPr lang="en-US" dirty="0">
                <a:ea typeface="Calibri"/>
                <a:cs typeface="Calibri"/>
              </a:rPr>
              <a:t> </a:t>
            </a:r>
          </a:p>
        </p:txBody>
      </p:sp>
      <p:sp>
        <p:nvSpPr>
          <p:cNvPr id="4" name="Slide Number Placeholder 3"/>
          <p:cNvSpPr>
            <a:spLocks noGrp="1"/>
          </p:cNvSpPr>
          <p:nvPr>
            <p:ph type="sldNum" sz="quarter" idx="5"/>
          </p:nvPr>
        </p:nvSpPr>
        <p:spPr/>
        <p:txBody>
          <a:bodyPr/>
          <a:lstStyle/>
          <a:p>
            <a:fld id="{971D92F3-F5BE-4352-A284-59E9182A05FB}" type="slidenum">
              <a:rPr lang="en-US" smtClean="0"/>
              <a:t>10</a:t>
            </a:fld>
            <a:endParaRPr lang="en-US"/>
          </a:p>
        </p:txBody>
      </p:sp>
    </p:spTree>
    <p:extLst>
      <p:ext uri="{BB962C8B-B14F-4D97-AF65-F5344CB8AC3E}">
        <p14:creationId xmlns:p14="http://schemas.microsoft.com/office/powerpoint/2010/main" val="412542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927E7-168C-6602-E9E8-0DB9357D7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37FC4-CEA3-63E4-F8ED-071B5DC97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DE3F5-24C8-30D5-036D-470AA9565A2A}"/>
              </a:ext>
            </a:extLst>
          </p:cNvPr>
          <p:cNvSpPr>
            <a:spLocks noGrp="1"/>
          </p:cNvSpPr>
          <p:nvPr>
            <p:ph type="body" idx="1"/>
          </p:nvPr>
        </p:nvSpPr>
        <p:spPr/>
        <p:txBody>
          <a:bodyPr/>
          <a:lstStyle/>
          <a:p>
            <a:r>
              <a:rPr lang="en-US" i="1"/>
              <a:t>This slide can be used when you are trying to implement SPB with a specific focus and build inclusion on your campus.</a:t>
            </a:r>
          </a:p>
          <a:p>
            <a:endParaRPr lang="en-US">
              <a:ea typeface="Calibri"/>
              <a:cs typeface="Calibri"/>
            </a:endParaRPr>
          </a:p>
          <a:p>
            <a:r>
              <a:rPr lang="en-US" dirty="0">
                <a:ea typeface="Calibri"/>
                <a:cs typeface="Calibri"/>
              </a:rPr>
              <a:t>This inclusive SPB model was a collaborative community approach to ensuring that the SPB process could be inclusive to ALL students. With the support from the </a:t>
            </a:r>
            <a:r>
              <a:rPr lang="en-US" dirty="0"/>
              <a:t>Arizona Developmental Disabilities Planning </a:t>
            </a:r>
            <a:r>
              <a:rPr lang="en-US" dirty="0" err="1"/>
              <a:t>Counci</a:t>
            </a:r>
            <a:r>
              <a:rPr lang="en-US" dirty="0">
                <a:ea typeface="Calibri"/>
                <a:cs typeface="Calibri"/>
              </a:rPr>
              <a:t>, Carson Junior High in Mesa Public Schools designed their process to have an </a:t>
            </a:r>
            <a:r>
              <a:rPr lang="en-US" dirty="0">
                <a:cs typeface="Calibri"/>
              </a:rPr>
              <a:t>over-representation of students with disabilities on the steering committee, leading to the Inclusive SPB Toolkit that shares learnings from this experience.</a:t>
            </a:r>
            <a:endParaRPr lang="en-US" dirty="0">
              <a:ea typeface="Calibri"/>
              <a:cs typeface="Calibri"/>
            </a:endParaRPr>
          </a:p>
          <a:p>
            <a:endParaRPr lang="en-US">
              <a:cs typeface="Calibri"/>
            </a:endParaRPr>
          </a:p>
          <a:p>
            <a:r>
              <a:rPr lang="en-US" dirty="0">
                <a:cs typeface="Calibri"/>
              </a:rPr>
              <a:t>One of the amazing success stories from this example highlights the tangential effects that the SPB process can bring. One year, the winning SPB project was a school therapy dog. The district liked the idea so much that they created a district wide option for all schools to have access to school therapy dogs. Illustrating that SPB can have spillover effects to schools not directly involved with the process.</a:t>
            </a:r>
            <a:endParaRPr lang="en-US" dirty="0">
              <a:ea typeface="Calibri"/>
              <a:cs typeface="Calibri"/>
            </a:endParaRPr>
          </a:p>
        </p:txBody>
      </p:sp>
      <p:sp>
        <p:nvSpPr>
          <p:cNvPr id="4" name="Slide Number Placeholder 3">
            <a:extLst>
              <a:ext uri="{FF2B5EF4-FFF2-40B4-BE49-F238E27FC236}">
                <a16:creationId xmlns:a16="http://schemas.microsoft.com/office/drawing/2014/main" id="{073963ED-F694-07D1-0065-702DCD43B0EA}"/>
              </a:ext>
            </a:extLst>
          </p:cNvPr>
          <p:cNvSpPr>
            <a:spLocks noGrp="1"/>
          </p:cNvSpPr>
          <p:nvPr>
            <p:ph type="sldNum" sz="quarter" idx="5"/>
          </p:nvPr>
        </p:nvSpPr>
        <p:spPr/>
        <p:txBody>
          <a:bodyPr/>
          <a:lstStyle/>
          <a:p>
            <a:fld id="{971D92F3-F5BE-4352-A284-59E9182A05FB}" type="slidenum">
              <a:rPr lang="en-US" smtClean="0"/>
              <a:t>11</a:t>
            </a:fld>
            <a:endParaRPr lang="en-US"/>
          </a:p>
        </p:txBody>
      </p:sp>
    </p:spTree>
    <p:extLst>
      <p:ext uri="{BB962C8B-B14F-4D97-AF65-F5344CB8AC3E}">
        <p14:creationId xmlns:p14="http://schemas.microsoft.com/office/powerpoint/2010/main" val="1374668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5C0CB-5C12-54F9-257B-10D65620F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43A81-67B4-BDE6-655E-837E3816D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DCA7B-1DB4-1ACD-F24E-CAA72FD8F638}"/>
              </a:ext>
            </a:extLst>
          </p:cNvPr>
          <p:cNvSpPr>
            <a:spLocks noGrp="1"/>
          </p:cNvSpPr>
          <p:nvPr>
            <p:ph type="body" idx="1"/>
          </p:nvPr>
        </p:nvSpPr>
        <p:spPr/>
        <p:txBody>
          <a:bodyPr/>
          <a:lstStyle/>
          <a:p>
            <a:r>
              <a:rPr lang="en-US" i="1"/>
              <a:t>This is an example that can be used when the goal is to implement SPB at the elementary school level.</a:t>
            </a:r>
          </a:p>
          <a:p>
            <a:endParaRPr lang="en-US">
              <a:cs typeface="Calibri"/>
            </a:endParaRPr>
          </a:p>
          <a:p>
            <a:r>
              <a:rPr lang="en-US">
                <a:cs typeface="Calibri"/>
              </a:rPr>
              <a:t>In 2022-23 Roosevelt School District was the first fully-elementary school district to adopt the process and proved that SPB is truly a K-12 civic learning process.</a:t>
            </a:r>
            <a:endParaRPr lang="en-US"/>
          </a:p>
          <a:p>
            <a:endParaRPr lang="en-US">
              <a:cs typeface="Calibri"/>
            </a:endParaRPr>
          </a:p>
          <a:p>
            <a:r>
              <a:rPr lang="en-US" dirty="0">
                <a:cs typeface="Calibri"/>
              </a:rPr>
              <a:t>Setting aside a budget for all schools to participate, the district made an open call for any schools interested and willing to participate. About half of the schools opted in to the process and learned that even with a small budget and young kiddos, students can contribute to their school in meaningful ways. </a:t>
            </a:r>
            <a:endParaRPr lang="en-US" dirty="0">
              <a:ea typeface="Calibri"/>
              <a:cs typeface="Calibri"/>
            </a:endParaRPr>
          </a:p>
        </p:txBody>
      </p:sp>
      <p:sp>
        <p:nvSpPr>
          <p:cNvPr id="4" name="Slide Number Placeholder 3">
            <a:extLst>
              <a:ext uri="{FF2B5EF4-FFF2-40B4-BE49-F238E27FC236}">
                <a16:creationId xmlns:a16="http://schemas.microsoft.com/office/drawing/2014/main" id="{EDAA2289-8FBD-1DA0-EB79-C2969D8501A6}"/>
              </a:ext>
            </a:extLst>
          </p:cNvPr>
          <p:cNvSpPr>
            <a:spLocks noGrp="1"/>
          </p:cNvSpPr>
          <p:nvPr>
            <p:ph type="sldNum" sz="quarter" idx="5"/>
          </p:nvPr>
        </p:nvSpPr>
        <p:spPr/>
        <p:txBody>
          <a:bodyPr/>
          <a:lstStyle/>
          <a:p>
            <a:fld id="{971D92F3-F5BE-4352-A284-59E9182A05FB}" type="slidenum">
              <a:rPr lang="en-US" smtClean="0"/>
              <a:t>12</a:t>
            </a:fld>
            <a:endParaRPr lang="en-US"/>
          </a:p>
        </p:txBody>
      </p:sp>
    </p:spTree>
    <p:extLst>
      <p:ext uri="{BB962C8B-B14F-4D97-AF65-F5344CB8AC3E}">
        <p14:creationId xmlns:p14="http://schemas.microsoft.com/office/powerpoint/2010/main" val="277137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2EF13-CBC2-C63B-47F1-7351D9834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976DE-F24D-E165-766C-B59EC80B7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18D88-50D7-5976-3BD2-85DB811C0D8F}"/>
              </a:ext>
            </a:extLst>
          </p:cNvPr>
          <p:cNvSpPr>
            <a:spLocks noGrp="1"/>
          </p:cNvSpPr>
          <p:nvPr>
            <p:ph type="body" idx="1"/>
          </p:nvPr>
        </p:nvSpPr>
        <p:spPr/>
        <p:txBody>
          <a:bodyPr/>
          <a:lstStyle/>
          <a:p>
            <a:r>
              <a:rPr lang="en-US" i="1"/>
              <a:t>This slide should be used when your goal is to implement School PB across an entire district.</a:t>
            </a:r>
          </a:p>
          <a:p>
            <a:endParaRPr lang="en-US">
              <a:cs typeface="Calibri"/>
            </a:endParaRPr>
          </a:p>
          <a:p>
            <a:r>
              <a:rPr lang="en-US">
                <a:cs typeface="Calibri"/>
              </a:rPr>
              <a:t>Queen Creek Unified was also an early adopter to the SPB process and is currently the only district in Arizona with ALL schools implementing SPB.</a:t>
            </a:r>
            <a:endParaRPr lang="en-US">
              <a:ea typeface="Calibri"/>
              <a:cs typeface="Calibri"/>
            </a:endParaRPr>
          </a:p>
          <a:p>
            <a:endParaRPr lang="en-US">
              <a:cs typeface="Calibri"/>
            </a:endParaRPr>
          </a:p>
          <a:p>
            <a:r>
              <a:rPr lang="en-US" dirty="0">
                <a:cs typeface="Calibri"/>
              </a:rPr>
              <a:t>Designed through the Lead Out Loud program, students who don't always have an opportunity to be in leadership positions are engaged. They even get the chance to present the project proposals to the Governing Board each year, building their public speaking skills and illustrating the power of student voice.</a:t>
            </a:r>
            <a:endParaRPr lang="en-US" dirty="0">
              <a:ea typeface="Calibri"/>
              <a:cs typeface="Calibri"/>
            </a:endParaRPr>
          </a:p>
        </p:txBody>
      </p:sp>
      <p:sp>
        <p:nvSpPr>
          <p:cNvPr id="4" name="Slide Number Placeholder 3">
            <a:extLst>
              <a:ext uri="{FF2B5EF4-FFF2-40B4-BE49-F238E27FC236}">
                <a16:creationId xmlns:a16="http://schemas.microsoft.com/office/drawing/2014/main" id="{F81F27DD-01F3-8625-E30D-6E3104B69C2A}"/>
              </a:ext>
            </a:extLst>
          </p:cNvPr>
          <p:cNvSpPr>
            <a:spLocks noGrp="1"/>
          </p:cNvSpPr>
          <p:nvPr>
            <p:ph type="sldNum" sz="quarter" idx="5"/>
          </p:nvPr>
        </p:nvSpPr>
        <p:spPr/>
        <p:txBody>
          <a:bodyPr/>
          <a:lstStyle/>
          <a:p>
            <a:fld id="{971D92F3-F5BE-4352-A284-59E9182A05FB}" type="slidenum">
              <a:rPr lang="en-US" smtClean="0"/>
              <a:t>13</a:t>
            </a:fld>
            <a:endParaRPr lang="en-US"/>
          </a:p>
        </p:txBody>
      </p:sp>
    </p:spTree>
    <p:extLst>
      <p:ext uri="{BB962C8B-B14F-4D97-AF65-F5344CB8AC3E}">
        <p14:creationId xmlns:p14="http://schemas.microsoft.com/office/powerpoint/2010/main" val="2175455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provides an example of how School PB can be integrated into an existing school program to further strengthen outcomes.  </a:t>
            </a:r>
          </a:p>
          <a:p>
            <a:endParaRPr lang="en-US"/>
          </a:p>
          <a:p>
            <a:r>
              <a:rPr lang="en-US"/>
              <a:t>In 2024, Starline Elementary School launched the first School Participatory Budgeting (SPB) pilot in Lake Havasu Unified School District (LHUSD). LHUSD partnered with Center for the Future of Arizona (CFA) and Arizona State University (ASU) to pilot, implement, and evaluate the SPB process.</a:t>
            </a:r>
            <a:endParaRPr lang="en-US">
              <a:ea typeface="Calibri"/>
              <a:cs typeface="Calibri"/>
            </a:endParaRPr>
          </a:p>
          <a:p>
            <a:endParaRPr lang="en-US">
              <a:ea typeface="Calibri"/>
              <a:cs typeface="Calibri"/>
            </a:endParaRPr>
          </a:p>
          <a:p>
            <a:r>
              <a:rPr lang="en-US" dirty="0">
                <a:ea typeface="Calibri"/>
                <a:cs typeface="Calibri"/>
              </a:rPr>
              <a:t>They utilized a $4,000 budget secured by the principal and sponsor by local business and PTO donations. Starline is a K-6th elementary school in which the 6th grade gifted class served as the school's steering committee. They conducting idea collection through each homeroom class, dwindled them down with a primary vote, and integrated their final vote with an already standing event across the campus. Their winning project was Soccer Nets and Recess Equipment that you can see the students enjoying in the images here.</a:t>
            </a:r>
          </a:p>
          <a:p>
            <a:endParaRPr lang="en-US">
              <a:ea typeface="Calibri"/>
              <a:cs typeface="Calibri"/>
            </a:endParaRPr>
          </a:p>
          <a:p>
            <a:r>
              <a:rPr lang="en-US"/>
              <a:t>Starline's innovative approach came from the creative way the educators decided to integrate the process into something already happening on their campus. For years, Starline had been leading an experiential civic and economic learning experience where students take on the role of various community stakeholders, including entrepreneurs, bankers, and elected leaders. One student even shared that her mom had done Kids City when she was attending the same school years before.</a:t>
            </a:r>
            <a:endParaRPr lang="en-US">
              <a:solidFill>
                <a:srgbClr val="444444"/>
              </a:solidFill>
            </a:endParaRPr>
          </a:p>
          <a:p>
            <a:endParaRPr lang="en-US">
              <a:solidFill>
                <a:srgbClr val="444444"/>
              </a:solidFill>
            </a:endParaRPr>
          </a:p>
          <a:p>
            <a:r>
              <a:rPr lang="en-US" dirty="0"/>
              <a:t>How does it work? The upper grade bands were responsible for taking on these roles – fourth graders would be the bankers, handing out monopoly money for students to purchase goods and services; fifth graders would create businesses to sell these goods and services; and sixth graders would serve as local leaders, like the mayor, chief police and fire officers, city council and more. This experience allowed them to make connections to career, economics, and civic life with an exciting experience. By integrating the SPB process with Kid City, Starline enhanced the event from a simulation to tangible change. They added the chance for students to cast their ballot for how they’d like to improve their campus using real funds allocated by the school.</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1D92F3-F5BE-4352-A284-59E9182A05FB}" type="slidenum">
              <a:rPr lang="en-US" smtClean="0"/>
              <a:t>14</a:t>
            </a:fld>
            <a:endParaRPr lang="en-US"/>
          </a:p>
        </p:txBody>
      </p:sp>
    </p:spTree>
    <p:extLst>
      <p:ext uri="{BB962C8B-B14F-4D97-AF65-F5344CB8AC3E}">
        <p14:creationId xmlns:p14="http://schemas.microsoft.com/office/powerpoint/2010/main" val="2274890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outlines what is needed to begin implementing SPB, including stakeholder support and funding pathways (listed in the notes of the slide).  </a:t>
            </a:r>
          </a:p>
          <a:p>
            <a:endParaRPr lang="en-US" dirty="0">
              <a:ea typeface="Calibri"/>
              <a:cs typeface="Calibri"/>
            </a:endParaRPr>
          </a:p>
          <a:p>
            <a:r>
              <a:rPr lang="en-US">
                <a:ea typeface="Calibri"/>
                <a:cs typeface="Calibri"/>
              </a:rPr>
              <a:t>Alignment with Strategic Initiatives</a:t>
            </a:r>
          </a:p>
          <a:p>
            <a:pPr marL="171450" indent="-171450">
              <a:buFont typeface="Arial"/>
              <a:buChar char="•"/>
            </a:pPr>
            <a:r>
              <a:rPr lang="en-US">
                <a:ea typeface="Calibri"/>
                <a:cs typeface="Calibri"/>
              </a:rPr>
              <a:t>District mission and vision</a:t>
            </a:r>
          </a:p>
          <a:p>
            <a:pPr marL="171450" indent="-171450">
              <a:buFont typeface="Arial"/>
              <a:buChar char="•"/>
            </a:pPr>
            <a:r>
              <a:rPr lang="en-US">
                <a:ea typeface="Calibri"/>
                <a:cs typeface="Calibri"/>
              </a:rPr>
              <a:t>Desire for student-involvement</a:t>
            </a:r>
          </a:p>
          <a:p>
            <a:endParaRPr lang="en-US"/>
          </a:p>
          <a:p>
            <a:r>
              <a:rPr lang="en-US"/>
              <a:t>Buy-In from Stakeholders</a:t>
            </a:r>
            <a:endParaRPr lang="en-US">
              <a:ea typeface="Calibri"/>
              <a:cs typeface="Calibri"/>
            </a:endParaRPr>
          </a:p>
          <a:p>
            <a:pPr marL="171450" indent="-171450">
              <a:buFont typeface="Arial"/>
              <a:buChar char="•"/>
            </a:pPr>
            <a:r>
              <a:rPr lang="en-US"/>
              <a:t>Capacity and support</a:t>
            </a:r>
            <a:endParaRPr lang="en-US">
              <a:ea typeface="Calibri" panose="020F0502020204030204"/>
              <a:cs typeface="Calibri" panose="020F0502020204030204"/>
            </a:endParaRPr>
          </a:p>
          <a:p>
            <a:pPr marL="628650" lvl="1" indent="-171450">
              <a:buFont typeface="Courier New"/>
              <a:buChar char="o"/>
            </a:pPr>
            <a:r>
              <a:rPr lang="en-US">
                <a:ea typeface="Calibri" panose="020F0502020204030204"/>
                <a:cs typeface="Calibri" panose="020F0502020204030204"/>
              </a:rPr>
              <a:t>Sponsor and District Coordinator (Principal/District Administrator) Communication </a:t>
            </a:r>
          </a:p>
          <a:p>
            <a:pPr marL="628650" lvl="1" indent="-171450">
              <a:buFont typeface="Courier New"/>
              <a:buChar char="o"/>
            </a:pPr>
            <a:r>
              <a:rPr lang="en-US"/>
              <a:t>Teachers are committing 1-2 hours per week in preparation of activities, supporting steering committees, etc.</a:t>
            </a:r>
          </a:p>
          <a:p>
            <a:pPr marL="171450" indent="-171450">
              <a:buFont typeface="Arial"/>
              <a:buChar char="•"/>
            </a:pPr>
            <a:r>
              <a:rPr lang="en-US"/>
              <a:t>Time commitment</a:t>
            </a:r>
            <a:endParaRPr lang="en-US">
              <a:ea typeface="Calibri"/>
              <a:cs typeface="Calibri"/>
            </a:endParaRPr>
          </a:p>
          <a:p>
            <a:pPr marL="171450" indent="-171450">
              <a:buFont typeface="Arial"/>
              <a:buChar char="•"/>
            </a:pPr>
            <a:r>
              <a:rPr lang="en-US">
                <a:ea typeface="Calibri"/>
                <a:cs typeface="Calibri"/>
              </a:rPr>
              <a:t>School Wide Participation </a:t>
            </a:r>
          </a:p>
          <a:p>
            <a:endParaRPr lang="en-US">
              <a:cs typeface="Calibri"/>
            </a:endParaRPr>
          </a:p>
          <a:p>
            <a:r>
              <a:rPr lang="en-US">
                <a:cs typeface="Calibri"/>
              </a:rPr>
              <a:t>Budget can come from various sources including:</a:t>
            </a:r>
            <a:endParaRPr lang="en-US">
              <a:ea typeface="Calibri"/>
              <a:cs typeface="Calibri"/>
            </a:endParaRPr>
          </a:p>
          <a:p>
            <a:pPr marL="285750" indent="-285750">
              <a:buFont typeface="Arial"/>
              <a:buChar char="•"/>
            </a:pPr>
            <a:r>
              <a:rPr lang="en-US"/>
              <a:t>Principal discretionary fund</a:t>
            </a:r>
            <a:endParaRPr lang="en-US">
              <a:ea typeface="Calibri" panose="020F0502020204030204"/>
              <a:cs typeface="Calibri"/>
            </a:endParaRPr>
          </a:p>
          <a:p>
            <a:pPr marL="285750" indent="-285750">
              <a:buFont typeface="Arial"/>
              <a:buChar char="•"/>
            </a:pPr>
            <a:r>
              <a:rPr lang="en-US"/>
              <a:t>Student council funds</a:t>
            </a:r>
            <a:endParaRPr lang="en-US">
              <a:ea typeface="Calibri" panose="020F0502020204030204"/>
              <a:cs typeface="Calibri" panose="020F0502020204030204"/>
            </a:endParaRPr>
          </a:p>
          <a:p>
            <a:pPr marL="285750" indent="-285750">
              <a:buFont typeface="Arial"/>
              <a:buChar char="•"/>
            </a:pPr>
            <a:r>
              <a:rPr lang="en-US"/>
              <a:t>ECA funding</a:t>
            </a:r>
            <a:endParaRPr lang="en-US">
              <a:ea typeface="Calibri" panose="020F0502020204030204"/>
              <a:cs typeface="Calibri" panose="020F0502020204030204"/>
            </a:endParaRPr>
          </a:p>
          <a:p>
            <a:pPr marL="285750" indent="-285750">
              <a:buFont typeface="Arial"/>
              <a:buChar char="•"/>
            </a:pPr>
            <a:r>
              <a:rPr lang="en-US"/>
              <a:t>Grant funding</a:t>
            </a:r>
            <a:endParaRPr lang="en-US">
              <a:ea typeface="Calibri" panose="020F0502020204030204"/>
              <a:cs typeface="Calibri" panose="020F0502020204030204"/>
            </a:endParaRPr>
          </a:p>
          <a:p>
            <a:pPr marL="285750" indent="-285750">
              <a:buFont typeface="Arial"/>
              <a:buChar char="•"/>
            </a:pPr>
            <a:r>
              <a:rPr lang="en-US"/>
              <a:t>PTO funds</a:t>
            </a:r>
            <a:endParaRPr lang="en-US">
              <a:ea typeface="Calibri" panose="020F0502020204030204"/>
              <a:cs typeface="Calibri"/>
            </a:endParaRPr>
          </a:p>
          <a:p>
            <a:pPr marL="285750" indent="-285750">
              <a:buFont typeface="Arial"/>
              <a:buChar char="•"/>
            </a:pPr>
            <a:r>
              <a:rPr lang="en-US"/>
              <a:t>District capital funding</a:t>
            </a:r>
            <a:endParaRPr lang="en-US">
              <a:ea typeface="Calibri" panose="020F0502020204030204"/>
              <a:cs typeface="Calibri"/>
            </a:endParaRPr>
          </a:p>
          <a:p>
            <a:pPr marL="285750" indent="-285750">
              <a:buFont typeface="Arial"/>
              <a:buChar char="•"/>
            </a:pPr>
            <a:r>
              <a:rPr lang="en-US">
                <a:ea typeface="Calibri" panose="020F0502020204030204"/>
                <a:cs typeface="Calibri"/>
              </a:rPr>
              <a:t>District education foundation</a:t>
            </a:r>
          </a:p>
          <a:p>
            <a:pPr marL="285750" indent="-285750">
              <a:buFont typeface="Arial"/>
              <a:buChar char="•"/>
            </a:pPr>
            <a:r>
              <a:rPr lang="en-US"/>
              <a:t>ESSA/Title I funding</a:t>
            </a:r>
            <a:endParaRPr lang="en-US">
              <a:ea typeface="Calibri" panose="020F0502020204030204"/>
              <a:cs typeface="Calibri"/>
            </a:endParaRPr>
          </a:p>
          <a:p>
            <a:pPr marL="285750" indent="-285750">
              <a:buFont typeface="Arial"/>
              <a:buChar char="•"/>
            </a:pPr>
            <a:r>
              <a:rPr lang="en-US"/>
              <a:t>Governing board funding</a:t>
            </a:r>
            <a:endParaRPr lang="en-US">
              <a:ea typeface="Calibri"/>
              <a:cs typeface="Calibri"/>
            </a:endParaRPr>
          </a:p>
          <a:p>
            <a:pPr marL="285750" indent="-285750">
              <a:buFont typeface="Arial"/>
              <a:buChar char="•"/>
            </a:pPr>
            <a:r>
              <a:rPr lang="en-US" dirty="0">
                <a:ea typeface="Calibri"/>
                <a:cs typeface="Calibri"/>
              </a:rPr>
              <a:t>Local Business </a:t>
            </a:r>
            <a:r>
              <a:rPr lang="en-US" dirty="0" err="1">
                <a:ea typeface="Calibri"/>
                <a:cs typeface="Calibri"/>
              </a:rPr>
              <a:t>Sponsorshi</a:t>
            </a:r>
            <a:r>
              <a:rPr lang="en-US" dirty="0">
                <a:ea typeface="Calibri"/>
                <a:cs typeface="Calibri"/>
              </a:rPr>
              <a:t>p</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71D92F3-F5BE-4352-A284-59E9182A05FB}" type="slidenum">
              <a:rPr lang="en-US" smtClean="0"/>
              <a:t>15</a:t>
            </a:fld>
            <a:endParaRPr lang="en-US"/>
          </a:p>
        </p:txBody>
      </p:sp>
    </p:spTree>
    <p:extLst>
      <p:ext uri="{BB962C8B-B14F-4D97-AF65-F5344CB8AC3E}">
        <p14:creationId xmlns:p14="http://schemas.microsoft.com/office/powerpoint/2010/main" val="3713252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t>
            </a:r>
            <a:r>
              <a:rPr lang="en-US" i="1"/>
              <a:t>hank your audience and make sure you save time for questions. If you aren’t able to answer a question asked, don’t hesitate to say that you will look more into it and get back to them. Always feel free to reach out to civichealth@arizonafuture.org if you need additional help. </a:t>
            </a:r>
            <a:endParaRPr lang="en-US" i="1">
              <a:ea typeface="Calibri"/>
              <a:cs typeface="Calibri"/>
            </a:endParaRPr>
          </a:p>
        </p:txBody>
      </p:sp>
      <p:sp>
        <p:nvSpPr>
          <p:cNvPr id="4" name="Slide Number Placeholder 3"/>
          <p:cNvSpPr>
            <a:spLocks noGrp="1"/>
          </p:cNvSpPr>
          <p:nvPr>
            <p:ph type="sldNum" sz="quarter" idx="5"/>
          </p:nvPr>
        </p:nvSpPr>
        <p:spPr/>
        <p:txBody>
          <a:bodyPr/>
          <a:lstStyle/>
          <a:p>
            <a:fld id="{971D92F3-F5BE-4352-A284-59E9182A05FB}" type="slidenum">
              <a:rPr lang="en-US" smtClean="0"/>
              <a:t>16</a:t>
            </a:fld>
            <a:endParaRPr lang="en-US"/>
          </a:p>
        </p:txBody>
      </p:sp>
    </p:spTree>
    <p:extLst>
      <p:ext uri="{BB962C8B-B14F-4D97-AF65-F5344CB8AC3E}">
        <p14:creationId xmlns:p14="http://schemas.microsoft.com/office/powerpoint/2010/main" val="127312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provides the mission of the Center for the Future of Arizona (CFA) to establish context as to what CFA is and why the organization supports the implementation of SPB at schools and districts across Arizona.</a:t>
            </a:r>
          </a:p>
          <a:p>
            <a:endParaRPr lang="en-US" b="1" u="sng" dirty="0"/>
          </a:p>
          <a:p>
            <a:r>
              <a:rPr lang="en-US" b="1" u="sng"/>
              <a:t>Center for the Future of Arizona (CFA)</a:t>
            </a:r>
            <a:r>
              <a:rPr lang="en-US"/>
              <a:t> is a nonpartisan, nonprofit organization with a mission to build a stronger and brighter future for our state. Through deep programmatic work in education, workforce, and civic health, CFA collaborates with Arizona leaders to work to realize The Arizona We Want, a shared vision for the future of our state.</a:t>
            </a:r>
          </a:p>
          <a:p>
            <a:endParaRPr lang="en-US"/>
          </a:p>
          <a:p>
            <a:r>
              <a:rPr lang="en-US" dirty="0"/>
              <a:t>CFA does their work in three key ways: </a:t>
            </a:r>
            <a:endParaRPr lang="en-US" dirty="0">
              <a:ea typeface="Calibri"/>
              <a:cs typeface="Calibri"/>
            </a:endParaRPr>
          </a:p>
          <a:p>
            <a:pPr marL="171450" indent="-171450">
              <a:buFont typeface="Arial,Sans-Serif"/>
              <a:buChar char="•"/>
            </a:pPr>
            <a:r>
              <a:rPr lang="en-US" dirty="0"/>
              <a:t>Listen to Arizonans about what matters to them regarding our state’s future</a:t>
            </a:r>
            <a:endParaRPr lang="en-US" dirty="0">
              <a:cs typeface="Calibri"/>
            </a:endParaRPr>
          </a:p>
          <a:p>
            <a:pPr marL="171450" indent="-171450">
              <a:buFont typeface="Arial,Sans-Serif"/>
              <a:buChar char="•"/>
            </a:pPr>
            <a:r>
              <a:rPr lang="en-US"/>
              <a:t>Share trusted information and data on how we are doing as a state on those critical issues</a:t>
            </a:r>
            <a:endParaRPr lang="en-US">
              <a:cs typeface="Calibri"/>
            </a:endParaRPr>
          </a:p>
          <a:p>
            <a:pPr marL="171450" indent="-171450">
              <a:buFont typeface="Arial,Sans-Serif"/>
              <a:buChar char="•"/>
            </a:pPr>
            <a:r>
              <a:rPr lang="en-US"/>
              <a:t>Partner with communities and leaders throughout Arizona to support their goals and priorities for the future</a:t>
            </a:r>
            <a:endParaRPr lang="en-US">
              <a:cs typeface="Calibri"/>
            </a:endParaRPr>
          </a:p>
          <a:p>
            <a:endParaRPr lang="en-US"/>
          </a:p>
          <a:p>
            <a:r>
              <a:rPr lang="en-US"/>
              <a:t>Our civic health, how we come together to define and address public problems, is critical to long-term individual and community well-being. Communities with robust civic health have higher employment rates, stronger schools, better physical health, and more responsive governments. CFA is committed to improving Arizona's civic health by strengthening civic engagement and empowering Arizonans to shape their communities and the future of the state.</a:t>
            </a:r>
            <a:endParaRPr lang="en-US">
              <a:ea typeface="Calibri"/>
              <a:cs typeface="Calibri"/>
            </a:endParaRPr>
          </a:p>
        </p:txBody>
      </p:sp>
      <p:sp>
        <p:nvSpPr>
          <p:cNvPr id="4" name="Slide Number Placeholder 3"/>
          <p:cNvSpPr>
            <a:spLocks noGrp="1"/>
          </p:cNvSpPr>
          <p:nvPr>
            <p:ph type="sldNum" sz="quarter" idx="5"/>
          </p:nvPr>
        </p:nvSpPr>
        <p:spPr/>
        <p:txBody>
          <a:bodyPr/>
          <a:lstStyle/>
          <a:p>
            <a:fld id="{971D92F3-F5BE-4352-A284-59E9182A05FB}" type="slidenum">
              <a:rPr lang="en-US" smtClean="0"/>
              <a:t>2</a:t>
            </a:fld>
            <a:endParaRPr lang="en-US"/>
          </a:p>
        </p:txBody>
      </p:sp>
    </p:spTree>
    <p:extLst>
      <p:ext uri="{BB962C8B-B14F-4D97-AF65-F5344CB8AC3E}">
        <p14:creationId xmlns:p14="http://schemas.microsoft.com/office/powerpoint/2010/main" val="356349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solidFill>
                  <a:srgbClr val="F5F5F5"/>
                </a:solidFill>
              </a:rPr>
              <a:t>FA and ASU.</a:t>
            </a:r>
            <a:endParaRPr lang="en-US">
              <a:ea typeface="Calibri"/>
              <a:cs typeface="Calibri"/>
            </a:endParaRPr>
          </a:p>
          <a:p>
            <a:r>
              <a:rPr lang="en-US"/>
              <a:t>Additional information about the partnership between CFA and Arizona State University (ASU). Especially helpful to highlight if your school/district is interested in seeing evidence of impact from initiatives and programs and may want to partner to conduct evaluations.  </a:t>
            </a:r>
          </a:p>
          <a:p>
            <a:endParaRPr lang="en-US" dirty="0">
              <a:ea typeface="Calibri" panose="020F0502020204030204"/>
              <a:cs typeface="Calibri"/>
            </a:endParaRPr>
          </a:p>
          <a:p>
            <a:r>
              <a:rPr lang="en-US" dirty="0">
                <a:ea typeface="Calibri" panose="020F0502020204030204"/>
                <a:cs typeface="Calibri"/>
              </a:rPr>
              <a:t>CFA works in close partnership with Arizona State University, as thought partners and leaders in the participatory governance and civic education spaces. ASU also leads the research and evaluation activities to better understand the impact of PB.</a:t>
            </a:r>
          </a:p>
        </p:txBody>
      </p:sp>
      <p:sp>
        <p:nvSpPr>
          <p:cNvPr id="101" name="Google Shape;10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i="1" dirty="0"/>
              <a:t>This slide provides a historical overview of Participatory Budgeting and shows that it has had success globally, with particular emphasis on Arizona. This gives an easy-to-visualize story as to how SPB has evolved since 1989.and gives credibility to t SPB as it has been implemented in many different settings. </a:t>
            </a:r>
          </a:p>
          <a:p>
            <a:pPr marL="158750"/>
            <a:endParaRPr lang="en-US" dirty="0"/>
          </a:p>
          <a:p>
            <a:pPr marL="158750"/>
            <a:r>
              <a:rPr lang="en-US" dirty="0"/>
              <a:t>Participatory budgeting is a democratic process in which community members decide how to spend a portion of a public budget. It began at the municipal level in Brazil in 1989 and spread to thousands of processes across the globe. In 2013, Arizona adapted the municipal process into schools, becoming a pioneer for the School Participatory Budgeting process in North America. CFA &amp; ASU became the regional technical assistance advisors and continue to champion the process across Arizona, nation, and world. As of 2026, SPB has been implemented in over 100 schools across 20 districts, impacting thousands of students.</a:t>
            </a:r>
            <a:endParaRPr lang="en-US">
              <a:ea typeface="Calibri"/>
              <a:cs typeface="Calibri"/>
            </a:endParaRPr>
          </a:p>
          <a:p>
            <a:pPr marL="158750" indent="0">
              <a:buNone/>
            </a:pPr>
            <a:endParaRPr lang="en-US"/>
          </a:p>
          <a:p>
            <a:pPr indent="0">
              <a:buNone/>
            </a:pPr>
            <a:endParaRPr lang="en-US">
              <a:latin typeface="Calibri"/>
              <a:ea typeface="Calibri"/>
              <a:cs typeface="Calibri"/>
            </a:endParaRPr>
          </a:p>
        </p:txBody>
      </p:sp>
    </p:spTree>
    <p:extLst>
      <p:ext uri="{BB962C8B-B14F-4D97-AF65-F5344CB8AC3E}">
        <p14:creationId xmlns:p14="http://schemas.microsoft.com/office/powerpoint/2010/main" val="3135526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i="1" dirty="0"/>
              <a:t>This slide provides a localized view of where SPB has been implemented across Arizona. When presenting,  consider identifying a neighboring school/district in your area to give a sense of familiarity with the SPB initiative. Consider moving this slide toward the end to help convince administrators who might still be hesitant.</a:t>
            </a:r>
          </a:p>
          <a:p>
            <a:endParaRPr lang="en-US">
              <a:ea typeface="Calibri"/>
              <a:cs typeface="Calibri"/>
            </a:endParaRPr>
          </a:p>
          <a:p>
            <a:r>
              <a:rPr lang="en-US" dirty="0">
                <a:ea typeface="Calibri"/>
                <a:cs typeface="Calibri"/>
              </a:rPr>
              <a:t>Some examples of schools that </a:t>
            </a:r>
            <a:r>
              <a:rPr lang="en-US">
                <a:ea typeface="Calibri"/>
                <a:cs typeface="Calibri"/>
              </a:rPr>
              <a:t>have implemented the process can be seen here, illustrating that the SPB process can adapt to different communities and contexts. We could continue to contribute to this growth and impact by joining the initiative!</a:t>
            </a:r>
            <a:br>
              <a:rPr lang="en-US" dirty="0">
                <a:ea typeface="Calibri"/>
                <a:cs typeface="+mn-lt"/>
              </a:rPr>
            </a:br>
            <a:br>
              <a:rPr lang="en-US" dirty="0">
                <a:ea typeface="Calibri"/>
                <a:cs typeface="+mn-lt"/>
              </a:rPr>
            </a:b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10"/>
          </p:nvPr>
        </p:nvSpPr>
        <p:spPr/>
        <p:txBody>
          <a:bodyPr/>
          <a:lstStyle/>
          <a:p>
            <a:fld id="{5C732A33-2CE8-40FA-A619-5C92C95F361D}" type="slidenum">
              <a:rPr lang="en-US" smtClean="0"/>
              <a:t>5</a:t>
            </a:fld>
            <a:endParaRPr lang="en-US"/>
          </a:p>
        </p:txBody>
      </p:sp>
    </p:spTree>
    <p:extLst>
      <p:ext uri="{BB962C8B-B14F-4D97-AF65-F5344CB8AC3E}">
        <p14:creationId xmlns:p14="http://schemas.microsoft.com/office/powerpoint/2010/main" val="80091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i="1"/>
              <a:t>VERY IMPORTANT SLIDE. Up until now, the presentation has provided a background for School PB. This slide walks through how SPB works in practice and gives an outline of the five phases of the process.</a:t>
            </a:r>
          </a:p>
          <a:p>
            <a:endParaRPr lang="en-US">
              <a:ea typeface="Calibri"/>
              <a:cs typeface="Calibri" panose="020F0502020204030204"/>
            </a:endParaRPr>
          </a:p>
          <a:p>
            <a:r>
              <a:rPr lang="en-US" dirty="0">
                <a:ea typeface="Calibri"/>
                <a:cs typeface="Calibri" panose="020F0502020204030204"/>
              </a:rPr>
              <a:t>School Participatory Budgeting is a process where students can "learn democracy by doing" by directly deciding how to spend a portion of their school or district dollars. </a:t>
            </a:r>
          </a:p>
          <a:p>
            <a:endParaRPr lang="en-US"/>
          </a:p>
          <a:p>
            <a:r>
              <a:rPr lang="en-US"/>
              <a:t>Process is highly adaptable and can be designed for your school community, by your school community</a:t>
            </a:r>
            <a:endParaRPr lang="en-US">
              <a:cs typeface="Calibri" panose="020F0502020204030204"/>
            </a:endParaRPr>
          </a:p>
          <a:p>
            <a:endParaRPr lang="en-US"/>
          </a:p>
          <a:p>
            <a:r>
              <a:rPr lang="en-US"/>
              <a:t>Integral to the process is securing a budget and </a:t>
            </a:r>
            <a:r>
              <a:rPr lang="en-US" dirty="0"/>
              <a:t>empowering student leadership; a group of students form a steering committee that support these 5 key phases: </a:t>
            </a:r>
            <a:endParaRPr lang="en-US" dirty="0">
              <a:cs typeface="Calibri"/>
            </a:endParaRPr>
          </a:p>
          <a:p>
            <a:pPr marL="685800" lvl="1" indent="-228600">
              <a:buAutoNum type="arabicPeriod"/>
            </a:pPr>
            <a:r>
              <a:rPr lang="en-US"/>
              <a:t>Students collect ideas to improve the school community.   </a:t>
            </a:r>
            <a:endParaRPr lang="en-US">
              <a:cs typeface="Calibri"/>
            </a:endParaRPr>
          </a:p>
          <a:p>
            <a:pPr marL="685800" lvl="1" indent="-228600">
              <a:buAutoNum type="arabicPeriod"/>
            </a:pPr>
            <a:r>
              <a:rPr lang="en-US" dirty="0"/>
              <a:t>Students transform ideas into proposals by conducting research on cost and </a:t>
            </a:r>
            <a:r>
              <a:rPr lang="en-US"/>
              <a:t>feasibility.</a:t>
            </a:r>
            <a:endParaRPr lang="en-US" dirty="0">
              <a:ea typeface="Calibri"/>
              <a:cs typeface="Calibri"/>
            </a:endParaRPr>
          </a:p>
          <a:p>
            <a:pPr marL="685800" lvl="1" indent="-228600">
              <a:buAutoNum type="arabicPeriod"/>
            </a:pPr>
            <a:r>
              <a:rPr lang="en-US" dirty="0"/>
              <a:t>Students deliberate on viable proposals and discuss their pros and cons.</a:t>
            </a:r>
            <a:endParaRPr lang="en-US" dirty="0">
              <a:ea typeface="Calibri"/>
              <a:cs typeface="Calibri"/>
            </a:endParaRPr>
          </a:p>
          <a:p>
            <a:pPr marL="685800" lvl="1" indent="-228600">
              <a:buAutoNum type="arabicPeriod"/>
            </a:pPr>
            <a:r>
              <a:rPr lang="en-US"/>
              <a:t>Students vote to select winning projects.</a:t>
            </a:r>
            <a:endParaRPr lang="en-US">
              <a:cs typeface="Calibri"/>
            </a:endParaRPr>
          </a:p>
          <a:p>
            <a:pPr marL="685800" lvl="1" indent="-228600">
              <a:buAutoNum type="arabicPeriod"/>
            </a:pPr>
            <a:r>
              <a:rPr lang="en-US"/>
              <a:t>Winning projects are funded and implemented. </a:t>
            </a:r>
            <a:endParaRPr lang="en-US">
              <a:ea typeface="Calibri"/>
              <a:cs typeface="Calibri"/>
            </a:endParaRPr>
          </a:p>
          <a:p>
            <a:pPr marL="685800" lvl="1" indent="-228600">
              <a:buAutoNum type="arabicPeriod"/>
            </a:pPr>
            <a:endParaRPr lang="en-US">
              <a:ea typeface="Calibri"/>
              <a:cs typeface="Calibri"/>
            </a:endParaRPr>
          </a:p>
          <a:p>
            <a:pPr lvl="1"/>
            <a:r>
              <a:rPr lang="en-US"/>
              <a:t>The process lends to the project-based and experiential learning aspects that illustrate that SPB is unlike other civic education programs that might be more simulation-based. Because the students see real change through their contributions, we hope the process has a transformative impact on how they contribute to their community in the long-run.</a:t>
            </a:r>
            <a:endParaRPr lang="en-US">
              <a:ea typeface="Calibri" panose="020F0502020204030204"/>
              <a:cs typeface="Calibri" panose="020F0502020204030204"/>
            </a:endParaRPr>
          </a:p>
          <a:p>
            <a:pPr lvl="1"/>
            <a:endParaRPr lang="en-US">
              <a:ea typeface="Calibri" panose="020F0502020204030204"/>
              <a:cs typeface="Calibri" panose="020F0502020204030204"/>
            </a:endParaRPr>
          </a:p>
          <a:p>
            <a:pPr lvl="1"/>
            <a:r>
              <a:rPr lang="en-US" dirty="0">
                <a:ea typeface="Calibri" panose="020F0502020204030204"/>
                <a:cs typeface="Calibri" panose="020F0502020204030204"/>
              </a:rPr>
              <a:t>One demonstration of that is on Vote Days, especially in high schools. After casting their SPB ballot, some schools might partner with their local county recorder offices or community organizations to conduct voter registration for eligible and interested high school students to be prepared to participate in their upcoming local, state, and federal elections. Since 2016, over 9,000 students have been registered to vote during an SPB vote day.</a:t>
            </a:r>
          </a:p>
          <a:p>
            <a:pPr lvl="1"/>
            <a:endParaRPr lang="en-US">
              <a:ea typeface="Calibri" panose="020F0502020204030204"/>
              <a:cs typeface="Calibri" panose="020F0502020204030204"/>
            </a:endParaRPr>
          </a:p>
          <a:p>
            <a:pPr lvl="1"/>
            <a:endParaRPr lang="en-US">
              <a:ea typeface="Calibri" panose="020F0502020204030204"/>
              <a:cs typeface="Calibri" panose="020F0502020204030204"/>
            </a:endParaRPr>
          </a:p>
          <a:p>
            <a:r>
              <a:rPr lang="en-US" dirty="0"/>
              <a:t>CFA &amp; ASU have been able to capture early evidence of </a:t>
            </a:r>
            <a:r>
              <a:rPr lang="en-US"/>
              <a:t>the impact on students, school climate and culture through process and impact evaluations.</a:t>
            </a:r>
            <a:endParaRPr lang="en-US">
              <a:ea typeface="Calibri" panose="020F0502020204030204"/>
              <a:cs typeface="Calibri"/>
            </a:endParaRPr>
          </a:p>
          <a:p>
            <a:endParaRPr lang="en-US"/>
          </a:p>
          <a:p>
            <a:endParaRPr lang="en-US"/>
          </a:p>
        </p:txBody>
      </p:sp>
      <p:sp>
        <p:nvSpPr>
          <p:cNvPr id="4" name="Slide Number Placeholder 3"/>
          <p:cNvSpPr>
            <a:spLocks noGrp="1"/>
          </p:cNvSpPr>
          <p:nvPr>
            <p:ph type="sldNum" sz="quarter" idx="10"/>
          </p:nvPr>
        </p:nvSpPr>
        <p:spPr/>
        <p:txBody>
          <a:bodyPr/>
          <a:lstStyle/>
          <a:p>
            <a:fld id="{5C732A33-2CE8-40FA-A619-5C92C95F361D}" type="slidenum">
              <a:rPr lang="en-US" smtClean="0"/>
              <a:t>6</a:t>
            </a:fld>
            <a:endParaRPr lang="en-US"/>
          </a:p>
        </p:txBody>
      </p:sp>
    </p:spTree>
    <p:extLst>
      <p:ext uri="{BB962C8B-B14F-4D97-AF65-F5344CB8AC3E}">
        <p14:creationId xmlns:p14="http://schemas.microsoft.com/office/powerpoint/2010/main" val="377692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C1F59-D2B5-27C0-BF09-FC0D50B93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ABF82-46D1-9F43-F1FC-3F09EC3FA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0DEA8F-A1BC-F40B-10FF-86EEBC90BAAC}"/>
              </a:ext>
            </a:extLst>
          </p:cNvPr>
          <p:cNvSpPr>
            <a:spLocks noGrp="1"/>
          </p:cNvSpPr>
          <p:nvPr>
            <p:ph type="body" idx="1"/>
          </p:nvPr>
        </p:nvSpPr>
        <p:spPr/>
        <p:txBody>
          <a:bodyPr/>
          <a:lstStyle/>
          <a:p>
            <a:r>
              <a:rPr lang="en-US" i="1" dirty="0"/>
              <a:t>In the slide notes is a list of videos from different school stakeholders. Please select the video that best aligns who to your audience. Depending on the amount of time you have, you may consider sending the video before or after the presentation. Be sure to check the length of the video you want to share to ensure that it will fit within your timeframe. </a:t>
            </a:r>
          </a:p>
          <a:p>
            <a:endParaRPr lang="en-US" dirty="0"/>
          </a:p>
          <a:p>
            <a:r>
              <a:rPr lang="en-US"/>
              <a:t>Please feel free to add video testimonials based on your audience. Options can be added from below:</a:t>
            </a:r>
            <a:endParaRPr lang="en-US">
              <a:ea typeface="Calibri"/>
              <a:cs typeface="Calibri"/>
            </a:endParaRPr>
          </a:p>
          <a:p>
            <a:pPr marL="285750" indent="-285750">
              <a:buFont typeface="Arial"/>
              <a:buChar char="•"/>
            </a:pPr>
            <a:r>
              <a:rPr lang="en-US"/>
              <a:t>Learning Democracy by Doing: School Participatory Budgeting in Arizona </a:t>
            </a:r>
            <a:r>
              <a:rPr lang="en-US" dirty="0">
                <a:hlinkClick r:id="rId3"/>
              </a:rPr>
              <a:t>https://vimeo.com/1067458515</a:t>
            </a:r>
            <a:endParaRPr lang="en-US" dirty="0">
              <a:ea typeface="Calibri" panose="020F0502020204030204"/>
              <a:cs typeface="Calibri" panose="020F0502020204030204"/>
            </a:endParaRPr>
          </a:p>
          <a:p>
            <a:pPr marL="285750" indent="-285750">
              <a:buFont typeface="Arial"/>
              <a:buChar char="•"/>
            </a:pPr>
            <a:r>
              <a:rPr lang="en-US"/>
              <a:t>Student Voices: The Impact of School Participatory Budgeting </a:t>
            </a:r>
            <a:r>
              <a:rPr lang="en-US" dirty="0">
                <a:hlinkClick r:id="rId4"/>
              </a:rPr>
              <a:t>https://vimeo.com/1067458283</a:t>
            </a:r>
            <a:endParaRPr lang="en-US" dirty="0">
              <a:ea typeface="Calibri" panose="020F0502020204030204"/>
              <a:cs typeface="Calibri" panose="020F0502020204030204"/>
            </a:endParaRPr>
          </a:p>
          <a:p>
            <a:pPr marL="285750" indent="-285750">
              <a:buFont typeface="Arial"/>
              <a:buChar char="•"/>
            </a:pPr>
            <a:r>
              <a:rPr lang="en-US"/>
              <a:t>How School Participatory Budgeting Empowers Future Voters </a:t>
            </a:r>
            <a:r>
              <a:rPr lang="en-US" dirty="0">
                <a:hlinkClick r:id="rId5"/>
              </a:rPr>
              <a:t>https://vimeo.com/1067458405</a:t>
            </a:r>
            <a:endParaRPr lang="en-US" dirty="0">
              <a:ea typeface="Calibri" panose="020F0502020204030204"/>
              <a:cs typeface="Calibri" panose="020F0502020204030204"/>
            </a:endParaRPr>
          </a:p>
          <a:p>
            <a:pPr marL="285750" indent="-285750">
              <a:buFont typeface="Arial"/>
              <a:buChar char="•"/>
            </a:pPr>
            <a:r>
              <a:rPr lang="en-US"/>
              <a:t>Administrator Perspective: How School Participatory Budgeting Impacts Students </a:t>
            </a:r>
            <a:r>
              <a:rPr lang="en-US" dirty="0">
                <a:hlinkClick r:id="rId6"/>
              </a:rPr>
              <a:t>https://vimeo.com/1075369063</a:t>
            </a:r>
            <a:endParaRPr lang="en-US">
              <a:ea typeface="Calibri" panose="020F0502020204030204"/>
              <a:cs typeface="Calibri" panose="020F0502020204030204"/>
            </a:endParaRPr>
          </a:p>
          <a:p>
            <a:pPr marL="285750" indent="-285750">
              <a:buFont typeface="Arial"/>
              <a:buChar char="•"/>
            </a:pPr>
            <a:r>
              <a:rPr lang="en-US"/>
              <a:t>District Leader Testimonial: Systemwide Impact of School PB </a:t>
            </a:r>
            <a:r>
              <a:rPr lang="en-US" dirty="0">
                <a:hlinkClick r:id="rId7"/>
              </a:rPr>
              <a:t>https://vimeo.com/1075428458</a:t>
            </a:r>
            <a:endParaRPr lang="en-US" dirty="0">
              <a:ea typeface="Calibri" panose="020F0502020204030204"/>
              <a:cs typeface="Calibri" panose="020F0502020204030204"/>
            </a:endParaRPr>
          </a:p>
          <a:p>
            <a:pPr marL="285750" indent="-285750">
              <a:buFont typeface="Arial,Sans-Serif"/>
              <a:buChar char="•"/>
            </a:pPr>
            <a:r>
              <a:rPr lang="en-US"/>
              <a:t>Teacher Perspective: How School Participatory Budgeting Impacts Students </a:t>
            </a:r>
            <a:r>
              <a:rPr lang="en-US" dirty="0">
                <a:hlinkClick r:id="rId8"/>
              </a:rPr>
              <a:t>https://vimeo.com/1075430004</a:t>
            </a:r>
            <a:endParaRPr lang="en-US" dirty="0"/>
          </a:p>
          <a:p>
            <a:pPr marL="285750" indent="-285750">
              <a:buFont typeface="Arial"/>
              <a:buChar char="•"/>
            </a:pPr>
            <a:r>
              <a:rPr lang="en-US"/>
              <a:t>Teacher Testimonial: How School PB Empowers Student Leadership </a:t>
            </a:r>
            <a:r>
              <a:rPr lang="en-US" dirty="0">
                <a:hlinkClick r:id="rId9"/>
              </a:rPr>
              <a:t>https://vimeo.com/1075369892</a:t>
            </a:r>
            <a:endParaRPr lang="en-US" dirty="0">
              <a:ea typeface="Calibri" panose="020F0502020204030204"/>
              <a:cs typeface="Calibri" panose="020F0502020204030204"/>
            </a:endParaRPr>
          </a:p>
          <a:p>
            <a:pPr marL="285750" indent="-285750">
              <a:buFont typeface="Arial"/>
              <a:buChar char="•"/>
            </a:pPr>
            <a:r>
              <a:rPr lang="en-US"/>
              <a:t>Teacher Testimonial: How School PB Supports Student Growth </a:t>
            </a:r>
            <a:r>
              <a:rPr lang="en-US" dirty="0">
                <a:hlinkClick r:id="rId10"/>
              </a:rPr>
              <a:t>https://vimeo.com/1075429328</a:t>
            </a:r>
            <a:endParaRPr lang="en-US" dirty="0">
              <a:ea typeface="Calibri" panose="020F0502020204030204"/>
              <a:cs typeface="Calibri" panose="020F0502020204030204"/>
            </a:endParaRPr>
          </a:p>
          <a:p>
            <a:pPr marL="285750" indent="-285750">
              <a:buFont typeface="Arial"/>
              <a:buChar char="•"/>
            </a:pPr>
            <a:r>
              <a:rPr lang="en-US"/>
              <a:t>Principal Testimonial: School Culture Changes Through School PB </a:t>
            </a:r>
            <a:r>
              <a:rPr lang="en-US" dirty="0">
                <a:hlinkClick r:id="rId11"/>
              </a:rPr>
              <a:t>https://vimeo.com/1075371823</a:t>
            </a:r>
            <a:endParaRPr lang="en-US" dirty="0">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AFDC6DE8-F278-5F04-CE4A-D4D98207AD3F}"/>
              </a:ext>
            </a:extLst>
          </p:cNvPr>
          <p:cNvSpPr>
            <a:spLocks noGrp="1"/>
          </p:cNvSpPr>
          <p:nvPr>
            <p:ph type="sldNum" sz="quarter" idx="5"/>
          </p:nvPr>
        </p:nvSpPr>
        <p:spPr/>
        <p:txBody>
          <a:bodyPr/>
          <a:lstStyle/>
          <a:p>
            <a:fld id="{971D92F3-F5BE-4352-A284-59E9182A05FB}" type="slidenum">
              <a:rPr lang="en-US" smtClean="0"/>
              <a:t>7</a:t>
            </a:fld>
            <a:endParaRPr lang="en-US"/>
          </a:p>
        </p:txBody>
      </p:sp>
    </p:spTree>
    <p:extLst>
      <p:ext uri="{BB962C8B-B14F-4D97-AF65-F5344CB8AC3E}">
        <p14:creationId xmlns:p14="http://schemas.microsoft.com/office/powerpoint/2010/main" val="2816979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is another very important slide. In the notes section, there are examples of general talking and bullet points that could be included in the slide. However, it is key to contextualize why SPB would be beneficial in your specific school environment. For example, if your school has specific goals it wants a student to reach (an example being Kyrene's Portrait of a Kyrene Kid at Graduation), contextualize it to that and how it builds on the themes and mission of your school/district.</a:t>
            </a:r>
          </a:p>
          <a:p>
            <a:endParaRPr lang="en-US" b="1">
              <a:ea typeface="Calibri"/>
              <a:cs typeface="Calibri"/>
            </a:endParaRPr>
          </a:p>
          <a:p>
            <a:r>
              <a:rPr lang="en-US" b="1">
                <a:ea typeface="Calibri"/>
                <a:cs typeface="Calibri"/>
              </a:rPr>
              <a:t>Generic examples: </a:t>
            </a:r>
            <a:endParaRPr lang="en-US"/>
          </a:p>
          <a:p>
            <a:endParaRPr lang="en-US" b="1">
              <a:ea typeface="Calibri"/>
              <a:cs typeface="Calibri"/>
            </a:endParaRPr>
          </a:p>
          <a:p>
            <a:r>
              <a:rPr lang="en-US">
                <a:ea typeface="Calibri"/>
                <a:cs typeface="Calibri"/>
              </a:rPr>
              <a:t>Outside of the long-term vision of building the next generation of civic and community-minded leaders; you may wonder Why SPB is relevant for your school community?</a:t>
            </a:r>
            <a:endParaRPr lang="en-US"/>
          </a:p>
          <a:p>
            <a:endParaRPr lang="en-US" b="1"/>
          </a:p>
          <a:p>
            <a:pPr marL="171450" indent="-171450">
              <a:buFont typeface="Arial"/>
              <a:buChar char="•"/>
            </a:pPr>
            <a:r>
              <a:rPr lang="en-US" b="1"/>
              <a:t>Empower students: </a:t>
            </a:r>
            <a:r>
              <a:rPr lang="en-US"/>
              <a:t>SPB empowers students, one of the most important stakeholders in the school community,</a:t>
            </a:r>
            <a:r>
              <a:rPr lang="en-US" b="1" dirty="0"/>
              <a:t> </a:t>
            </a:r>
            <a:r>
              <a:rPr lang="en-US"/>
              <a:t>to be active decision makers. </a:t>
            </a:r>
            <a:endParaRPr lang="en-US">
              <a:ea typeface="Calibri"/>
              <a:cs typeface="Calibri"/>
            </a:endParaRPr>
          </a:p>
          <a:p>
            <a:pPr marL="171450" indent="-171450">
              <a:buFont typeface="Arial"/>
              <a:buChar char="•"/>
            </a:pPr>
            <a:r>
              <a:rPr lang="en-US" b="1" dirty="0"/>
              <a:t>Project Based &amp; Experiential Learning: </a:t>
            </a:r>
            <a:r>
              <a:rPr lang="en-US" dirty="0"/>
              <a:t>Students who participate in this high impact learning opportunity experience a deeper understanding of decision-making processes in their school and the democratic process for their community. SPB can be designed in ways that facilitate project-based and experiential learning with current initiatives, classroom learning, or extracurricular activities.</a:t>
            </a:r>
            <a:endParaRPr lang="en-US" dirty="0">
              <a:ea typeface="Calibri"/>
              <a:cs typeface="Calibri"/>
            </a:endParaRPr>
          </a:p>
          <a:p>
            <a:pPr marL="171450" indent="-171450">
              <a:buFont typeface="Arial"/>
              <a:buChar char="•"/>
            </a:pPr>
            <a:r>
              <a:rPr lang="en-US" b="1"/>
              <a:t>Student Ownership in School Community:</a:t>
            </a:r>
            <a:r>
              <a:rPr lang="en-US"/>
              <a:t> Through empowering students, they can become more engaged and take pride in their school; especially when they see the outcomes of their contribution to school improvement projects. </a:t>
            </a:r>
            <a:endParaRPr lang="en-US">
              <a:ea typeface="Calibri"/>
              <a:cs typeface="Calibri"/>
            </a:endParaRPr>
          </a:p>
          <a:p>
            <a:pPr marL="171450" indent="-171450">
              <a:buFont typeface="Arial"/>
              <a:buChar char="•"/>
            </a:pPr>
            <a:r>
              <a:rPr lang="en-US" b="1">
                <a:ea typeface="Calibri"/>
                <a:cs typeface="Calibri"/>
              </a:rPr>
              <a:t>Foster Sense of Responsibility and Belonging: </a:t>
            </a:r>
            <a:r>
              <a:rPr lang="en-US">
                <a:ea typeface="Calibri"/>
                <a:cs typeface="Calibri"/>
              </a:rPr>
              <a:t>Alongside this ownership in the internalized sense of responsibility and belonging. </a:t>
            </a:r>
            <a:endParaRPr lang="en-US" b="1">
              <a:ea typeface="Calibri" panose="020F0502020204030204"/>
              <a:cs typeface="Calibri" panose="020F0502020204030204"/>
            </a:endParaRPr>
          </a:p>
          <a:p>
            <a:pPr marL="171450" indent="-171450">
              <a:buFont typeface="Arial"/>
              <a:buChar char="•"/>
            </a:pPr>
            <a:r>
              <a:rPr lang="en-US" b="1"/>
              <a:t>Build Essential Civic Competencies and Skills: </a:t>
            </a:r>
            <a:r>
              <a:rPr lang="en-US"/>
              <a:t>Students learn how to listen to empathize with others, collaborate across differences, and think critically about the sustainability and impact of their project on the students in their school.  </a:t>
            </a:r>
            <a:endParaRPr lang="en-US">
              <a:ea typeface="Calibri"/>
              <a:cs typeface="Calibri"/>
            </a:endParaRPr>
          </a:p>
          <a:p>
            <a:pPr marL="171450" indent="-171450">
              <a:buFont typeface="Arial"/>
              <a:buChar char="•"/>
            </a:pPr>
            <a:r>
              <a:rPr lang="en-US" b="1" dirty="0"/>
              <a:t>Civic Opportunity Gap:</a:t>
            </a:r>
            <a:r>
              <a:rPr lang="en-US" dirty="0"/>
              <a:t> With intentional design, SPB can provide an opportunity for students who are not usually exposed to these types of civic learning opportunities to participate, ultimately leading toward closing the civic opportunity gap for students.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1D92F3-F5BE-4352-A284-59E9182A05FB}" type="slidenum">
              <a:rPr lang="en-US" smtClean="0"/>
              <a:t>8</a:t>
            </a:fld>
            <a:endParaRPr lang="en-US"/>
          </a:p>
        </p:txBody>
      </p:sp>
    </p:spTree>
    <p:extLst>
      <p:ext uri="{BB962C8B-B14F-4D97-AF65-F5344CB8AC3E}">
        <p14:creationId xmlns:p14="http://schemas.microsoft.com/office/powerpoint/2010/main" val="364753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is very important as it provides evidence-based benefits as to why School PB is great for students. The slide notes include citations from peer-reviewed studies as references to show how the benefits are tangible, with findings based on survey data from students who participated in School PB processes.</a:t>
            </a:r>
            <a:endParaRPr lang="en-US" i="1" dirty="0">
              <a:ea typeface="Calibri"/>
              <a:cs typeface="Calibri"/>
            </a:endParaRPr>
          </a:p>
          <a:p>
            <a:endParaRPr lang="en-US" dirty="0"/>
          </a:p>
          <a:p>
            <a:r>
              <a:rPr lang="en-US"/>
              <a:t>Some of the preliminary outcomes related to student civic capacities are gleaned from the internationally-used KASP survey:</a:t>
            </a:r>
            <a:endParaRPr lang="en-US" dirty="0">
              <a:solidFill>
                <a:srgbClr val="444444"/>
              </a:solidFill>
            </a:endParaRPr>
          </a:p>
          <a:p>
            <a:endParaRPr lang="en-US" dirty="0">
              <a:solidFill>
                <a:srgbClr val="444444"/>
              </a:solidFill>
            </a:endParaRPr>
          </a:p>
          <a:p>
            <a:r>
              <a:rPr lang="en-US" dirty="0"/>
              <a:t>The KASP survey, which stands for </a:t>
            </a:r>
            <a:r>
              <a:rPr lang="en" dirty="0"/>
              <a:t>Knowledge, Attitudes, Skills, and Practices, contains subsets of indicators for each area that measure changes in the participants who have served on the student steering committee during the SPB process. These questions are designed as pre- and post-reflections and are measured on a 1-5 Likert scale of </a:t>
            </a:r>
            <a:r>
              <a:rPr lang="en" i="1" dirty="0"/>
              <a:t>Strongly Agree</a:t>
            </a:r>
            <a:r>
              <a:rPr lang="en" dirty="0"/>
              <a:t> to </a:t>
            </a:r>
            <a:r>
              <a:rPr lang="en" i="1" dirty="0"/>
              <a:t>Strongly Disagree</a:t>
            </a:r>
            <a:r>
              <a:rPr lang="en" dirty="0"/>
              <a:t>. Each subset (Knowledge, Attitudes, Skills, and Practices) of indicators is followed by an open-ended question prompting participants to add any other context or changes aligned with that particular subset.</a:t>
            </a:r>
            <a:endParaRPr lang="en" dirty="0">
              <a:ea typeface="Calibri"/>
              <a:cs typeface="Calibri"/>
            </a:endParaRPr>
          </a:p>
          <a:p>
            <a:pPr marL="171450" indent="-171450">
              <a:buFont typeface="Arial,Sans-Serif"/>
              <a:buChar char="•"/>
            </a:pPr>
            <a:r>
              <a:rPr lang="en" dirty="0"/>
              <a:t>Knowledge: know more about participating in a democracy, public budgets, decision-making processes in their school</a:t>
            </a:r>
            <a:endParaRPr lang="en-US" dirty="0">
              <a:solidFill>
                <a:srgbClr val="444444"/>
              </a:solidFill>
            </a:endParaRPr>
          </a:p>
          <a:p>
            <a:pPr marL="171450" indent="-171450">
              <a:buFont typeface="Arial,Sans-Serif"/>
              <a:buChar char="•"/>
            </a:pPr>
            <a:r>
              <a:rPr lang="en"/>
              <a:t>Attitudes: feel like they can make a difference, are more heard and connected to other students and adults on campus</a:t>
            </a:r>
            <a:endParaRPr lang="en-US" dirty="0">
              <a:solidFill>
                <a:srgbClr val="444444"/>
              </a:solidFill>
            </a:endParaRPr>
          </a:p>
          <a:p>
            <a:pPr marL="171450" indent="-171450">
              <a:buFont typeface="Arial,Sans-Serif"/>
              <a:buChar char="•"/>
            </a:pPr>
            <a:r>
              <a:rPr lang="en"/>
              <a:t>Skills: better able to speak in front of others, analyze information, and work together</a:t>
            </a:r>
            <a:endParaRPr lang="en-US" dirty="0">
              <a:solidFill>
                <a:srgbClr val="444444"/>
              </a:solidFill>
            </a:endParaRPr>
          </a:p>
          <a:p>
            <a:pPr marL="171450" indent="-171450">
              <a:buFont typeface="Arial,Sans-Serif"/>
              <a:buChar char="•"/>
            </a:pPr>
            <a:r>
              <a:rPr lang="en"/>
              <a:t>Practices: help solve other problems, keep their school clean, and vote as soon as they are able</a:t>
            </a:r>
            <a:endParaRPr lang="en-US" dirty="0">
              <a:solidFill>
                <a:srgbClr val="444444"/>
              </a:solidFill>
            </a:endParaRPr>
          </a:p>
          <a:p>
            <a:pPr lvl="1"/>
            <a:endParaRPr lang="en-US" dirty="0">
              <a:solidFill>
                <a:srgbClr val="444444"/>
              </a:solidFill>
            </a:endParaRPr>
          </a:p>
          <a:p>
            <a:endParaRPr lang="en">
              <a:ea typeface="Calibri"/>
              <a:cs typeface="Calibri"/>
            </a:endParaRPr>
          </a:p>
          <a:p>
            <a:r>
              <a:rPr lang="en-US" dirty="0"/>
              <a:t>Additional research on civic learning outcomes found students to have increased knowledge of the history and tenets of democracy and public budgets, heightened skills in project management, research, and leadership, improved deliberative and decision-making competencies, and strengthened political efficacy (Abrantes et al., 2017; Bartlett &amp; </a:t>
            </a:r>
            <a:r>
              <a:rPr lang="en-US" dirty="0" err="1"/>
              <a:t>Schugurensky</a:t>
            </a:r>
            <a:r>
              <a:rPr lang="en-US" dirty="0"/>
              <a:t>, 2023; Brennan, 2016; Cohen et al., 2015; Crum &amp; </a:t>
            </a:r>
            <a:r>
              <a:rPr lang="en-US" dirty="0" err="1"/>
              <a:t>Faydash</a:t>
            </a:r>
            <a:r>
              <a:rPr lang="en-US" dirty="0"/>
              <a:t>, 2018; </a:t>
            </a:r>
            <a:r>
              <a:rPr lang="en-US" dirty="0" err="1"/>
              <a:t>Duncikaite</a:t>
            </a:r>
            <a:r>
              <a:rPr lang="en-US" dirty="0"/>
              <a:t>, 2019; Gibbs et al., 2021; Johnson, 2023; Todd, 2022). The effects on school climate have been observed in increased levels of trust, peaceful resolution of conflicts, demonstrations of empathy and a common good mindset, and stronger relationships between members of the school community (Albornoz-</a:t>
            </a:r>
            <a:r>
              <a:rPr lang="en-US" dirty="0" err="1"/>
              <a:t>Manyoma</a:t>
            </a:r>
            <a:r>
              <a:rPr lang="en-US" dirty="0"/>
              <a:t> et al., 2020; Brown, 2018; Kupriyanov, 2023). School improvements stemming from an SPB process include changes in educators’ perceptions of young people, heightened leadership competencies among teachers, and tangible improvements to a school’s campus (Bartlett et al., 2020; </a:t>
            </a:r>
            <a:r>
              <a:rPr lang="en-US" dirty="0" err="1"/>
              <a:t>Cheerakathil</a:t>
            </a:r>
            <a:r>
              <a:rPr lang="en-US" dirty="0"/>
              <a:t>, 2023; Parrish, 2023).</a:t>
            </a:r>
            <a:endParaRPr lang="en" dirty="0"/>
          </a:p>
        </p:txBody>
      </p:sp>
      <p:sp>
        <p:nvSpPr>
          <p:cNvPr id="4" name="Slide Number Placeholder 3"/>
          <p:cNvSpPr>
            <a:spLocks noGrp="1"/>
          </p:cNvSpPr>
          <p:nvPr>
            <p:ph type="sldNum" sz="quarter" idx="5"/>
          </p:nvPr>
        </p:nvSpPr>
        <p:spPr/>
        <p:txBody>
          <a:bodyPr/>
          <a:lstStyle/>
          <a:p>
            <a:fld id="{1E8D9741-9076-495E-BB27-ACBF55FB0913}" type="slidenum">
              <a:rPr lang="en-US"/>
              <a:t>9</a:t>
            </a:fld>
            <a:endParaRPr lang="en-US"/>
          </a:p>
        </p:txBody>
      </p:sp>
    </p:spTree>
    <p:extLst>
      <p:ext uri="{BB962C8B-B14F-4D97-AF65-F5344CB8AC3E}">
        <p14:creationId xmlns:p14="http://schemas.microsoft.com/office/powerpoint/2010/main" val="1027419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68759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pic>
        <p:nvPicPr>
          <p:cNvPr id="11" name="Picture 10" descr="Text&#10;&#10;Description automatically generated with low confidence">
            <a:extLst>
              <a:ext uri="{FF2B5EF4-FFF2-40B4-BE49-F238E27FC236}">
                <a16:creationId xmlns:a16="http://schemas.microsoft.com/office/drawing/2014/main" id="{AA7B63FA-F2AD-4EF3-B50B-6A256B98C7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3759" y="2344860"/>
            <a:ext cx="4984481" cy="2168280"/>
          </a:xfrm>
          <a:prstGeom prst="rect">
            <a:avLst/>
          </a:prstGeom>
        </p:spPr>
      </p:pic>
    </p:spTree>
    <p:extLst>
      <p:ext uri="{BB962C8B-B14F-4D97-AF65-F5344CB8AC3E}">
        <p14:creationId xmlns:p14="http://schemas.microsoft.com/office/powerpoint/2010/main" val="3758380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955EB-C279-4F73-AB35-1BDF269624FA}"/>
              </a:ext>
            </a:extLst>
          </p:cNvPr>
          <p:cNvSpPr>
            <a:spLocks noGrp="1"/>
          </p:cNvSpPr>
          <p:nvPr>
            <p:ph type="dt" sz="half" idx="10"/>
          </p:nvPr>
        </p:nvSpPr>
        <p:spPr/>
        <p:txBody>
          <a:bodyPr/>
          <a:lstStyle/>
          <a:p>
            <a:fld id="{16BE50BF-C1F6-4786-BCA3-13F46AD5F12F}" type="datetimeFigureOut">
              <a:rPr lang="en-US" smtClean="0"/>
              <a:t>6/12/2026</a:t>
            </a:fld>
            <a:endParaRPr lang="en-US"/>
          </a:p>
        </p:txBody>
      </p:sp>
      <p:sp>
        <p:nvSpPr>
          <p:cNvPr id="3" name="Footer Placeholder 2">
            <a:extLst>
              <a:ext uri="{FF2B5EF4-FFF2-40B4-BE49-F238E27FC236}">
                <a16:creationId xmlns:a16="http://schemas.microsoft.com/office/drawing/2014/main" id="{2CE29DA1-EA72-4B4F-806E-38B0DDF1FC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A2670E-EC43-468C-A7FA-44C1A00D1304}"/>
              </a:ext>
            </a:extLst>
          </p:cNvPr>
          <p:cNvSpPr>
            <a:spLocks noGrp="1"/>
          </p:cNvSpPr>
          <p:nvPr>
            <p:ph type="sldNum" sz="quarter" idx="12"/>
          </p:nvPr>
        </p:nvSpPr>
        <p:spPr/>
        <p:txBody>
          <a:bodyPr/>
          <a:lstStyle/>
          <a:p>
            <a:fld id="{44847BD9-E075-4405-B793-13A7E8CC56BB}" type="slidenum">
              <a:rPr lang="en-US" smtClean="0"/>
              <a:t>‹#›</a:t>
            </a:fld>
            <a:endParaRPr lang="en-US"/>
          </a:p>
        </p:txBody>
      </p:sp>
    </p:spTree>
    <p:extLst>
      <p:ext uri="{BB962C8B-B14F-4D97-AF65-F5344CB8AC3E}">
        <p14:creationId xmlns:p14="http://schemas.microsoft.com/office/powerpoint/2010/main" val="219654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fa/gallup header - blu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619405C-5AF7-4841-A27A-82C7B3632D1E}"/>
              </a:ext>
            </a:extLst>
          </p:cNvPr>
          <p:cNvGrpSpPr/>
          <p:nvPr userDrawn="1"/>
        </p:nvGrpSpPr>
        <p:grpSpPr>
          <a:xfrm>
            <a:off x="8781691" y="175323"/>
            <a:ext cx="3205540" cy="770080"/>
            <a:chOff x="8781691" y="175323"/>
            <a:chExt cx="3205540" cy="770080"/>
          </a:xfrm>
        </p:grpSpPr>
        <p:pic>
          <p:nvPicPr>
            <p:cNvPr id="8" name="Picture 7">
              <a:extLst>
                <a:ext uri="{FF2B5EF4-FFF2-40B4-BE49-F238E27FC236}">
                  <a16:creationId xmlns:a16="http://schemas.microsoft.com/office/drawing/2014/main" id="{57C89CA8-F3F5-424C-8C6B-B6A8CFB25771}"/>
                </a:ext>
              </a:extLst>
            </p:cNvPr>
            <p:cNvPicPr>
              <a:picLocks noChangeAspect="1"/>
            </p:cNvPicPr>
            <p:nvPr userDrawn="1"/>
          </p:nvPicPr>
          <p:blipFill>
            <a:blip r:embed="rId2">
              <a:extLst>
                <a:ext uri="{28A0092B-C50C-407E-A947-70E740481C1C}">
                  <a14:useLocalDpi xmlns:a14="http://schemas.microsoft.com/office/drawing/2010/main" val="0"/>
                </a:ext>
              </a:extLst>
            </a:blip>
            <a:srcRect l="9747" r="9747"/>
            <a:stretch/>
          </p:blipFill>
          <p:spPr>
            <a:xfrm>
              <a:off x="8781691" y="175323"/>
              <a:ext cx="1425163" cy="770080"/>
            </a:xfrm>
            <a:prstGeom prst="rect">
              <a:avLst/>
            </a:prstGeom>
          </p:spPr>
        </p:pic>
        <p:pic>
          <p:nvPicPr>
            <p:cNvPr id="9" name="Picture 8">
              <a:extLst>
                <a:ext uri="{FF2B5EF4-FFF2-40B4-BE49-F238E27FC236}">
                  <a16:creationId xmlns:a16="http://schemas.microsoft.com/office/drawing/2014/main" id="{E312B3BC-F070-4B54-9A4B-25ECFBAAE4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02499" y="439417"/>
              <a:ext cx="1284732" cy="241891"/>
            </a:xfrm>
            <a:prstGeom prst="rect">
              <a:avLst/>
            </a:prstGeom>
          </p:spPr>
        </p:pic>
        <p:cxnSp>
          <p:nvCxnSpPr>
            <p:cNvPr id="10" name="Straight Connector 9">
              <a:extLst>
                <a:ext uri="{FF2B5EF4-FFF2-40B4-BE49-F238E27FC236}">
                  <a16:creationId xmlns:a16="http://schemas.microsoft.com/office/drawing/2014/main" id="{BDCB9968-D09F-47F9-BA0C-7792B7C81B48}"/>
                </a:ext>
              </a:extLst>
            </p:cNvPr>
            <p:cNvCxnSpPr>
              <a:cxnSpLocks/>
            </p:cNvCxnSpPr>
            <p:nvPr userDrawn="1"/>
          </p:nvCxnSpPr>
          <p:spPr>
            <a:xfrm>
              <a:off x="10447579" y="272494"/>
              <a:ext cx="0" cy="5757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8116663" cy="1156647"/>
          </a:xfrm>
          <a:prstGeom prst="rect">
            <a:avLst/>
          </a:prstGeom>
        </p:spPr>
        <p:txBody>
          <a:bodyPr/>
          <a:lstStyle>
            <a:lvl1pPr>
              <a:defRPr b="1">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Text Placeholder 11">
            <a:extLst>
              <a:ext uri="{FF2B5EF4-FFF2-40B4-BE49-F238E27FC236}">
                <a16:creationId xmlns:a16="http://schemas.microsoft.com/office/drawing/2014/main" id="{C9EF5528-666E-4422-B66E-9E1E03DD9A18}"/>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424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fa header - two lin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618160"/>
          </a:xfrm>
          <a:prstGeom prst="rect">
            <a:avLst/>
          </a:prstGeo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A5916C34-8A94-4A22-94E7-8746E2BB384E}"/>
              </a:ext>
            </a:extLst>
          </p:cNvPr>
          <p:cNvGrpSpPr/>
          <p:nvPr userDrawn="1"/>
        </p:nvGrpSpPr>
        <p:grpSpPr>
          <a:xfrm>
            <a:off x="8781691" y="175323"/>
            <a:ext cx="3219735" cy="770080"/>
            <a:chOff x="8084819" y="0"/>
            <a:chExt cx="3838969" cy="918185"/>
          </a:xfrm>
        </p:grpSpPr>
        <p:pic>
          <p:nvPicPr>
            <p:cNvPr id="9" name="Picture 8" descr="Text&#10;&#10;Description automatically generated with low confidence">
              <a:extLst>
                <a:ext uri="{FF2B5EF4-FFF2-40B4-BE49-F238E27FC236}">
                  <a16:creationId xmlns:a16="http://schemas.microsoft.com/office/drawing/2014/main" id="{4DB7D307-C31B-4F68-8978-5212CE6E3FF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9" r="8027"/>
            <a:stretch/>
          </p:blipFill>
          <p:spPr>
            <a:xfrm>
              <a:off x="8084819" y="0"/>
              <a:ext cx="1699257" cy="918185"/>
            </a:xfrm>
            <a:prstGeom prst="rect">
              <a:avLst/>
            </a:prstGeom>
          </p:spPr>
        </p:pic>
        <p:pic>
          <p:nvPicPr>
            <p:cNvPr id="10" name="Picture 9" descr="A black and white image of a person's face&#10;&#10;Description automatically generated with low confidence">
              <a:extLst>
                <a:ext uri="{FF2B5EF4-FFF2-40B4-BE49-F238E27FC236}">
                  <a16:creationId xmlns:a16="http://schemas.microsoft.com/office/drawing/2014/main" id="{83C01090-65EE-477C-B568-369F5BA32A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8120" y="314886"/>
              <a:ext cx="1565668" cy="288413"/>
            </a:xfrm>
            <a:prstGeom prst="rect">
              <a:avLst/>
            </a:prstGeom>
          </p:spPr>
        </p:pic>
        <p:cxnSp>
          <p:nvCxnSpPr>
            <p:cNvPr id="12" name="Straight Connector 11">
              <a:extLst>
                <a:ext uri="{FF2B5EF4-FFF2-40B4-BE49-F238E27FC236}">
                  <a16:creationId xmlns:a16="http://schemas.microsoft.com/office/drawing/2014/main" id="{C34D51DD-326C-4E73-95CC-1C481EE335D6}"/>
                </a:ext>
              </a:extLst>
            </p:cNvPr>
            <p:cNvCxnSpPr>
              <a:cxnSpLocks/>
            </p:cNvCxnSpPr>
            <p:nvPr userDrawn="1"/>
          </p:nvCxnSpPr>
          <p:spPr>
            <a:xfrm>
              <a:off x="10071098" y="115859"/>
              <a:ext cx="0" cy="68646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7685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fa/gallup header - two line - blu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A44B0E0-136E-4BF1-BB76-393E0AFBAE88}"/>
              </a:ext>
            </a:extLst>
          </p:cNvPr>
          <p:cNvSpPr>
            <a:spLocks noGrp="1"/>
          </p:cNvSpPr>
          <p:nvPr>
            <p:ph type="title"/>
          </p:nvPr>
        </p:nvSpPr>
        <p:spPr>
          <a:xfrm>
            <a:off x="268212" y="-17960"/>
            <a:ext cx="9037713" cy="1618160"/>
          </a:xfrm>
          <a:prstGeom prst="rect">
            <a:avLst/>
          </a:prstGeom>
        </p:spPr>
        <p:txBody>
          <a:bodyPr/>
          <a:lstStyle>
            <a:lvl1pPr>
              <a:defRPr b="1">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Text Placeholder 11">
            <a:extLst>
              <a:ext uri="{FF2B5EF4-FFF2-40B4-BE49-F238E27FC236}">
                <a16:creationId xmlns:a16="http://schemas.microsoft.com/office/drawing/2014/main" id="{C9EF5528-666E-4422-B66E-9E1E03DD9A18}"/>
              </a:ext>
            </a:extLst>
          </p:cNvPr>
          <p:cNvSpPr>
            <a:spLocks noGrp="1"/>
          </p:cNvSpPr>
          <p:nvPr>
            <p:ph type="body" sz="quarter" idx="10"/>
          </p:nvPr>
        </p:nvSpPr>
        <p:spPr>
          <a:xfrm>
            <a:off x="629727" y="2057577"/>
            <a:ext cx="10946921" cy="4248332"/>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6697A8C8-B0AB-4CCD-BFFA-E2A34E4B3BD8}"/>
              </a:ext>
            </a:extLst>
          </p:cNvPr>
          <p:cNvGrpSpPr/>
          <p:nvPr userDrawn="1"/>
        </p:nvGrpSpPr>
        <p:grpSpPr>
          <a:xfrm>
            <a:off x="8781691" y="175323"/>
            <a:ext cx="3205540" cy="770080"/>
            <a:chOff x="8781691" y="175323"/>
            <a:chExt cx="3205540" cy="770080"/>
          </a:xfrm>
        </p:grpSpPr>
        <p:pic>
          <p:nvPicPr>
            <p:cNvPr id="12" name="Picture 11">
              <a:extLst>
                <a:ext uri="{FF2B5EF4-FFF2-40B4-BE49-F238E27FC236}">
                  <a16:creationId xmlns:a16="http://schemas.microsoft.com/office/drawing/2014/main" id="{8E1017C0-7D2A-491B-BABB-4F1A36E4DE2F}"/>
                </a:ext>
              </a:extLst>
            </p:cNvPr>
            <p:cNvPicPr>
              <a:picLocks noChangeAspect="1"/>
            </p:cNvPicPr>
            <p:nvPr userDrawn="1"/>
          </p:nvPicPr>
          <p:blipFill>
            <a:blip r:embed="rId2">
              <a:extLst>
                <a:ext uri="{28A0092B-C50C-407E-A947-70E740481C1C}">
                  <a14:useLocalDpi xmlns:a14="http://schemas.microsoft.com/office/drawing/2010/main" val="0"/>
                </a:ext>
              </a:extLst>
            </a:blip>
            <a:srcRect l="9747" r="9747"/>
            <a:stretch/>
          </p:blipFill>
          <p:spPr>
            <a:xfrm>
              <a:off x="8781691" y="175323"/>
              <a:ext cx="1425163" cy="770080"/>
            </a:xfrm>
            <a:prstGeom prst="rect">
              <a:avLst/>
            </a:prstGeom>
          </p:spPr>
        </p:pic>
        <p:pic>
          <p:nvPicPr>
            <p:cNvPr id="16" name="Picture 15">
              <a:extLst>
                <a:ext uri="{FF2B5EF4-FFF2-40B4-BE49-F238E27FC236}">
                  <a16:creationId xmlns:a16="http://schemas.microsoft.com/office/drawing/2014/main" id="{41799F9B-8A7B-4E57-A72C-425D027B2F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02499" y="439417"/>
              <a:ext cx="1284732" cy="241891"/>
            </a:xfrm>
            <a:prstGeom prst="rect">
              <a:avLst/>
            </a:prstGeom>
          </p:spPr>
        </p:pic>
        <p:cxnSp>
          <p:nvCxnSpPr>
            <p:cNvPr id="17" name="Straight Connector 16">
              <a:extLst>
                <a:ext uri="{FF2B5EF4-FFF2-40B4-BE49-F238E27FC236}">
                  <a16:creationId xmlns:a16="http://schemas.microsoft.com/office/drawing/2014/main" id="{6261DAE0-6A88-48E1-B17A-0BA8EFD7D8E7}"/>
                </a:ext>
              </a:extLst>
            </p:cNvPr>
            <p:cNvCxnSpPr>
              <a:cxnSpLocks/>
            </p:cNvCxnSpPr>
            <p:nvPr userDrawn="1"/>
          </p:nvCxnSpPr>
          <p:spPr>
            <a:xfrm>
              <a:off x="10447579" y="272494"/>
              <a:ext cx="0" cy="57573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3238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30A1-75E0-4815-9EBE-30EF4913B65B}"/>
              </a:ext>
            </a:extLst>
          </p:cNvPr>
          <p:cNvSpPr>
            <a:spLocks noGrp="1"/>
          </p:cNvSpPr>
          <p:nvPr>
            <p:ph type="title"/>
          </p:nvPr>
        </p:nvSpPr>
        <p:spPr>
          <a:xfrm>
            <a:off x="838200" y="365125"/>
            <a:ext cx="10515600" cy="1325563"/>
          </a:xfrm>
          <a:prstGeom prst="rect">
            <a:avLst/>
          </a:prstGeo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91A63FD-7E7B-4DF9-AA8D-E6CEF8CF2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FAA113A8-0A01-447A-8FB5-DB019FA79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84579"/>
            <a:ext cx="2743200" cy="1193309"/>
          </a:xfrm>
          <a:prstGeom prst="rect">
            <a:avLst/>
          </a:prstGeom>
        </p:spPr>
      </p:pic>
    </p:spTree>
    <p:extLst>
      <p:ext uri="{BB962C8B-B14F-4D97-AF65-F5344CB8AC3E}">
        <p14:creationId xmlns:p14="http://schemas.microsoft.com/office/powerpoint/2010/main" val="1952464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68759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pic>
        <p:nvPicPr>
          <p:cNvPr id="11" name="Picture 10" descr="Text&#10;&#10;Description automatically generated with low confidence">
            <a:extLst>
              <a:ext uri="{FF2B5EF4-FFF2-40B4-BE49-F238E27FC236}">
                <a16:creationId xmlns:a16="http://schemas.microsoft.com/office/drawing/2014/main" id="{AA7B63FA-F2AD-4EF3-B50B-6A256B98C7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3759" y="2344860"/>
            <a:ext cx="4984481" cy="2168280"/>
          </a:xfrm>
          <a:prstGeom prst="rect">
            <a:avLst/>
          </a:prstGeom>
        </p:spPr>
      </p:pic>
    </p:spTree>
    <p:extLst>
      <p:ext uri="{BB962C8B-B14F-4D97-AF65-F5344CB8AC3E}">
        <p14:creationId xmlns:p14="http://schemas.microsoft.com/office/powerpoint/2010/main" val="3758380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8EC6-0CBB-4E38-9665-33519A7D646B}"/>
              </a:ext>
            </a:extLst>
          </p:cNvPr>
          <p:cNvSpPr>
            <a:spLocks noGrp="1"/>
          </p:cNvSpPr>
          <p:nvPr>
            <p:ph type="ctrTitle"/>
          </p:nvPr>
        </p:nvSpPr>
        <p:spPr>
          <a:xfrm>
            <a:off x="1524000" y="2476245"/>
            <a:ext cx="9144000" cy="2387600"/>
          </a:xfrm>
        </p:spPr>
        <p:txBody>
          <a:bodyPr anchor="b"/>
          <a:lstStyle>
            <a:lvl1pPr algn="ctr">
              <a:defRPr sz="60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FA07F112-5CE1-4B58-9E69-76651E3929C0}"/>
              </a:ext>
            </a:extLst>
          </p:cNvPr>
          <p:cNvSpPr>
            <a:spLocks noGrp="1"/>
          </p:cNvSpPr>
          <p:nvPr>
            <p:ph type="subTitle" idx="1"/>
          </p:nvPr>
        </p:nvSpPr>
        <p:spPr>
          <a:xfrm>
            <a:off x="1524000" y="5343522"/>
            <a:ext cx="9144000" cy="75247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with low confidence">
            <a:extLst>
              <a:ext uri="{FF2B5EF4-FFF2-40B4-BE49-F238E27FC236}">
                <a16:creationId xmlns:a16="http://schemas.microsoft.com/office/drawing/2014/main" id="{FFBB5D52-051B-4EFF-9517-A4EAFC8FF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4104" y="430026"/>
            <a:ext cx="4003791" cy="1741674"/>
          </a:xfrm>
          <a:prstGeom prst="rect">
            <a:avLst/>
          </a:prstGeom>
        </p:spPr>
      </p:pic>
      <p:cxnSp>
        <p:nvCxnSpPr>
          <p:cNvPr id="8" name="Straight Connector 7">
            <a:extLst>
              <a:ext uri="{FF2B5EF4-FFF2-40B4-BE49-F238E27FC236}">
                <a16:creationId xmlns:a16="http://schemas.microsoft.com/office/drawing/2014/main" id="{DEAB57EC-FC61-40E3-A3BA-7C8A7A07A126}"/>
              </a:ext>
            </a:extLst>
          </p:cNvPr>
          <p:cNvCxnSpPr>
            <a:cxnSpLocks/>
          </p:cNvCxnSpPr>
          <p:nvPr userDrawn="1"/>
        </p:nvCxnSpPr>
        <p:spPr>
          <a:xfrm>
            <a:off x="2958259" y="5103683"/>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236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677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3902677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7EB860EC-F630-460C-A5AF-891344F84F0A}"/>
              </a:ext>
            </a:extLst>
          </p:cNvPr>
          <p:cNvGrpSpPr/>
          <p:nvPr userDrawn="1"/>
        </p:nvGrpSpPr>
        <p:grpSpPr>
          <a:xfrm>
            <a:off x="8298985" y="167051"/>
            <a:ext cx="3666440" cy="770080"/>
            <a:chOff x="8298985" y="167051"/>
            <a:chExt cx="3666440" cy="770080"/>
          </a:xfrm>
        </p:grpSpPr>
        <p:pic>
          <p:nvPicPr>
            <p:cNvPr id="8" name="Picture 7" descr="Text&#10;&#10;Description automatically generated with low confidence">
              <a:extLst>
                <a:ext uri="{FF2B5EF4-FFF2-40B4-BE49-F238E27FC236}">
                  <a16:creationId xmlns:a16="http://schemas.microsoft.com/office/drawing/2014/main" id="{DE81B205-012E-4970-A5A9-027557F776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9" r="8027"/>
            <a:stretch/>
          </p:blipFill>
          <p:spPr>
            <a:xfrm>
              <a:off x="8298985" y="167051"/>
              <a:ext cx="1425163" cy="770080"/>
            </a:xfrm>
            <a:prstGeom prst="rect">
              <a:avLst/>
            </a:prstGeom>
          </p:spPr>
        </p:pic>
        <p:cxnSp>
          <p:nvCxnSpPr>
            <p:cNvPr id="9" name="Straight Connector 8">
              <a:extLst>
                <a:ext uri="{FF2B5EF4-FFF2-40B4-BE49-F238E27FC236}">
                  <a16:creationId xmlns:a16="http://schemas.microsoft.com/office/drawing/2014/main" id="{844767A8-1E9B-4295-9F18-A0146E9980DB}"/>
                </a:ext>
              </a:extLst>
            </p:cNvPr>
            <p:cNvCxnSpPr>
              <a:cxnSpLocks/>
            </p:cNvCxnSpPr>
            <p:nvPr userDrawn="1"/>
          </p:nvCxnSpPr>
          <p:spPr>
            <a:xfrm>
              <a:off x="9848488" y="264222"/>
              <a:ext cx="0" cy="57573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42E8B016-D754-4670-8000-7E4A9D8E96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955372" y="310884"/>
              <a:ext cx="2010053" cy="482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72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8EC6-0CBB-4E38-9665-33519A7D646B}"/>
              </a:ext>
            </a:extLst>
          </p:cNvPr>
          <p:cNvSpPr>
            <a:spLocks noGrp="1"/>
          </p:cNvSpPr>
          <p:nvPr>
            <p:ph type="ctrTitle"/>
          </p:nvPr>
        </p:nvSpPr>
        <p:spPr>
          <a:xfrm>
            <a:off x="1524000" y="2476245"/>
            <a:ext cx="9144000" cy="2387600"/>
          </a:xfrm>
          <a:prstGeom prst="rect">
            <a:avLst/>
          </a:prstGeom>
        </p:spPr>
        <p:txBody>
          <a:bodyPr anchor="b"/>
          <a:lstStyle>
            <a:lvl1pPr algn="ctr">
              <a:defRPr sz="60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FA07F112-5CE1-4B58-9E69-76651E3929C0}"/>
              </a:ext>
            </a:extLst>
          </p:cNvPr>
          <p:cNvSpPr>
            <a:spLocks noGrp="1"/>
          </p:cNvSpPr>
          <p:nvPr>
            <p:ph type="subTitle" idx="1"/>
          </p:nvPr>
        </p:nvSpPr>
        <p:spPr>
          <a:xfrm>
            <a:off x="1524000" y="5343522"/>
            <a:ext cx="9144000" cy="75247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with low confidence">
            <a:extLst>
              <a:ext uri="{FF2B5EF4-FFF2-40B4-BE49-F238E27FC236}">
                <a16:creationId xmlns:a16="http://schemas.microsoft.com/office/drawing/2014/main" id="{FFBB5D52-051B-4EFF-9517-A4EAFC8FF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4104" y="430026"/>
            <a:ext cx="4003791" cy="1741674"/>
          </a:xfrm>
          <a:prstGeom prst="rect">
            <a:avLst/>
          </a:prstGeom>
        </p:spPr>
      </p:pic>
      <p:cxnSp>
        <p:nvCxnSpPr>
          <p:cNvPr id="8" name="Straight Connector 7">
            <a:extLst>
              <a:ext uri="{FF2B5EF4-FFF2-40B4-BE49-F238E27FC236}">
                <a16:creationId xmlns:a16="http://schemas.microsoft.com/office/drawing/2014/main" id="{DEAB57EC-FC61-40E3-A3BA-7C8A7A07A126}"/>
              </a:ext>
            </a:extLst>
          </p:cNvPr>
          <p:cNvCxnSpPr>
            <a:cxnSpLocks/>
          </p:cNvCxnSpPr>
          <p:nvPr userDrawn="1"/>
        </p:nvCxnSpPr>
        <p:spPr>
          <a:xfrm>
            <a:off x="2958259" y="5103683"/>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236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bg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85F6231D-92CF-4DE0-BA11-60979245575C}"/>
              </a:ext>
            </a:extLst>
          </p:cNvPr>
          <p:cNvGrpSpPr/>
          <p:nvPr userDrawn="1"/>
        </p:nvGrpSpPr>
        <p:grpSpPr>
          <a:xfrm>
            <a:off x="8298985" y="167051"/>
            <a:ext cx="3666440" cy="770080"/>
            <a:chOff x="8298985" y="167051"/>
            <a:chExt cx="3666440" cy="770080"/>
          </a:xfrm>
        </p:grpSpPr>
        <p:pic>
          <p:nvPicPr>
            <p:cNvPr id="8" name="Picture 7" descr="Text&#10;&#10;Description automatically generated with low confidence">
              <a:extLst>
                <a:ext uri="{FF2B5EF4-FFF2-40B4-BE49-F238E27FC236}">
                  <a16:creationId xmlns:a16="http://schemas.microsoft.com/office/drawing/2014/main" id="{6600FB0D-8478-4610-816E-DC55C0CD43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9" r="8027"/>
            <a:stretch/>
          </p:blipFill>
          <p:spPr>
            <a:xfrm>
              <a:off x="8298985" y="167051"/>
              <a:ext cx="1425163" cy="770080"/>
            </a:xfrm>
            <a:prstGeom prst="rect">
              <a:avLst/>
            </a:prstGeom>
          </p:spPr>
        </p:pic>
        <p:cxnSp>
          <p:nvCxnSpPr>
            <p:cNvPr id="9" name="Straight Connector 8">
              <a:extLst>
                <a:ext uri="{FF2B5EF4-FFF2-40B4-BE49-F238E27FC236}">
                  <a16:creationId xmlns:a16="http://schemas.microsoft.com/office/drawing/2014/main" id="{0D46449E-4845-48EF-B454-DA87A792B3FB}"/>
                </a:ext>
              </a:extLst>
            </p:cNvPr>
            <p:cNvCxnSpPr>
              <a:cxnSpLocks/>
            </p:cNvCxnSpPr>
            <p:nvPr userDrawn="1"/>
          </p:nvCxnSpPr>
          <p:spPr>
            <a:xfrm>
              <a:off x="9848488" y="264222"/>
              <a:ext cx="0" cy="57573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D0A47F9E-19C8-4103-9304-071C87FA20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955372" y="310884"/>
              <a:ext cx="2010053" cy="482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0569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61816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618160"/>
          </a:xfrm>
        </p:spPr>
        <p:txBody>
          <a:bodyPr/>
          <a:lstStyle>
            <a:lvl1pPr>
              <a:defRPr b="1">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ED1E3BAC-C707-4DC1-B401-36C600D3CE7F}"/>
              </a:ext>
            </a:extLst>
          </p:cNvPr>
          <p:cNvGrpSpPr/>
          <p:nvPr userDrawn="1"/>
        </p:nvGrpSpPr>
        <p:grpSpPr>
          <a:xfrm>
            <a:off x="8257348" y="406080"/>
            <a:ext cx="3666440" cy="770080"/>
            <a:chOff x="8298985" y="167051"/>
            <a:chExt cx="3666440" cy="770080"/>
          </a:xfrm>
        </p:grpSpPr>
        <p:pic>
          <p:nvPicPr>
            <p:cNvPr id="9" name="Picture 8" descr="Text&#10;&#10;Description automatically generated with low confidence">
              <a:extLst>
                <a:ext uri="{FF2B5EF4-FFF2-40B4-BE49-F238E27FC236}">
                  <a16:creationId xmlns:a16="http://schemas.microsoft.com/office/drawing/2014/main" id="{83970252-F462-4085-A811-F85453590A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9" r="8027"/>
            <a:stretch/>
          </p:blipFill>
          <p:spPr>
            <a:xfrm>
              <a:off x="8298985" y="167051"/>
              <a:ext cx="1425163" cy="770080"/>
            </a:xfrm>
            <a:prstGeom prst="rect">
              <a:avLst/>
            </a:prstGeom>
          </p:spPr>
        </p:pic>
        <p:cxnSp>
          <p:nvCxnSpPr>
            <p:cNvPr id="10" name="Straight Connector 9">
              <a:extLst>
                <a:ext uri="{FF2B5EF4-FFF2-40B4-BE49-F238E27FC236}">
                  <a16:creationId xmlns:a16="http://schemas.microsoft.com/office/drawing/2014/main" id="{04B55BB7-7FD2-4F1B-8AF6-50D19D4E3FAB}"/>
                </a:ext>
              </a:extLst>
            </p:cNvPr>
            <p:cNvCxnSpPr>
              <a:cxnSpLocks/>
            </p:cNvCxnSpPr>
            <p:nvPr userDrawn="1"/>
          </p:nvCxnSpPr>
          <p:spPr>
            <a:xfrm>
              <a:off x="9848488" y="264222"/>
              <a:ext cx="0" cy="57573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9B8488D9-7CCB-4E7E-8938-7AA0417BEFC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955372" y="310884"/>
              <a:ext cx="2010053" cy="482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57810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618160"/>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8CEFFB50-DAD8-4D8A-9161-2C9600040B4C}"/>
              </a:ext>
            </a:extLst>
          </p:cNvPr>
          <p:cNvGrpSpPr/>
          <p:nvPr userDrawn="1"/>
        </p:nvGrpSpPr>
        <p:grpSpPr>
          <a:xfrm>
            <a:off x="8257348" y="406080"/>
            <a:ext cx="3666440" cy="770080"/>
            <a:chOff x="8298985" y="167051"/>
            <a:chExt cx="3666440" cy="770080"/>
          </a:xfrm>
        </p:grpSpPr>
        <p:pic>
          <p:nvPicPr>
            <p:cNvPr id="9" name="Picture 8" descr="Text&#10;&#10;Description automatically generated with low confidence">
              <a:extLst>
                <a:ext uri="{FF2B5EF4-FFF2-40B4-BE49-F238E27FC236}">
                  <a16:creationId xmlns:a16="http://schemas.microsoft.com/office/drawing/2014/main" id="{468C2668-3B0C-421B-9D71-56E5D7EF17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9" r="8027"/>
            <a:stretch/>
          </p:blipFill>
          <p:spPr>
            <a:xfrm>
              <a:off x="8298985" y="167051"/>
              <a:ext cx="1425163" cy="770080"/>
            </a:xfrm>
            <a:prstGeom prst="rect">
              <a:avLst/>
            </a:prstGeom>
          </p:spPr>
        </p:pic>
        <p:cxnSp>
          <p:nvCxnSpPr>
            <p:cNvPr id="10" name="Straight Connector 9">
              <a:extLst>
                <a:ext uri="{FF2B5EF4-FFF2-40B4-BE49-F238E27FC236}">
                  <a16:creationId xmlns:a16="http://schemas.microsoft.com/office/drawing/2014/main" id="{FD3F7FEE-048D-4BC1-AF55-16CA482DBFF2}"/>
                </a:ext>
              </a:extLst>
            </p:cNvPr>
            <p:cNvCxnSpPr>
              <a:cxnSpLocks/>
            </p:cNvCxnSpPr>
            <p:nvPr userDrawn="1"/>
          </p:nvCxnSpPr>
          <p:spPr>
            <a:xfrm>
              <a:off x="9848488" y="264222"/>
              <a:ext cx="0" cy="57573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5D3FE1EA-C8EA-41C1-9043-454D54FBFE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955372" y="310884"/>
              <a:ext cx="2010053" cy="482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2943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bg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460569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8EC6-0CBB-4E38-9665-33519A7D646B}"/>
              </a:ext>
            </a:extLst>
          </p:cNvPr>
          <p:cNvSpPr>
            <a:spLocks noGrp="1"/>
          </p:cNvSpPr>
          <p:nvPr>
            <p:ph type="ctrTitle"/>
          </p:nvPr>
        </p:nvSpPr>
        <p:spPr>
          <a:xfrm>
            <a:off x="1524000" y="2476245"/>
            <a:ext cx="9144000" cy="2387600"/>
          </a:xfrm>
        </p:spPr>
        <p:txBody>
          <a:bodyPr anchor="b"/>
          <a:lstStyle>
            <a:lvl1pPr algn="ctr">
              <a:defRPr sz="6000" b="1">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FA07F112-5CE1-4B58-9E69-76651E3929C0}"/>
              </a:ext>
            </a:extLst>
          </p:cNvPr>
          <p:cNvSpPr>
            <a:spLocks noGrp="1"/>
          </p:cNvSpPr>
          <p:nvPr>
            <p:ph type="subTitle" idx="1"/>
          </p:nvPr>
        </p:nvSpPr>
        <p:spPr>
          <a:xfrm>
            <a:off x="1524000" y="5343522"/>
            <a:ext cx="9144000" cy="75247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DEAB57EC-FC61-40E3-A3BA-7C8A7A07A126}"/>
              </a:ext>
            </a:extLst>
          </p:cNvPr>
          <p:cNvCxnSpPr>
            <a:cxnSpLocks/>
          </p:cNvCxnSpPr>
          <p:nvPr userDrawn="1"/>
        </p:nvCxnSpPr>
        <p:spPr>
          <a:xfrm>
            <a:off x="2958259" y="5103683"/>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C6B8D9D-F097-40DF-B8C8-4C432B52FD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8222" y="494701"/>
            <a:ext cx="7395556" cy="1501867"/>
          </a:xfrm>
          <a:prstGeom prst="rect">
            <a:avLst/>
          </a:prstGeom>
        </p:spPr>
      </p:pic>
    </p:spTree>
    <p:extLst>
      <p:ext uri="{BB962C8B-B14F-4D97-AF65-F5344CB8AC3E}">
        <p14:creationId xmlns:p14="http://schemas.microsoft.com/office/powerpoint/2010/main" val="1131556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bg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1472714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bg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213C9BEA-A17E-438F-ACE1-9A95F7DAE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9883" y="266100"/>
            <a:ext cx="2383254" cy="571981"/>
          </a:xfrm>
          <a:prstGeom prst="rect">
            <a:avLst/>
          </a:prstGeom>
        </p:spPr>
      </p:pic>
    </p:spTree>
    <p:extLst>
      <p:ext uri="{BB962C8B-B14F-4D97-AF65-F5344CB8AC3E}">
        <p14:creationId xmlns:p14="http://schemas.microsoft.com/office/powerpoint/2010/main" val="1501581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bg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B26EA1EC-32CB-456F-8E9B-C5C9FFFF6E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8886" y="219711"/>
            <a:ext cx="3354902" cy="681303"/>
          </a:xfrm>
          <a:prstGeom prst="rect">
            <a:avLst/>
          </a:prstGeom>
        </p:spPr>
      </p:pic>
    </p:spTree>
    <p:extLst>
      <p:ext uri="{BB962C8B-B14F-4D97-AF65-F5344CB8AC3E}">
        <p14:creationId xmlns:p14="http://schemas.microsoft.com/office/powerpoint/2010/main" val="3904643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618160"/>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1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grpSp>
        <p:nvGrpSpPr>
          <p:cNvPr id="7" name="Group 6">
            <a:extLst>
              <a:ext uri="{FF2B5EF4-FFF2-40B4-BE49-F238E27FC236}">
                <a16:creationId xmlns:a16="http://schemas.microsoft.com/office/drawing/2014/main" id="{87936523-CBDF-4DC0-91E9-2772D5AA3E01}"/>
              </a:ext>
            </a:extLst>
          </p:cNvPr>
          <p:cNvGrpSpPr/>
          <p:nvPr userDrawn="1"/>
        </p:nvGrpSpPr>
        <p:grpSpPr>
          <a:xfrm>
            <a:off x="8781691" y="175323"/>
            <a:ext cx="3219735" cy="770080"/>
            <a:chOff x="8084819" y="0"/>
            <a:chExt cx="3838969" cy="918185"/>
          </a:xfrm>
        </p:grpSpPr>
        <p:pic>
          <p:nvPicPr>
            <p:cNvPr id="8" name="Picture 7" descr="Text&#10;&#10;Description automatically generated with low confidence">
              <a:extLst>
                <a:ext uri="{FF2B5EF4-FFF2-40B4-BE49-F238E27FC236}">
                  <a16:creationId xmlns:a16="http://schemas.microsoft.com/office/drawing/2014/main" id="{57C89CA8-F3F5-424C-8C6B-B6A8CFB257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9" r="8027"/>
            <a:stretch/>
          </p:blipFill>
          <p:spPr>
            <a:xfrm>
              <a:off x="8084819" y="0"/>
              <a:ext cx="1699257" cy="918185"/>
            </a:xfrm>
            <a:prstGeom prst="rect">
              <a:avLst/>
            </a:prstGeom>
          </p:spPr>
        </p:pic>
        <p:pic>
          <p:nvPicPr>
            <p:cNvPr id="9" name="Picture 8" descr="A black and white image of a person's face&#10;&#10;Description automatically generated with low confidence">
              <a:extLst>
                <a:ext uri="{FF2B5EF4-FFF2-40B4-BE49-F238E27FC236}">
                  <a16:creationId xmlns:a16="http://schemas.microsoft.com/office/drawing/2014/main" id="{E312B3BC-F070-4B54-9A4B-25ECFBAAE4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8120" y="314886"/>
              <a:ext cx="1565668" cy="288413"/>
            </a:xfrm>
            <a:prstGeom prst="rect">
              <a:avLst/>
            </a:prstGeom>
          </p:spPr>
        </p:pic>
        <p:cxnSp>
          <p:nvCxnSpPr>
            <p:cNvPr id="10" name="Straight Connector 9">
              <a:extLst>
                <a:ext uri="{FF2B5EF4-FFF2-40B4-BE49-F238E27FC236}">
                  <a16:creationId xmlns:a16="http://schemas.microsoft.com/office/drawing/2014/main" id="{BDCB9968-D09F-47F9-BA0C-7792B7C81B48}"/>
                </a:ext>
              </a:extLst>
            </p:cNvPr>
            <p:cNvCxnSpPr>
              <a:cxnSpLocks/>
            </p:cNvCxnSpPr>
            <p:nvPr userDrawn="1"/>
          </p:nvCxnSpPr>
          <p:spPr>
            <a:xfrm>
              <a:off x="10071098" y="115859"/>
              <a:ext cx="0" cy="68646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8116663" cy="1156647"/>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Text Placeholder 11">
            <a:extLst>
              <a:ext uri="{FF2B5EF4-FFF2-40B4-BE49-F238E27FC236}">
                <a16:creationId xmlns:a16="http://schemas.microsoft.com/office/drawing/2014/main" id="{C9EF5528-666E-4422-B66E-9E1E03DD9A18}"/>
              </a:ext>
            </a:extLst>
          </p:cNvPr>
          <p:cNvSpPr>
            <a:spLocks noGrp="1"/>
          </p:cNvSpPr>
          <p:nvPr>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655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8EC6-0CBB-4E38-9665-33519A7D646B}"/>
              </a:ext>
            </a:extLst>
          </p:cNvPr>
          <p:cNvSpPr>
            <a:spLocks noGrp="1"/>
          </p:cNvSpPr>
          <p:nvPr>
            <p:ph type="ctrTitle"/>
          </p:nvPr>
        </p:nvSpPr>
        <p:spPr>
          <a:xfrm>
            <a:off x="1524000" y="2476245"/>
            <a:ext cx="9144000" cy="2387600"/>
          </a:xfrm>
          <a:prstGeom prst="rect">
            <a:avLst/>
          </a:prstGeom>
        </p:spPr>
        <p:txBody>
          <a:bodyPr anchor="b"/>
          <a:lstStyle>
            <a:lvl1pPr algn="ctr">
              <a:defRPr sz="60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FA07F112-5CE1-4B58-9E69-76651E3929C0}"/>
              </a:ext>
            </a:extLst>
          </p:cNvPr>
          <p:cNvSpPr>
            <a:spLocks noGrp="1"/>
          </p:cNvSpPr>
          <p:nvPr>
            <p:ph type="subTitle" idx="1"/>
          </p:nvPr>
        </p:nvSpPr>
        <p:spPr>
          <a:xfrm>
            <a:off x="1524000" y="5343522"/>
            <a:ext cx="9144000" cy="752475"/>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FFBB5D52-051B-4EFF-9517-A4EAFC8FF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94105" y="430026"/>
            <a:ext cx="4003789" cy="1741674"/>
          </a:xfrm>
          <a:prstGeom prst="rect">
            <a:avLst/>
          </a:prstGeom>
        </p:spPr>
      </p:pic>
      <p:cxnSp>
        <p:nvCxnSpPr>
          <p:cNvPr id="8" name="Straight Connector 7">
            <a:extLst>
              <a:ext uri="{FF2B5EF4-FFF2-40B4-BE49-F238E27FC236}">
                <a16:creationId xmlns:a16="http://schemas.microsoft.com/office/drawing/2014/main" id="{DEAB57EC-FC61-40E3-A3BA-7C8A7A07A126}"/>
              </a:ext>
            </a:extLst>
          </p:cNvPr>
          <p:cNvCxnSpPr>
            <a:cxnSpLocks/>
          </p:cNvCxnSpPr>
          <p:nvPr userDrawn="1"/>
        </p:nvCxnSpPr>
        <p:spPr>
          <a:xfrm>
            <a:off x="2958259" y="5103683"/>
            <a:ext cx="62754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21652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0D2854-F34D-468A-AECD-1AC5ED64B6D3}"/>
              </a:ext>
            </a:extLst>
          </p:cNvPr>
          <p:cNvSpPr/>
          <p:nvPr userDrawn="1"/>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15" name="Title 1">
            <a:extLst>
              <a:ext uri="{FF2B5EF4-FFF2-40B4-BE49-F238E27FC236}">
                <a16:creationId xmlns:a16="http://schemas.microsoft.com/office/drawing/2014/main" id="{DA44B0E0-136E-4BF1-BB76-393E0AFBAE88}"/>
              </a:ext>
            </a:extLst>
          </p:cNvPr>
          <p:cNvSpPr>
            <a:spLocks noGrp="1"/>
          </p:cNvSpPr>
          <p:nvPr>
            <p:ph type="title"/>
          </p:nvPr>
        </p:nvSpPr>
        <p:spPr>
          <a:xfrm>
            <a:off x="268212" y="-17960"/>
            <a:ext cx="9037713" cy="1618160"/>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grpSp>
        <p:nvGrpSpPr>
          <p:cNvPr id="7" name="Group 6">
            <a:extLst>
              <a:ext uri="{FF2B5EF4-FFF2-40B4-BE49-F238E27FC236}">
                <a16:creationId xmlns:a16="http://schemas.microsoft.com/office/drawing/2014/main" id="{87936523-CBDF-4DC0-91E9-2772D5AA3E01}"/>
              </a:ext>
            </a:extLst>
          </p:cNvPr>
          <p:cNvGrpSpPr/>
          <p:nvPr userDrawn="1"/>
        </p:nvGrpSpPr>
        <p:grpSpPr>
          <a:xfrm>
            <a:off x="8781691" y="175323"/>
            <a:ext cx="3219735" cy="770080"/>
            <a:chOff x="8084819" y="0"/>
            <a:chExt cx="3838969" cy="918185"/>
          </a:xfrm>
        </p:grpSpPr>
        <p:pic>
          <p:nvPicPr>
            <p:cNvPr id="8" name="Picture 7" descr="Text&#10;&#10;Description automatically generated with low confidence">
              <a:extLst>
                <a:ext uri="{FF2B5EF4-FFF2-40B4-BE49-F238E27FC236}">
                  <a16:creationId xmlns:a16="http://schemas.microsoft.com/office/drawing/2014/main" id="{57C89CA8-F3F5-424C-8C6B-B6A8CFB257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9" r="8027"/>
            <a:stretch/>
          </p:blipFill>
          <p:spPr>
            <a:xfrm>
              <a:off x="8084819" y="0"/>
              <a:ext cx="1699257" cy="918185"/>
            </a:xfrm>
            <a:prstGeom prst="rect">
              <a:avLst/>
            </a:prstGeom>
          </p:spPr>
        </p:pic>
        <p:pic>
          <p:nvPicPr>
            <p:cNvPr id="9" name="Picture 8" descr="A black and white image of a person's face&#10;&#10;Description automatically generated with low confidence">
              <a:extLst>
                <a:ext uri="{FF2B5EF4-FFF2-40B4-BE49-F238E27FC236}">
                  <a16:creationId xmlns:a16="http://schemas.microsoft.com/office/drawing/2014/main" id="{E312B3BC-F070-4B54-9A4B-25ECFBAAE4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8120" y="314886"/>
              <a:ext cx="1565668" cy="288413"/>
            </a:xfrm>
            <a:prstGeom prst="rect">
              <a:avLst/>
            </a:prstGeom>
          </p:spPr>
        </p:pic>
        <p:cxnSp>
          <p:nvCxnSpPr>
            <p:cNvPr id="10" name="Straight Connector 9">
              <a:extLst>
                <a:ext uri="{FF2B5EF4-FFF2-40B4-BE49-F238E27FC236}">
                  <a16:creationId xmlns:a16="http://schemas.microsoft.com/office/drawing/2014/main" id="{BDCB9968-D09F-47F9-BA0C-7792B7C81B48}"/>
                </a:ext>
              </a:extLst>
            </p:cNvPr>
            <p:cNvCxnSpPr>
              <a:cxnSpLocks/>
            </p:cNvCxnSpPr>
            <p:nvPr userDrawn="1"/>
          </p:nvCxnSpPr>
          <p:spPr>
            <a:xfrm>
              <a:off x="10071098" y="115859"/>
              <a:ext cx="0" cy="68646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 Placeholder 11">
            <a:extLst>
              <a:ext uri="{FF2B5EF4-FFF2-40B4-BE49-F238E27FC236}">
                <a16:creationId xmlns:a16="http://schemas.microsoft.com/office/drawing/2014/main" id="{C9EF5528-666E-4422-B66E-9E1E03DD9A18}"/>
              </a:ext>
            </a:extLst>
          </p:cNvPr>
          <p:cNvSpPr>
            <a:spLocks noGrp="1"/>
          </p:cNvSpPr>
          <p:nvPr>
            <p:ph type="body" sz="quarter" idx="10"/>
          </p:nvPr>
        </p:nvSpPr>
        <p:spPr>
          <a:xfrm>
            <a:off x="629727" y="2057577"/>
            <a:ext cx="10946921" cy="4248332"/>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238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30A1-75E0-4815-9EBE-30EF4913B65B}"/>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91A63FD-7E7B-4DF9-AA8D-E6CEF8CF2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FAA113A8-0A01-447A-8FB5-DB019FA79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84579"/>
            <a:ext cx="2743200" cy="1193309"/>
          </a:xfrm>
          <a:prstGeom prst="rect">
            <a:avLst/>
          </a:prstGeom>
        </p:spPr>
      </p:pic>
    </p:spTree>
    <p:extLst>
      <p:ext uri="{BB962C8B-B14F-4D97-AF65-F5344CB8AC3E}">
        <p14:creationId xmlns:p14="http://schemas.microsoft.com/office/powerpoint/2010/main" val="1952464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7E187C3E-B572-40C6-A24A-4064ED95CE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245"/>
            <a:ext cx="2743200" cy="1193309"/>
          </a:xfrm>
          <a:prstGeom prst="rect">
            <a:avLst/>
          </a:prstGeom>
        </p:spPr>
      </p:pic>
    </p:spTree>
    <p:extLst>
      <p:ext uri="{BB962C8B-B14F-4D97-AF65-F5344CB8AC3E}">
        <p14:creationId xmlns:p14="http://schemas.microsoft.com/office/powerpoint/2010/main" val="415065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7E187C3E-B572-40C6-A24A-4064ED95CE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245"/>
            <a:ext cx="2743200" cy="1193309"/>
          </a:xfrm>
          <a:prstGeom prst="rect">
            <a:avLst/>
          </a:prstGeom>
        </p:spPr>
      </p:pic>
    </p:spTree>
    <p:extLst>
      <p:ext uri="{BB962C8B-B14F-4D97-AF65-F5344CB8AC3E}">
        <p14:creationId xmlns:p14="http://schemas.microsoft.com/office/powerpoint/2010/main" val="2686353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6705600"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C47BCC3E-EB13-4C85-9BDB-528AEB3F4EB8}"/>
              </a:ext>
            </a:extLst>
          </p:cNvPr>
          <p:cNvSpPr>
            <a:spLocks noGrp="1"/>
          </p:cNvSpPr>
          <p:nvPr>
            <p:ph type="title"/>
          </p:nvPr>
        </p:nvSpPr>
        <p:spPr>
          <a:xfrm>
            <a:off x="696913" y="2625726"/>
            <a:ext cx="5256212" cy="1600200"/>
          </a:xfrm>
          <a:prstGeom prst="rect">
            <a:avLst/>
          </a:prstGeom>
        </p:spPr>
        <p:txBody>
          <a:bodyPr anchor="b">
            <a:normAutofit/>
          </a:bodyPr>
          <a:lstStyle>
            <a:lvl1pPr>
              <a:defRPr sz="4000" b="1">
                <a:solidFill>
                  <a:schemeClr val="accent1"/>
                </a:solidFill>
              </a:defRPr>
            </a:lvl1pPr>
          </a:lstStyle>
          <a:p>
            <a:r>
              <a:rPr lang="en-US"/>
              <a:t>Click to edit Master title style</a:t>
            </a:r>
          </a:p>
        </p:txBody>
      </p:sp>
      <p:sp>
        <p:nvSpPr>
          <p:cNvPr id="9" name="Text Placeholder 3">
            <a:extLst>
              <a:ext uri="{FF2B5EF4-FFF2-40B4-BE49-F238E27FC236}">
                <a16:creationId xmlns:a16="http://schemas.microsoft.com/office/drawing/2014/main" id="{F925A299-4DEF-4BEF-82D0-948071733FFC}"/>
              </a:ext>
            </a:extLst>
          </p:cNvPr>
          <p:cNvSpPr>
            <a:spLocks noGrp="1"/>
          </p:cNvSpPr>
          <p:nvPr>
            <p:ph type="body" sz="half" idx="2"/>
          </p:nvPr>
        </p:nvSpPr>
        <p:spPr>
          <a:xfrm>
            <a:off x="6969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90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1431-E8DB-4E4F-BC22-146788D14683}"/>
              </a:ext>
            </a:extLst>
          </p:cNvPr>
          <p:cNvSpPr>
            <a:spLocks noGrp="1"/>
          </p:cNvSpPr>
          <p:nvPr>
            <p:ph type="title"/>
          </p:nvPr>
        </p:nvSpPr>
        <p:spPr>
          <a:xfrm>
            <a:off x="6221413" y="2625726"/>
            <a:ext cx="5256212" cy="1600200"/>
          </a:xfrm>
          <a:prstGeom prst="rect">
            <a:avLst/>
          </a:prstGeom>
        </p:spPr>
        <p:txBody>
          <a:bodyPr anchor="b">
            <a:normAutofit/>
          </a:bodyPr>
          <a:lstStyle>
            <a:lvl1pPr>
              <a:defRPr sz="4000" b="1">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7937"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EC7D9F-5873-42C6-B98B-9BCF9F0E9C64}"/>
              </a:ext>
            </a:extLst>
          </p:cNvPr>
          <p:cNvSpPr>
            <a:spLocks noGrp="1"/>
          </p:cNvSpPr>
          <p:nvPr>
            <p:ph type="body" sz="half" idx="2"/>
          </p:nvPr>
        </p:nvSpPr>
        <p:spPr>
          <a:xfrm>
            <a:off x="62214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88924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6705600"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C47BCC3E-EB13-4C85-9BDB-528AEB3F4EB8}"/>
              </a:ext>
            </a:extLst>
          </p:cNvPr>
          <p:cNvSpPr>
            <a:spLocks noGrp="1"/>
          </p:cNvSpPr>
          <p:nvPr>
            <p:ph type="title"/>
          </p:nvPr>
        </p:nvSpPr>
        <p:spPr>
          <a:xfrm>
            <a:off x="696913" y="2625726"/>
            <a:ext cx="5256212" cy="1600200"/>
          </a:xfrm>
        </p:spPr>
        <p:txBody>
          <a:bodyPr anchor="b">
            <a:normAutofit/>
          </a:bodyPr>
          <a:lstStyle>
            <a:lvl1pPr>
              <a:defRPr sz="4000" b="1">
                <a:solidFill>
                  <a:schemeClr val="accent1"/>
                </a:solidFill>
              </a:defRPr>
            </a:lvl1pPr>
          </a:lstStyle>
          <a:p>
            <a:r>
              <a:rPr lang="en-US"/>
              <a:t>Click to edit Master title style</a:t>
            </a:r>
          </a:p>
        </p:txBody>
      </p:sp>
      <p:sp>
        <p:nvSpPr>
          <p:cNvPr id="9" name="Text Placeholder 3">
            <a:extLst>
              <a:ext uri="{FF2B5EF4-FFF2-40B4-BE49-F238E27FC236}">
                <a16:creationId xmlns:a16="http://schemas.microsoft.com/office/drawing/2014/main" id="{F925A299-4DEF-4BEF-82D0-948071733FFC}"/>
              </a:ext>
            </a:extLst>
          </p:cNvPr>
          <p:cNvSpPr>
            <a:spLocks noGrp="1"/>
          </p:cNvSpPr>
          <p:nvPr>
            <p:ph type="body" sz="half" idx="2"/>
          </p:nvPr>
        </p:nvSpPr>
        <p:spPr>
          <a:xfrm>
            <a:off x="6969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90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1431-E8DB-4E4F-BC22-146788D14683}"/>
              </a:ext>
            </a:extLst>
          </p:cNvPr>
          <p:cNvSpPr>
            <a:spLocks noGrp="1"/>
          </p:cNvSpPr>
          <p:nvPr>
            <p:ph type="title"/>
          </p:nvPr>
        </p:nvSpPr>
        <p:spPr>
          <a:xfrm>
            <a:off x="6221413" y="2625726"/>
            <a:ext cx="5256212" cy="1600200"/>
          </a:xfrm>
        </p:spPr>
        <p:txBody>
          <a:bodyPr anchor="b">
            <a:normAutofit/>
          </a:bodyPr>
          <a:lstStyle>
            <a:lvl1pPr>
              <a:defRPr sz="4000" b="1">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7937"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EC7D9F-5873-42C6-B98B-9BCF9F0E9C64}"/>
              </a:ext>
            </a:extLst>
          </p:cNvPr>
          <p:cNvSpPr>
            <a:spLocks noGrp="1"/>
          </p:cNvSpPr>
          <p:nvPr>
            <p:ph type="body" sz="half" idx="2"/>
          </p:nvPr>
        </p:nvSpPr>
        <p:spPr>
          <a:xfrm>
            <a:off x="62214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88924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6705600"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C47BCC3E-EB13-4C85-9BDB-528AEB3F4EB8}"/>
              </a:ext>
            </a:extLst>
          </p:cNvPr>
          <p:cNvSpPr>
            <a:spLocks noGrp="1"/>
          </p:cNvSpPr>
          <p:nvPr>
            <p:ph type="title"/>
          </p:nvPr>
        </p:nvSpPr>
        <p:spPr>
          <a:xfrm>
            <a:off x="696913" y="2625726"/>
            <a:ext cx="5256212" cy="1600200"/>
          </a:xfrm>
        </p:spPr>
        <p:txBody>
          <a:bodyPr anchor="b">
            <a:normAutofit/>
          </a:bodyPr>
          <a:lstStyle>
            <a:lvl1pPr>
              <a:defRPr sz="4000" b="1">
                <a:solidFill>
                  <a:schemeClr val="accent1"/>
                </a:solidFill>
              </a:defRPr>
            </a:lvl1pPr>
          </a:lstStyle>
          <a:p>
            <a:r>
              <a:rPr lang="en-US"/>
              <a:t>Click to edit Master title style</a:t>
            </a:r>
          </a:p>
        </p:txBody>
      </p:sp>
      <p:sp>
        <p:nvSpPr>
          <p:cNvPr id="9" name="Text Placeholder 3">
            <a:extLst>
              <a:ext uri="{FF2B5EF4-FFF2-40B4-BE49-F238E27FC236}">
                <a16:creationId xmlns:a16="http://schemas.microsoft.com/office/drawing/2014/main" id="{F925A299-4DEF-4BEF-82D0-948071733FFC}"/>
              </a:ext>
            </a:extLst>
          </p:cNvPr>
          <p:cNvSpPr>
            <a:spLocks noGrp="1"/>
          </p:cNvSpPr>
          <p:nvPr>
            <p:ph type="body" sz="half" idx="2"/>
          </p:nvPr>
        </p:nvSpPr>
        <p:spPr>
          <a:xfrm>
            <a:off x="6969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2178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1431-E8DB-4E4F-BC22-146788D14683}"/>
              </a:ext>
            </a:extLst>
          </p:cNvPr>
          <p:cNvSpPr>
            <a:spLocks noGrp="1"/>
          </p:cNvSpPr>
          <p:nvPr>
            <p:ph type="title"/>
          </p:nvPr>
        </p:nvSpPr>
        <p:spPr>
          <a:xfrm>
            <a:off x="6221413" y="2625726"/>
            <a:ext cx="5256212" cy="1600200"/>
          </a:xfrm>
        </p:spPr>
        <p:txBody>
          <a:bodyPr anchor="b">
            <a:normAutofit/>
          </a:bodyPr>
          <a:lstStyle>
            <a:lvl1pPr>
              <a:defRPr sz="4000" b="1">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7937"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EC7D9F-5873-42C6-B98B-9BCF9F0E9C64}"/>
              </a:ext>
            </a:extLst>
          </p:cNvPr>
          <p:cNvSpPr>
            <a:spLocks noGrp="1"/>
          </p:cNvSpPr>
          <p:nvPr>
            <p:ph type="body" sz="half" idx="2"/>
          </p:nvPr>
        </p:nvSpPr>
        <p:spPr>
          <a:xfrm>
            <a:off x="62214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9984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fa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a:prstGeom prst="rect">
            <a:avLst/>
          </a:prstGeo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3902677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EE9483D-03A1-4F41-829A-DF51B8C43AFF}"/>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673716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EE9483D-03A1-4F41-829A-DF51B8C43AFF}"/>
              </a:ext>
            </a:extLst>
          </p:cNvPr>
          <p:cNvSpPr>
            <a:spLocks noGrp="1"/>
          </p:cNvSpPr>
          <p:nvPr>
            <p:ph type="pic" sz="quarter" idx="10"/>
          </p:nvPr>
        </p:nvSpPr>
        <p:spPr>
          <a:xfrm>
            <a:off x="0" y="0"/>
            <a:ext cx="12192000" cy="6858000"/>
          </a:xfrm>
        </p:spPr>
        <p:txBody>
          <a:bodyPr/>
          <a:lstStyle/>
          <a:p>
            <a:endParaRPr lang="en-US"/>
          </a:p>
        </p:txBody>
      </p:sp>
      <p:sp>
        <p:nvSpPr>
          <p:cNvPr id="3" name="Rectangle 2">
            <a:extLst>
              <a:ext uri="{FF2B5EF4-FFF2-40B4-BE49-F238E27FC236}">
                <a16:creationId xmlns:a16="http://schemas.microsoft.com/office/drawing/2014/main" id="{63F3D911-139B-405D-B865-4FD09A288300}"/>
              </a:ext>
            </a:extLst>
          </p:cNvPr>
          <p:cNvSpPr/>
          <p:nvPr userDrawn="1"/>
        </p:nvSpPr>
        <p:spPr>
          <a:xfrm>
            <a:off x="2438182" y="1352862"/>
            <a:ext cx="7315636" cy="415227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5">
            <a:extLst>
              <a:ext uri="{FF2B5EF4-FFF2-40B4-BE49-F238E27FC236}">
                <a16:creationId xmlns:a16="http://schemas.microsoft.com/office/drawing/2014/main" id="{64CFE6FE-ECC6-40C1-98DE-37A8228A7A06}"/>
              </a:ext>
            </a:extLst>
          </p:cNvPr>
          <p:cNvSpPr>
            <a:spLocks noGrp="1"/>
          </p:cNvSpPr>
          <p:nvPr>
            <p:ph type="body" sz="quarter" idx="11"/>
          </p:nvPr>
        </p:nvSpPr>
        <p:spPr>
          <a:xfrm>
            <a:off x="2967038" y="1809750"/>
            <a:ext cx="6257925" cy="3238500"/>
          </a:xfrm>
          <a:prstGeom prst="rect">
            <a:avLst/>
          </a:prstGeom>
        </p:spPr>
        <p:txBody>
          <a:bodyPr anchor="ctr"/>
          <a:lstStyle>
            <a:lvl1pPr marL="0" indent="0" algn="ctr">
              <a:buFontTx/>
              <a:buNone/>
              <a:defRPr sz="2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00973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EE9483D-03A1-4F41-829A-DF51B8C43AFF}"/>
              </a:ext>
            </a:extLst>
          </p:cNvPr>
          <p:cNvSpPr>
            <a:spLocks noGrp="1"/>
          </p:cNvSpPr>
          <p:nvPr>
            <p:ph type="pic" sz="quarter" idx="10"/>
          </p:nvPr>
        </p:nvSpPr>
        <p:spPr>
          <a:xfrm>
            <a:off x="0" y="0"/>
            <a:ext cx="12192000" cy="6858000"/>
          </a:xfrm>
        </p:spPr>
        <p:txBody>
          <a:bodyPr/>
          <a:lstStyle/>
          <a:p>
            <a:endParaRPr lang="en-US"/>
          </a:p>
        </p:txBody>
      </p:sp>
      <p:sp>
        <p:nvSpPr>
          <p:cNvPr id="3" name="Rectangle 2">
            <a:extLst>
              <a:ext uri="{FF2B5EF4-FFF2-40B4-BE49-F238E27FC236}">
                <a16:creationId xmlns:a16="http://schemas.microsoft.com/office/drawing/2014/main" id="{63F3D911-139B-405D-B865-4FD09A288300}"/>
              </a:ext>
            </a:extLst>
          </p:cNvPr>
          <p:cNvSpPr/>
          <p:nvPr userDrawn="1"/>
        </p:nvSpPr>
        <p:spPr>
          <a:xfrm>
            <a:off x="2438182" y="1352862"/>
            <a:ext cx="7315636" cy="415227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5">
            <a:extLst>
              <a:ext uri="{FF2B5EF4-FFF2-40B4-BE49-F238E27FC236}">
                <a16:creationId xmlns:a16="http://schemas.microsoft.com/office/drawing/2014/main" id="{64CFE6FE-ECC6-40C1-98DE-37A8228A7A06}"/>
              </a:ext>
            </a:extLst>
          </p:cNvPr>
          <p:cNvSpPr>
            <a:spLocks noGrp="1"/>
          </p:cNvSpPr>
          <p:nvPr>
            <p:ph type="body" sz="quarter" idx="11"/>
          </p:nvPr>
        </p:nvSpPr>
        <p:spPr>
          <a:xfrm>
            <a:off x="2967038" y="1809750"/>
            <a:ext cx="6257925" cy="3238500"/>
          </a:xfrm>
          <a:prstGeom prst="rect">
            <a:avLst/>
          </a:prstGeom>
        </p:spPr>
        <p:txBody>
          <a:bodyPr anchor="ctr">
            <a:normAutofit/>
          </a:bodyPr>
          <a:lstStyle>
            <a:lvl1pPr marL="0" indent="0" algn="ctr">
              <a:buFontTx/>
              <a:buNone/>
              <a:defRPr sz="4400" b="1">
                <a:solidFill>
                  <a:schemeClr val="accent1"/>
                </a:solidFill>
                <a:latin typeface="+mj-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2531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lstStyle>
            <a:lvl1pPr algn="ctr">
              <a:defRPr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tx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tx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#TheArizonaWeWant</a:t>
            </a:r>
            <a:r>
              <a:rPr lang="en-US" sz="1600" b="1">
                <a:solidFill>
                  <a:schemeClr val="tx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#azprogressmeters</a:t>
            </a:r>
          </a:p>
        </p:txBody>
      </p:sp>
      <p:pic>
        <p:nvPicPr>
          <p:cNvPr id="4" name="Picture 3">
            <a:extLst>
              <a:ext uri="{FF2B5EF4-FFF2-40B4-BE49-F238E27FC236}">
                <a16:creationId xmlns:a16="http://schemas.microsoft.com/office/drawing/2014/main" id="{7DC7B89F-92DD-4C1A-337F-51BA55086A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8222" y="494701"/>
            <a:ext cx="7395556" cy="1501867"/>
          </a:xfrm>
          <a:prstGeom prst="rect">
            <a:avLst/>
          </a:prstGeom>
        </p:spPr>
      </p:pic>
    </p:spTree>
    <p:extLst>
      <p:ext uri="{BB962C8B-B14F-4D97-AF65-F5344CB8AC3E}">
        <p14:creationId xmlns:p14="http://schemas.microsoft.com/office/powerpoint/2010/main" val="769289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lstStyle>
            <a:lvl1pPr algn="ctr">
              <a:defRPr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tx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tx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#TheArizonaWeWant</a:t>
            </a:r>
            <a:r>
              <a:rPr lang="en-US" sz="1600" b="1">
                <a:solidFill>
                  <a:schemeClr val="tx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a:extLst>
              <a:ext uri="{FF2B5EF4-FFF2-40B4-BE49-F238E27FC236}">
                <a16:creationId xmlns:a16="http://schemas.microsoft.com/office/drawing/2014/main" id="{FAE39D7C-455B-4B5B-9E2B-2BBE1263E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88878"/>
            <a:ext cx="3840480" cy="1670633"/>
          </a:xfrm>
          <a:prstGeom prst="rect">
            <a:avLst/>
          </a:prstGeom>
        </p:spPr>
      </p:pic>
    </p:spTree>
    <p:extLst>
      <p:ext uri="{BB962C8B-B14F-4D97-AF65-F5344CB8AC3E}">
        <p14:creationId xmlns:p14="http://schemas.microsoft.com/office/powerpoint/2010/main" val="769289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lstStyle>
            <a:lvl1pPr algn="ctr">
              <a:defRPr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tx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tx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t>
            </a:r>
            <a:r>
              <a:rPr lang="en-US" sz="1600" err="1">
                <a:solidFill>
                  <a:schemeClr val="tx1"/>
                </a:solidFill>
                <a:latin typeface="Open Sans" pitchFamily="34" charset="0"/>
                <a:ea typeface="Open Sans" pitchFamily="34" charset="0"/>
                <a:cs typeface="Open Sans" pitchFamily="34" charset="0"/>
              </a:rPr>
              <a:t>TheArizonaWeWant</a:t>
            </a:r>
            <a:r>
              <a:rPr lang="en-US" sz="1600" b="1">
                <a:solidFill>
                  <a:schemeClr val="tx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t>
            </a:r>
            <a:r>
              <a:rPr lang="en-US" sz="1600" err="1">
                <a:solidFill>
                  <a:schemeClr val="tx1"/>
                </a:solidFill>
                <a:latin typeface="Open Sans" pitchFamily="34" charset="0"/>
                <a:ea typeface="Open Sans" pitchFamily="34" charset="0"/>
                <a:cs typeface="Open Sans" pitchFamily="34" charset="0"/>
              </a:rPr>
              <a:t>ArizonaVotersAgenda</a:t>
            </a:r>
            <a:endParaRPr lang="en-US" sz="1600">
              <a:solidFill>
                <a:schemeClr val="tx1"/>
              </a:solidFill>
              <a:latin typeface="Open Sans" pitchFamily="34" charset="0"/>
              <a:ea typeface="Open Sans" pitchFamily="34" charset="0"/>
              <a:cs typeface="Open Sans" pitchFamily="34" charset="0"/>
            </a:endParaRPr>
          </a:p>
        </p:txBody>
      </p:sp>
      <p:pic>
        <p:nvPicPr>
          <p:cNvPr id="5" name="Picture 4" descr="Text&#10;&#10;Description automatically generated">
            <a:extLst>
              <a:ext uri="{FF2B5EF4-FFF2-40B4-BE49-F238E27FC236}">
                <a16:creationId xmlns:a16="http://schemas.microsoft.com/office/drawing/2014/main" id="{FAE39D7C-455B-4B5B-9E2B-2BBE1263E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88878"/>
            <a:ext cx="3840480" cy="1670633"/>
          </a:xfrm>
          <a:prstGeom prst="rect">
            <a:avLst/>
          </a:prstGeom>
        </p:spPr>
      </p:pic>
    </p:spTree>
    <p:extLst>
      <p:ext uri="{BB962C8B-B14F-4D97-AF65-F5344CB8AC3E}">
        <p14:creationId xmlns:p14="http://schemas.microsoft.com/office/powerpoint/2010/main" val="3185434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lstStyle>
            <a:lvl1pPr algn="ctr">
              <a:defRPr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tx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tx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#TheArizonaWeWant</a:t>
            </a:r>
            <a:r>
              <a:rPr lang="en-US" sz="1600" b="1">
                <a:solidFill>
                  <a:schemeClr val="tx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a:extLst>
              <a:ext uri="{FF2B5EF4-FFF2-40B4-BE49-F238E27FC236}">
                <a16:creationId xmlns:a16="http://schemas.microsoft.com/office/drawing/2014/main" id="{FAE39D7C-455B-4B5B-9E2B-2BBE1263E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88878"/>
            <a:ext cx="3840480" cy="1670633"/>
          </a:xfrm>
          <a:prstGeom prst="rect">
            <a:avLst/>
          </a:prstGeom>
        </p:spPr>
      </p:pic>
    </p:spTree>
    <p:extLst>
      <p:ext uri="{BB962C8B-B14F-4D97-AF65-F5344CB8AC3E}">
        <p14:creationId xmlns:p14="http://schemas.microsoft.com/office/powerpoint/2010/main" val="1807804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lstStyle>
            <a:lvl1pPr algn="ctr">
              <a:defRPr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tx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tx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#TheArizonaWeWant</a:t>
            </a:r>
            <a:r>
              <a:rPr lang="en-US" sz="1600" b="1">
                <a:solidFill>
                  <a:schemeClr val="tx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a:extLst>
              <a:ext uri="{FF2B5EF4-FFF2-40B4-BE49-F238E27FC236}">
                <a16:creationId xmlns:a16="http://schemas.microsoft.com/office/drawing/2014/main" id="{FAE39D7C-455B-4B5B-9E2B-2BBE1263E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88878"/>
            <a:ext cx="3840480" cy="1670633"/>
          </a:xfrm>
          <a:prstGeom prst="rect">
            <a:avLst/>
          </a:prstGeom>
        </p:spPr>
      </p:pic>
    </p:spTree>
    <p:extLst>
      <p:ext uri="{BB962C8B-B14F-4D97-AF65-F5344CB8AC3E}">
        <p14:creationId xmlns:p14="http://schemas.microsoft.com/office/powerpoint/2010/main" val="2533943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lstStyle>
            <a:lvl1pPr algn="ctr">
              <a:defRPr b="1">
                <a:solidFill>
                  <a:schemeClr val="bg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bg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bg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bg1"/>
                </a:solidFill>
                <a:latin typeface="Open Sans" pitchFamily="34" charset="0"/>
                <a:ea typeface="Open Sans" pitchFamily="34" charset="0"/>
                <a:cs typeface="Open Sans" pitchFamily="34" charset="0"/>
              </a:rPr>
              <a:t>#TheArizonaWeWant</a:t>
            </a:r>
            <a:r>
              <a:rPr lang="en-US" sz="1600" b="1">
                <a:solidFill>
                  <a:schemeClr val="bg1"/>
                </a:solidFill>
                <a:latin typeface="Open Sans" pitchFamily="34" charset="0"/>
                <a:ea typeface="Open Sans" pitchFamily="34" charset="0"/>
                <a:cs typeface="Open Sans" pitchFamily="34" charset="0"/>
              </a:rPr>
              <a:t>   </a:t>
            </a:r>
            <a:r>
              <a:rPr lang="en-US" sz="1600">
                <a:solidFill>
                  <a:schemeClr val="bg1"/>
                </a:solidFill>
                <a:latin typeface="Open Sans" pitchFamily="34" charset="0"/>
                <a:ea typeface="Open Sans" pitchFamily="34" charset="0"/>
                <a:cs typeface="Open Sans" pitchFamily="34" charset="0"/>
              </a:rPr>
              <a:t>#azprogressmeters</a:t>
            </a:r>
          </a:p>
        </p:txBody>
      </p:sp>
      <p:pic>
        <p:nvPicPr>
          <p:cNvPr id="8" name="Picture 7" descr="Text&#10;&#10;Description automatically generated with low confidence">
            <a:extLst>
              <a:ext uri="{FF2B5EF4-FFF2-40B4-BE49-F238E27FC236}">
                <a16:creationId xmlns:a16="http://schemas.microsoft.com/office/drawing/2014/main" id="{FF304B7D-B65B-4A20-BCCF-430BDDDA46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67418"/>
            <a:ext cx="3840480" cy="1670633"/>
          </a:xfrm>
          <a:prstGeom prst="rect">
            <a:avLst/>
          </a:prstGeom>
        </p:spPr>
      </p:pic>
    </p:spTree>
    <p:extLst>
      <p:ext uri="{BB962C8B-B14F-4D97-AF65-F5344CB8AC3E}">
        <p14:creationId xmlns:p14="http://schemas.microsoft.com/office/powerpoint/2010/main" val="3399914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lstStyle>
            <a:lvl1pPr algn="ctr">
              <a:defRPr b="1">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accent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accent1"/>
                </a:solidFill>
                <a:latin typeface="Open Sans" pitchFamily="34" charset="0"/>
                <a:ea typeface="Open Sans" pitchFamily="34" charset="0"/>
                <a:cs typeface="Open Sans" pitchFamily="34" charset="0"/>
              </a:rPr>
              <a:t>@arizonafuture</a:t>
            </a:r>
            <a:r>
              <a:rPr lang="en-US" sz="1600" b="1">
                <a:solidFill>
                  <a:schemeClr val="accent1"/>
                </a:solidFill>
                <a:latin typeface="Open Sans" pitchFamily="34" charset="0"/>
                <a:ea typeface="Open Sans" pitchFamily="34" charset="0"/>
                <a:cs typeface="Open Sans" pitchFamily="34" charset="0"/>
              </a:rPr>
              <a:t>   </a:t>
            </a:r>
            <a:r>
              <a:rPr lang="en-US" sz="1600">
                <a:solidFill>
                  <a:schemeClr val="accent1"/>
                </a:solidFill>
                <a:latin typeface="Open Sans" pitchFamily="34" charset="0"/>
                <a:ea typeface="Open Sans" pitchFamily="34" charset="0"/>
                <a:cs typeface="Open Sans" pitchFamily="34" charset="0"/>
              </a:rPr>
              <a:t>#TheArizonaWeWant</a:t>
            </a:r>
            <a:r>
              <a:rPr lang="en-US" sz="1600" b="1">
                <a:solidFill>
                  <a:schemeClr val="accent1"/>
                </a:solidFill>
                <a:latin typeface="Open Sans" pitchFamily="34" charset="0"/>
                <a:ea typeface="Open Sans" pitchFamily="34" charset="0"/>
                <a:cs typeface="Open Sans" pitchFamily="34" charset="0"/>
              </a:rPr>
              <a:t>   </a:t>
            </a:r>
            <a:r>
              <a:rPr lang="en-US" sz="1600">
                <a:solidFill>
                  <a:schemeClr val="accent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with low confidence">
            <a:extLst>
              <a:ext uri="{FF2B5EF4-FFF2-40B4-BE49-F238E27FC236}">
                <a16:creationId xmlns:a16="http://schemas.microsoft.com/office/drawing/2014/main" id="{62FF985C-9F8C-4B48-B890-6F6490BE89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67418"/>
            <a:ext cx="3840480" cy="1670633"/>
          </a:xfrm>
          <a:prstGeom prst="rect">
            <a:avLst/>
          </a:prstGeom>
        </p:spPr>
      </p:pic>
    </p:spTree>
    <p:extLst>
      <p:ext uri="{BB962C8B-B14F-4D97-AF65-F5344CB8AC3E}">
        <p14:creationId xmlns:p14="http://schemas.microsoft.com/office/powerpoint/2010/main" val="334567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fa header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a:prstGeom prst="rect">
            <a:avLst/>
          </a:prstGeom>
        </p:spPr>
        <p:txBody>
          <a:bodyPr/>
          <a:lstStyle>
            <a:lvl1pPr>
              <a:defRPr b="1">
                <a:solidFill>
                  <a:schemeClr val="bg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460569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normAutofit/>
          </a:bodyPr>
          <a:lstStyle>
            <a:lvl1pPr algn="ctr">
              <a:defRPr sz="6000"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3503699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normAutofit/>
          </a:bodyPr>
          <a:lstStyle>
            <a:lvl1pPr algn="ctr">
              <a:defRPr sz="6000"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4254989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normAutofit/>
          </a:bodyPr>
          <a:lstStyle>
            <a:lvl1pPr algn="ctr">
              <a:defRPr sz="6000"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3420506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normAutofit/>
          </a:bodyPr>
          <a:lstStyle>
            <a:lvl1pPr algn="ctr">
              <a:defRPr sz="6000" b="1">
                <a:solidFill>
                  <a:schemeClr val="bg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solidFill>
                  <a:schemeClr val="bg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3234155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a:prstGeom prst="rect">
            <a:avLst/>
          </a:prstGeom>
        </p:spPr>
        <p:txBody>
          <a:bodyPr anchor="b">
            <a:normAutofit/>
          </a:bodyPr>
          <a:lstStyle>
            <a:lvl1pPr algn="ctr">
              <a:defRPr sz="6000" b="1">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solidFill>
                  <a:schemeClr val="accent1"/>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2356577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49A2-F732-412A-841B-6A2603119AA9}"/>
              </a:ext>
            </a:extLst>
          </p:cNvPr>
          <p:cNvSpPr/>
          <p:nvPr userDrawn="1"/>
        </p:nvSpPr>
        <p:spPr>
          <a:xfrm>
            <a:off x="0" y="0"/>
            <a:ext cx="12192000" cy="6858000"/>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Text&#10;&#10;Description automatically generated with low confidence">
            <a:extLst>
              <a:ext uri="{FF2B5EF4-FFF2-40B4-BE49-F238E27FC236}">
                <a16:creationId xmlns:a16="http://schemas.microsoft.com/office/drawing/2014/main" id="{E59A83D6-3C2D-45F1-8B98-E404E06548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67418"/>
            <a:ext cx="3840480" cy="1670633"/>
          </a:xfrm>
          <a:prstGeom prst="rect">
            <a:avLst/>
          </a:prstGeom>
        </p:spPr>
      </p:pic>
    </p:spTree>
    <p:extLst>
      <p:ext uri="{BB962C8B-B14F-4D97-AF65-F5344CB8AC3E}">
        <p14:creationId xmlns:p14="http://schemas.microsoft.com/office/powerpoint/2010/main" val="3610011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E69"/>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618160"/>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694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E69"/>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1375346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099FA-305A-405D-8F06-69C74D7B005B}"/>
              </a:ext>
            </a:extLst>
          </p:cNvPr>
          <p:cNvSpPr>
            <a:spLocks noGrp="1"/>
          </p:cNvSpPr>
          <p:nvPr>
            <p:ph type="dt" sz="half" idx="10"/>
          </p:nvPr>
        </p:nvSpPr>
        <p:spPr/>
        <p:txBody>
          <a:bodyPr/>
          <a:lstStyle/>
          <a:p>
            <a:fld id="{16BE50BF-C1F6-4786-BCA3-13F46AD5F12F}" type="datetimeFigureOut">
              <a:rPr lang="en-US" smtClean="0"/>
              <a:t>6/12/2026</a:t>
            </a:fld>
            <a:endParaRPr lang="en-US"/>
          </a:p>
        </p:txBody>
      </p:sp>
      <p:sp>
        <p:nvSpPr>
          <p:cNvPr id="3" name="Footer Placeholder 2">
            <a:extLst>
              <a:ext uri="{FF2B5EF4-FFF2-40B4-BE49-F238E27FC236}">
                <a16:creationId xmlns:a16="http://schemas.microsoft.com/office/drawing/2014/main" id="{8CF63CDE-023D-47D8-9A7D-696C815911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5ADFAF-0D37-4B95-8631-F424438DFC32}"/>
              </a:ext>
            </a:extLst>
          </p:cNvPr>
          <p:cNvSpPr>
            <a:spLocks noGrp="1"/>
          </p:cNvSpPr>
          <p:nvPr>
            <p:ph type="sldNum" sz="quarter" idx="12"/>
          </p:nvPr>
        </p:nvSpPr>
        <p:spPr/>
        <p:txBody>
          <a:bodyPr/>
          <a:lstStyle/>
          <a:p>
            <a:fld id="{44847BD9-E075-4405-B793-13A7E8CC56BB}" type="slidenum">
              <a:rPr lang="en-US" smtClean="0"/>
              <a:t>‹#›</a:t>
            </a:fld>
            <a:endParaRPr lang="en-US"/>
          </a:p>
        </p:txBody>
      </p:sp>
    </p:spTree>
    <p:extLst>
      <p:ext uri="{BB962C8B-B14F-4D97-AF65-F5344CB8AC3E}">
        <p14:creationId xmlns:p14="http://schemas.microsoft.com/office/powerpoint/2010/main" val="1228803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lstStyle>
            <a:lvl1pPr algn="ctr">
              <a:defRPr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tx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tx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#TheArizonaWeWant</a:t>
            </a:r>
            <a:r>
              <a:rPr lang="en-US" sz="1600" b="1">
                <a:solidFill>
                  <a:schemeClr val="tx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a:extLst>
              <a:ext uri="{FF2B5EF4-FFF2-40B4-BE49-F238E27FC236}">
                <a16:creationId xmlns:a16="http://schemas.microsoft.com/office/drawing/2014/main" id="{FAE39D7C-455B-4B5B-9E2B-2BBE1263E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88878"/>
            <a:ext cx="3840480" cy="1670633"/>
          </a:xfrm>
          <a:prstGeom prst="rect">
            <a:avLst/>
          </a:prstGeom>
        </p:spPr>
      </p:pic>
    </p:spTree>
    <p:extLst>
      <p:ext uri="{BB962C8B-B14F-4D97-AF65-F5344CB8AC3E}">
        <p14:creationId xmlns:p14="http://schemas.microsoft.com/office/powerpoint/2010/main" val="769289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fa hea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156647"/>
          </a:xfrm>
          <a:prstGeom prst="rect">
            <a:avLst/>
          </a:prstGeom>
        </p:spPr>
        <p:txBody>
          <a:bodyPr/>
          <a:lstStyle>
            <a:lvl1pPr>
              <a:defRPr b="1">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userDrawn="1">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AD1094F-E806-48CC-8E6F-38597D4656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8801" y="0"/>
            <a:ext cx="2743198" cy="1193309"/>
          </a:xfrm>
          <a:prstGeom prst="rect">
            <a:avLst/>
          </a:prstGeom>
        </p:spPr>
      </p:pic>
    </p:spTree>
    <p:extLst>
      <p:ext uri="{BB962C8B-B14F-4D97-AF65-F5344CB8AC3E}">
        <p14:creationId xmlns:p14="http://schemas.microsoft.com/office/powerpoint/2010/main" val="32565701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normAutofit/>
          </a:bodyPr>
          <a:lstStyle>
            <a:lvl1pPr algn="ctr">
              <a:defRPr sz="6000"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3503699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lstStyle>
            <a:lvl1pPr algn="ctr">
              <a:defRPr b="1">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accent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accent1"/>
                </a:solidFill>
                <a:latin typeface="Open Sans" pitchFamily="34" charset="0"/>
                <a:ea typeface="Open Sans" pitchFamily="34" charset="0"/>
                <a:cs typeface="Open Sans" pitchFamily="34" charset="0"/>
              </a:rPr>
              <a:t>#arizonafuture</a:t>
            </a:r>
            <a:r>
              <a:rPr lang="en-US" sz="1600" b="1">
                <a:solidFill>
                  <a:schemeClr val="accent1"/>
                </a:solidFill>
                <a:latin typeface="Open Sans" pitchFamily="34" charset="0"/>
                <a:ea typeface="Open Sans" pitchFamily="34" charset="0"/>
                <a:cs typeface="Open Sans" pitchFamily="34" charset="0"/>
              </a:rPr>
              <a:t>   </a:t>
            </a:r>
            <a:r>
              <a:rPr lang="en-US" sz="1600">
                <a:solidFill>
                  <a:schemeClr val="accent1"/>
                </a:solidFill>
                <a:latin typeface="Open Sans" pitchFamily="34" charset="0"/>
                <a:ea typeface="Open Sans" pitchFamily="34" charset="0"/>
                <a:cs typeface="Open Sans" pitchFamily="34" charset="0"/>
              </a:rPr>
              <a:t>#TheArizonaWeWant</a:t>
            </a:r>
            <a:r>
              <a:rPr lang="en-US" sz="1600" b="1">
                <a:solidFill>
                  <a:schemeClr val="accent1"/>
                </a:solidFill>
                <a:latin typeface="Open Sans" pitchFamily="34" charset="0"/>
                <a:ea typeface="Open Sans" pitchFamily="34" charset="0"/>
                <a:cs typeface="Open Sans" pitchFamily="34" charset="0"/>
              </a:rPr>
              <a:t>   </a:t>
            </a:r>
            <a:r>
              <a:rPr lang="en-US" sz="1600">
                <a:solidFill>
                  <a:schemeClr val="accent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with low confidence">
            <a:extLst>
              <a:ext uri="{FF2B5EF4-FFF2-40B4-BE49-F238E27FC236}">
                <a16:creationId xmlns:a16="http://schemas.microsoft.com/office/drawing/2014/main" id="{62FF985C-9F8C-4B48-B890-6F6490BE89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67418"/>
            <a:ext cx="3840480" cy="1670633"/>
          </a:xfrm>
          <a:prstGeom prst="rect">
            <a:avLst/>
          </a:prstGeom>
        </p:spPr>
      </p:pic>
    </p:spTree>
    <p:extLst>
      <p:ext uri="{BB962C8B-B14F-4D97-AF65-F5344CB8AC3E}">
        <p14:creationId xmlns:p14="http://schemas.microsoft.com/office/powerpoint/2010/main" val="3345679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C4F4C4-4726-42D5-8AFA-15AE58A51D4D}"/>
              </a:ext>
            </a:extLst>
          </p:cNvPr>
          <p:cNvSpPr>
            <a:spLocks noGrp="1"/>
          </p:cNvSpPr>
          <p:nvPr>
            <p:ph type="dt" sz="half" idx="10"/>
          </p:nvPr>
        </p:nvSpPr>
        <p:spPr/>
        <p:txBody>
          <a:bodyPr/>
          <a:lstStyle/>
          <a:p>
            <a:fld id="{16BE50BF-C1F6-4786-BCA3-13F46AD5F12F}" type="datetimeFigureOut">
              <a:rPr lang="en-US" smtClean="0"/>
              <a:t>6/12/2026</a:t>
            </a:fld>
            <a:endParaRPr lang="en-US"/>
          </a:p>
        </p:txBody>
      </p:sp>
      <p:sp>
        <p:nvSpPr>
          <p:cNvPr id="3" name="Footer Placeholder 2">
            <a:extLst>
              <a:ext uri="{FF2B5EF4-FFF2-40B4-BE49-F238E27FC236}">
                <a16:creationId xmlns:a16="http://schemas.microsoft.com/office/drawing/2014/main" id="{F4D62EF4-C5D5-4D91-9F03-FDCF8405A1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47DD1-B900-4633-8675-C316FA71D51D}"/>
              </a:ext>
            </a:extLst>
          </p:cNvPr>
          <p:cNvSpPr>
            <a:spLocks noGrp="1"/>
          </p:cNvSpPr>
          <p:nvPr>
            <p:ph type="sldNum" sz="quarter" idx="12"/>
          </p:nvPr>
        </p:nvSpPr>
        <p:spPr/>
        <p:txBody>
          <a:bodyPr/>
          <a:lstStyle/>
          <a:p>
            <a:fld id="{44847BD9-E075-4405-B793-13A7E8CC56BB}" type="slidenum">
              <a:rPr lang="en-US" smtClean="0"/>
              <a:t>‹#›</a:t>
            </a:fld>
            <a:endParaRPr lang="en-US"/>
          </a:p>
        </p:txBody>
      </p:sp>
    </p:spTree>
    <p:extLst>
      <p:ext uri="{BB962C8B-B14F-4D97-AF65-F5344CB8AC3E}">
        <p14:creationId xmlns:p14="http://schemas.microsoft.com/office/powerpoint/2010/main" val="389766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lstStyle>
            <a:lvl1pPr algn="ctr">
              <a:defRPr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tx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tx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#TheArizonaWeWant</a:t>
            </a:r>
            <a:r>
              <a:rPr lang="en-US" sz="1600" b="1">
                <a:solidFill>
                  <a:schemeClr val="tx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a:extLst>
              <a:ext uri="{FF2B5EF4-FFF2-40B4-BE49-F238E27FC236}">
                <a16:creationId xmlns:a16="http://schemas.microsoft.com/office/drawing/2014/main" id="{FAE39D7C-455B-4B5B-9E2B-2BBE1263E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88878"/>
            <a:ext cx="3840480" cy="1670633"/>
          </a:xfrm>
          <a:prstGeom prst="rect">
            <a:avLst/>
          </a:prstGeom>
        </p:spPr>
      </p:pic>
    </p:spTree>
    <p:extLst>
      <p:ext uri="{BB962C8B-B14F-4D97-AF65-F5344CB8AC3E}">
        <p14:creationId xmlns:p14="http://schemas.microsoft.com/office/powerpoint/2010/main" val="3289357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normAutofit/>
          </a:bodyPr>
          <a:lstStyle>
            <a:lvl1pPr algn="ctr">
              <a:defRPr sz="6000"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1198539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lstStyle>
            <a:lvl1pPr algn="ctr">
              <a:defRPr b="1">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userDrawn="1"/>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accent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accent1"/>
                </a:solidFill>
                <a:latin typeface="Open Sans" pitchFamily="34" charset="0"/>
                <a:ea typeface="Open Sans" pitchFamily="34" charset="0"/>
                <a:cs typeface="Open Sans" pitchFamily="34" charset="0"/>
              </a:rPr>
              <a:t>#arizonafuture</a:t>
            </a:r>
            <a:r>
              <a:rPr lang="en-US" sz="1600" b="1">
                <a:solidFill>
                  <a:schemeClr val="accent1"/>
                </a:solidFill>
                <a:latin typeface="Open Sans" pitchFamily="34" charset="0"/>
                <a:ea typeface="Open Sans" pitchFamily="34" charset="0"/>
                <a:cs typeface="Open Sans" pitchFamily="34" charset="0"/>
              </a:rPr>
              <a:t>   </a:t>
            </a:r>
            <a:r>
              <a:rPr lang="en-US" sz="1600">
                <a:solidFill>
                  <a:schemeClr val="accent1"/>
                </a:solidFill>
                <a:latin typeface="Open Sans" pitchFamily="34" charset="0"/>
                <a:ea typeface="Open Sans" pitchFamily="34" charset="0"/>
                <a:cs typeface="Open Sans" pitchFamily="34" charset="0"/>
              </a:rPr>
              <a:t>#TheArizonaWeWant</a:t>
            </a:r>
            <a:r>
              <a:rPr lang="en-US" sz="1600" b="1">
                <a:solidFill>
                  <a:schemeClr val="accent1"/>
                </a:solidFill>
                <a:latin typeface="Open Sans" pitchFamily="34" charset="0"/>
                <a:ea typeface="Open Sans" pitchFamily="34" charset="0"/>
                <a:cs typeface="Open Sans" pitchFamily="34" charset="0"/>
              </a:rPr>
              <a:t>   </a:t>
            </a:r>
            <a:r>
              <a:rPr lang="en-US" sz="1600">
                <a:solidFill>
                  <a:schemeClr val="accent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with low confidence">
            <a:extLst>
              <a:ext uri="{FF2B5EF4-FFF2-40B4-BE49-F238E27FC236}">
                <a16:creationId xmlns:a16="http://schemas.microsoft.com/office/drawing/2014/main" id="{62FF985C-9F8C-4B48-B890-6F6490BE89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5760" y="467418"/>
            <a:ext cx="3840480" cy="1670633"/>
          </a:xfrm>
          <a:prstGeom prst="rect">
            <a:avLst/>
          </a:prstGeom>
        </p:spPr>
      </p:pic>
    </p:spTree>
    <p:extLst>
      <p:ext uri="{BB962C8B-B14F-4D97-AF65-F5344CB8AC3E}">
        <p14:creationId xmlns:p14="http://schemas.microsoft.com/office/powerpoint/2010/main" val="3546652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30A1-75E0-4815-9EBE-30EF4913B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63FD-7E7B-4DF9-AA8D-E6CEF8CF2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86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F432-B249-4B39-A611-FE2E082D0F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6409E4-6FF1-4F2E-AAD6-A89051285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653A71-B5E0-4C4D-B93F-C4ECCA5FB119}"/>
              </a:ext>
            </a:extLst>
          </p:cNvPr>
          <p:cNvSpPr>
            <a:spLocks noGrp="1"/>
          </p:cNvSpPr>
          <p:nvPr>
            <p:ph type="dt" sz="half" idx="10"/>
          </p:nvPr>
        </p:nvSpPr>
        <p:spPr/>
        <p:txBody>
          <a:bodyPr/>
          <a:lstStyle/>
          <a:p>
            <a:fld id="{16BE50BF-C1F6-4786-BCA3-13F46AD5F12F}" type="datetimeFigureOut">
              <a:rPr lang="en-US" smtClean="0"/>
              <a:t>6/12/2026</a:t>
            </a:fld>
            <a:endParaRPr lang="en-US"/>
          </a:p>
        </p:txBody>
      </p:sp>
      <p:sp>
        <p:nvSpPr>
          <p:cNvPr id="5" name="Footer Placeholder 4">
            <a:extLst>
              <a:ext uri="{FF2B5EF4-FFF2-40B4-BE49-F238E27FC236}">
                <a16:creationId xmlns:a16="http://schemas.microsoft.com/office/drawing/2014/main" id="{61C9C2F3-1BDE-4BFB-A9D4-BC7A6CB4E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C30D1-F217-4604-B03B-71E9EF971008}"/>
              </a:ext>
            </a:extLst>
          </p:cNvPr>
          <p:cNvSpPr>
            <a:spLocks noGrp="1"/>
          </p:cNvSpPr>
          <p:nvPr>
            <p:ph type="sldNum" sz="quarter" idx="12"/>
          </p:nvPr>
        </p:nvSpPr>
        <p:spPr/>
        <p:txBody>
          <a:bodyPr/>
          <a:lstStyle/>
          <a:p>
            <a:fld id="{44847BD9-E075-4405-B793-13A7E8CC56BB}" type="slidenum">
              <a:rPr lang="en-US" smtClean="0"/>
              <a:t>‹#›</a:t>
            </a:fld>
            <a:endParaRPr lang="en-US"/>
          </a:p>
        </p:txBody>
      </p:sp>
    </p:spTree>
    <p:extLst>
      <p:ext uri="{BB962C8B-B14F-4D97-AF65-F5344CB8AC3E}">
        <p14:creationId xmlns:p14="http://schemas.microsoft.com/office/powerpoint/2010/main" val="2194130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3B30-194D-4F35-9EAB-312883552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1CFABB-8119-488F-A325-A87FFA5550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891973-CD99-4F7E-A9A6-E00E014F15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641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299-99EB-4AAF-A0E7-8D94A3739BDB}"/>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65FE669-811A-4A43-9469-0C04AE3056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E002C6-77BF-4666-B342-D5F36E04D2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D3876-E43A-48EF-9184-D9385D344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6CFE30-196D-4930-B584-F0B1DB4E16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99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fa header - two lin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618160"/>
          </a:xfrm>
          <a:prstGeom prst="rect">
            <a:avLst/>
          </a:prstGeo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145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E4AA6-2C6E-4A71-BB70-AE7CF40D5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315A15-698C-40F8-9F5B-47E99563C1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514070-D6E8-4616-BF46-E9D2E217D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58FC0-A79E-44AB-B89F-5C46B3CEFF89}"/>
              </a:ext>
            </a:extLst>
          </p:cNvPr>
          <p:cNvSpPr>
            <a:spLocks noGrp="1"/>
          </p:cNvSpPr>
          <p:nvPr>
            <p:ph type="dt" sz="half" idx="10"/>
          </p:nvPr>
        </p:nvSpPr>
        <p:spPr/>
        <p:txBody>
          <a:bodyPr/>
          <a:lstStyle/>
          <a:p>
            <a:fld id="{16BE50BF-C1F6-4786-BCA3-13F46AD5F12F}" type="datetimeFigureOut">
              <a:rPr lang="en-US" smtClean="0"/>
              <a:t>6/12/2026</a:t>
            </a:fld>
            <a:endParaRPr lang="en-US"/>
          </a:p>
        </p:txBody>
      </p:sp>
      <p:sp>
        <p:nvSpPr>
          <p:cNvPr id="6" name="Footer Placeholder 5">
            <a:extLst>
              <a:ext uri="{FF2B5EF4-FFF2-40B4-BE49-F238E27FC236}">
                <a16:creationId xmlns:a16="http://schemas.microsoft.com/office/drawing/2014/main" id="{2C97C40D-52CD-4F65-A428-D40ECFBF5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776F4-8579-47C6-BE90-69AE0705C2B5}"/>
              </a:ext>
            </a:extLst>
          </p:cNvPr>
          <p:cNvSpPr>
            <a:spLocks noGrp="1"/>
          </p:cNvSpPr>
          <p:nvPr>
            <p:ph type="sldNum" sz="quarter" idx="12"/>
          </p:nvPr>
        </p:nvSpPr>
        <p:spPr/>
        <p:txBody>
          <a:bodyPr/>
          <a:lstStyle/>
          <a:p>
            <a:fld id="{44847BD9-E075-4405-B793-13A7E8CC56BB}" type="slidenum">
              <a:rPr lang="en-US" smtClean="0"/>
              <a:t>‹#›</a:t>
            </a:fld>
            <a:endParaRPr lang="en-US"/>
          </a:p>
        </p:txBody>
      </p:sp>
    </p:spTree>
    <p:extLst>
      <p:ext uri="{BB962C8B-B14F-4D97-AF65-F5344CB8AC3E}">
        <p14:creationId xmlns:p14="http://schemas.microsoft.com/office/powerpoint/2010/main" val="355714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74319" y="5861304"/>
            <a:ext cx="11687557" cy="329184"/>
          </a:xfrm>
          <a:prstGeom prst="rect">
            <a:avLst/>
          </a:prstGeom>
        </p:spPr>
        <p:txBody>
          <a:bodyPr/>
          <a:lstStyle/>
          <a:p>
            <a:endParaRPr lang="en-US"/>
          </a:p>
        </p:txBody>
      </p:sp>
      <p:sp>
        <p:nvSpPr>
          <p:cNvPr id="4" name="Slide Number Placeholder 3"/>
          <p:cNvSpPr>
            <a:spLocks noGrp="1"/>
          </p:cNvSpPr>
          <p:nvPr>
            <p:ph type="sldNum" sz="quarter" idx="11"/>
          </p:nvPr>
        </p:nvSpPr>
        <p:spPr>
          <a:xfrm>
            <a:off x="380355" y="6406504"/>
            <a:ext cx="404875" cy="365125"/>
          </a:xfrm>
          <a:prstGeom prst="rect">
            <a:avLst/>
          </a:prstGeom>
        </p:spPr>
        <p:txBody>
          <a:bodyPr/>
          <a:lstStyle/>
          <a:p>
            <a:fld id="{59E3E2AC-ACB3-5544-BE29-32D30D23532C}" type="slidenum">
              <a:rPr lang="en-US" smtClean="0"/>
              <a:pPr/>
              <a:t>‹#›</a:t>
            </a:fld>
            <a:r>
              <a:rPr lang="en-US"/>
              <a:t> </a:t>
            </a:r>
          </a:p>
        </p:txBody>
      </p:sp>
      <p:sp>
        <p:nvSpPr>
          <p:cNvPr id="6" name="Content Placeholder 5"/>
          <p:cNvSpPr>
            <a:spLocks noGrp="1"/>
          </p:cNvSpPr>
          <p:nvPr>
            <p:ph sz="quarter" idx="12" hasCustomPrompt="1"/>
          </p:nvPr>
        </p:nvSpPr>
        <p:spPr>
          <a:xfrm>
            <a:off x="274638" y="1012208"/>
            <a:ext cx="11687237" cy="4813600"/>
          </a:xfrm>
          <a:prstGeom prst="rect">
            <a:avLst/>
          </a:prstGeom>
        </p:spPr>
        <p:txBody>
          <a:bodyPr lIns="0"/>
          <a:lstStyle>
            <a:lvl1pPr>
              <a:spcBef>
                <a:spcPts val="800"/>
              </a:spcBef>
              <a:buClr>
                <a:schemeClr val="tx1"/>
              </a:buClr>
              <a:defRPr>
                <a:solidFill>
                  <a:schemeClr val="tx2"/>
                </a:solidFill>
              </a:defRPr>
            </a:lvl1pPr>
            <a:lvl2pPr>
              <a:spcBef>
                <a:spcPts val="800"/>
              </a:spcBef>
              <a:defRPr>
                <a:solidFill>
                  <a:schemeClr val="tx2"/>
                </a:solidFill>
              </a:defRPr>
            </a:lvl2pPr>
            <a:lvl3pPr>
              <a:spcBef>
                <a:spcPts val="800"/>
              </a:spcBef>
              <a:defRPr>
                <a:solidFill>
                  <a:schemeClr val="tx2"/>
                </a:solidFill>
              </a:defRPr>
            </a:lvl3pPr>
            <a:lvl4pPr>
              <a:spcBef>
                <a:spcPts val="800"/>
              </a:spcBef>
              <a:defRPr>
                <a:solidFill>
                  <a:schemeClr val="tx2"/>
                </a:solidFill>
              </a:defRPr>
            </a:lvl4pPr>
            <a:lvl5pPr>
              <a:spcBef>
                <a:spcPts val="800"/>
              </a:spcBef>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7177136-DDFC-094C-9F3A-F041544CE187}"/>
              </a:ext>
            </a:extLst>
          </p:cNvPr>
          <p:cNvSpPr/>
          <p:nvPr userDrawn="1"/>
        </p:nvSpPr>
        <p:spPr>
          <a:xfrm>
            <a:off x="0" y="-17959"/>
            <a:ext cx="12192000" cy="82995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8" name="Title 1">
            <a:extLst>
              <a:ext uri="{FF2B5EF4-FFF2-40B4-BE49-F238E27FC236}">
                <a16:creationId xmlns:a16="http://schemas.microsoft.com/office/drawing/2014/main" id="{E590D7CB-FAD6-3346-9E0A-C233EB3CE265}"/>
              </a:ext>
            </a:extLst>
          </p:cNvPr>
          <p:cNvSpPr>
            <a:spLocks noGrp="1"/>
          </p:cNvSpPr>
          <p:nvPr>
            <p:ph type="title"/>
          </p:nvPr>
        </p:nvSpPr>
        <p:spPr>
          <a:xfrm>
            <a:off x="582793" y="154419"/>
            <a:ext cx="11687556" cy="509451"/>
          </a:xfrm>
          <a:prstGeom prst="rect">
            <a:avLst/>
          </a:prstGeom>
        </p:spPr>
        <p:txBody>
          <a:bodyPr>
            <a:noAutofit/>
          </a:bodyPr>
          <a:lstStyle>
            <a:lvl1pPr>
              <a:defRPr sz="3200"/>
            </a:lvl1pPr>
          </a:lstStyle>
          <a:p>
            <a:r>
              <a:rPr lang="en-US"/>
              <a:t>Click to edit Master title style</a:t>
            </a:r>
          </a:p>
        </p:txBody>
      </p:sp>
      <p:grpSp>
        <p:nvGrpSpPr>
          <p:cNvPr id="9" name="Group 8">
            <a:extLst>
              <a:ext uri="{FF2B5EF4-FFF2-40B4-BE49-F238E27FC236}">
                <a16:creationId xmlns:a16="http://schemas.microsoft.com/office/drawing/2014/main" id="{F81C4747-E20D-4744-A2FE-0A4728587F8D}"/>
              </a:ext>
            </a:extLst>
          </p:cNvPr>
          <p:cNvGrpSpPr/>
          <p:nvPr userDrawn="1"/>
        </p:nvGrpSpPr>
        <p:grpSpPr>
          <a:xfrm>
            <a:off x="8345379" y="60513"/>
            <a:ext cx="3610389" cy="689190"/>
            <a:chOff x="9317272" y="6430136"/>
            <a:chExt cx="2644604" cy="457200"/>
          </a:xfrm>
        </p:grpSpPr>
        <p:pic>
          <p:nvPicPr>
            <p:cNvPr id="10" name="Picture 9">
              <a:extLst>
                <a:ext uri="{FF2B5EF4-FFF2-40B4-BE49-F238E27FC236}">
                  <a16:creationId xmlns:a16="http://schemas.microsoft.com/office/drawing/2014/main" id="{CDAB8F06-7E01-4E44-9BD7-7BDD37E206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577579" y="6430136"/>
              <a:ext cx="1384297" cy="457200"/>
            </a:xfrm>
            <a:prstGeom prst="rect">
              <a:avLst/>
            </a:prstGeom>
          </p:spPr>
        </p:pic>
        <p:pic>
          <p:nvPicPr>
            <p:cNvPr id="11" name="Picture 10">
              <a:extLst>
                <a:ext uri="{FF2B5EF4-FFF2-40B4-BE49-F238E27FC236}">
                  <a16:creationId xmlns:a16="http://schemas.microsoft.com/office/drawing/2014/main" id="{A68949C1-38BF-8541-9A39-74A46C6F8C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317271" y="6496416"/>
              <a:ext cx="1384297" cy="305786"/>
            </a:xfrm>
            <a:prstGeom prst="rect">
              <a:avLst/>
            </a:prstGeom>
          </p:spPr>
        </p:pic>
      </p:grpSp>
    </p:spTree>
    <p:extLst>
      <p:ext uri="{BB962C8B-B14F-4D97-AF65-F5344CB8AC3E}">
        <p14:creationId xmlns:p14="http://schemas.microsoft.com/office/powerpoint/2010/main" val="2150550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3C67-EC22-4787-A366-552A5CF7F0BB}"/>
              </a:ext>
            </a:extLst>
          </p:cNvPr>
          <p:cNvSpPr>
            <a:spLocks noGrp="1"/>
          </p:cNvSpPr>
          <p:nvPr>
            <p:ph type="title"/>
          </p:nvPr>
        </p:nvSpPr>
        <p:spPr>
          <a:xfrm>
            <a:off x="582793" y="154419"/>
            <a:ext cx="9089108" cy="509451"/>
          </a:xfrm>
        </p:spPr>
        <p:txBody>
          <a:bodyPr>
            <a:noAutofit/>
          </a:bodyPr>
          <a:lstStyle>
            <a:lvl1pPr>
              <a:defRPr sz="3200" b="1"/>
            </a:lvl1pPr>
          </a:lstStyle>
          <a:p>
            <a:r>
              <a:rPr lang="en-US"/>
              <a:t>Click to edit Master title style</a:t>
            </a:r>
          </a:p>
        </p:txBody>
      </p:sp>
    </p:spTree>
    <p:extLst>
      <p:ext uri="{BB962C8B-B14F-4D97-AF65-F5344CB8AC3E}">
        <p14:creationId xmlns:p14="http://schemas.microsoft.com/office/powerpoint/2010/main" val="138929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49A2-F732-412A-841B-6A2603119AA9}"/>
              </a:ext>
            </a:extLst>
          </p:cNvPr>
          <p:cNvSpPr/>
          <p:nvPr userDrawn="1"/>
        </p:nvSpPr>
        <p:spPr>
          <a:xfrm>
            <a:off x="0" y="0"/>
            <a:ext cx="12192000" cy="6858000"/>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 name="Group 10">
            <a:extLst>
              <a:ext uri="{FF2B5EF4-FFF2-40B4-BE49-F238E27FC236}">
                <a16:creationId xmlns:a16="http://schemas.microsoft.com/office/drawing/2014/main" id="{8DA004B3-AF76-411F-B23B-C87A2A959609}"/>
              </a:ext>
            </a:extLst>
          </p:cNvPr>
          <p:cNvGrpSpPr/>
          <p:nvPr userDrawn="1"/>
        </p:nvGrpSpPr>
        <p:grpSpPr>
          <a:xfrm>
            <a:off x="4635916" y="735177"/>
            <a:ext cx="2920167" cy="889337"/>
            <a:chOff x="2943304" y="801278"/>
            <a:chExt cx="2920167" cy="889337"/>
          </a:xfrm>
        </p:grpSpPr>
        <p:sp>
          <p:nvSpPr>
            <p:cNvPr id="10" name="Rectangle 9">
              <a:extLst>
                <a:ext uri="{FF2B5EF4-FFF2-40B4-BE49-F238E27FC236}">
                  <a16:creationId xmlns:a16="http://schemas.microsoft.com/office/drawing/2014/main" id="{F4A6F8AE-5A14-45C1-A6AD-611B377419FB}"/>
                </a:ext>
              </a:extLst>
            </p:cNvPr>
            <p:cNvSpPr/>
            <p:nvPr userDrawn="1"/>
          </p:nvSpPr>
          <p:spPr>
            <a:xfrm>
              <a:off x="2943304" y="801278"/>
              <a:ext cx="2920167" cy="88933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1C4C67C7-D3C2-433D-A0BD-87356416B1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5" t="16987" r="6805" b="18178"/>
            <a:stretch/>
          </p:blipFill>
          <p:spPr>
            <a:xfrm>
              <a:off x="3192913" y="831052"/>
              <a:ext cx="2582944" cy="859563"/>
            </a:xfrm>
            <a:prstGeom prst="rect">
              <a:avLst/>
            </a:prstGeom>
          </p:spPr>
        </p:pic>
      </p:grpSp>
    </p:spTree>
    <p:extLst>
      <p:ext uri="{BB962C8B-B14F-4D97-AF65-F5344CB8AC3E}">
        <p14:creationId xmlns:p14="http://schemas.microsoft.com/office/powerpoint/2010/main" val="3610011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3C67-EC22-4787-A366-552A5CF7F0BB}"/>
              </a:ext>
            </a:extLst>
          </p:cNvPr>
          <p:cNvSpPr>
            <a:spLocks noGrp="1"/>
          </p:cNvSpPr>
          <p:nvPr>
            <p:ph type="title"/>
          </p:nvPr>
        </p:nvSpPr>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19589354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a:spLocks noGrp="1"/>
          </p:cNvSpPr>
          <p:nvPr>
            <p:ph type="pic" idx="2"/>
          </p:nvPr>
        </p:nvSpPr>
        <p:spPr>
          <a:xfrm>
            <a:off x="6778633" y="716767"/>
            <a:ext cx="4026800" cy="5419200"/>
          </a:xfrm>
          <a:prstGeom prst="rect">
            <a:avLst/>
          </a:prstGeom>
          <a:noFill/>
          <a:ln>
            <a:noFill/>
          </a:ln>
        </p:spPr>
      </p:sp>
      <p:sp>
        <p:nvSpPr>
          <p:cNvPr id="28" name="Google Shape;28;p7"/>
          <p:cNvSpPr txBox="1">
            <a:spLocks noGrp="1"/>
          </p:cNvSpPr>
          <p:nvPr>
            <p:ph type="title"/>
          </p:nvPr>
        </p:nvSpPr>
        <p:spPr>
          <a:xfrm>
            <a:off x="960000" y="593367"/>
            <a:ext cx="5136000" cy="940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7"/>
          <p:cNvSpPr txBox="1">
            <a:spLocks noGrp="1"/>
          </p:cNvSpPr>
          <p:nvPr>
            <p:ph type="subTitle" idx="1"/>
          </p:nvPr>
        </p:nvSpPr>
        <p:spPr>
          <a:xfrm>
            <a:off x="960000" y="1533367"/>
            <a:ext cx="5136000" cy="46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467"/>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100"/>
              <a:buFont typeface="Nunito Light"/>
              <a:buChar char="○"/>
              <a:defRPr/>
            </a:lvl5pPr>
            <a:lvl6pPr lvl="5" algn="ctr" rtl="0">
              <a:lnSpc>
                <a:spcPct val="100000"/>
              </a:lnSpc>
              <a:spcBef>
                <a:spcPts val="2133"/>
              </a:spcBef>
              <a:spcAft>
                <a:spcPts val="0"/>
              </a:spcAft>
              <a:buClr>
                <a:srgbClr val="999999"/>
              </a:buClr>
              <a:buSzPts val="11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100"/>
              <a:buFont typeface="Nunito Light"/>
              <a:buChar char="■"/>
              <a:defRPr/>
            </a:lvl9pPr>
          </a:lstStyle>
          <a:p>
            <a:endParaRPr/>
          </a:p>
        </p:txBody>
      </p:sp>
    </p:spTree>
    <p:extLst>
      <p:ext uri="{BB962C8B-B14F-4D97-AF65-F5344CB8AC3E}">
        <p14:creationId xmlns:p14="http://schemas.microsoft.com/office/powerpoint/2010/main" val="269764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357059"/>
            <a:ext cx="10272000" cy="4781600"/>
          </a:xfrm>
          <a:prstGeom prst="rect">
            <a:avLst/>
          </a:prstGeom>
        </p:spPr>
        <p:txBody>
          <a:bodyPr spcFirstLastPara="1" wrap="square" lIns="91425" tIns="91425" rIns="91425" bIns="91425" anchor="t" anchorCtr="0">
            <a:noAutofit/>
          </a:bodyPr>
          <a:lstStyle>
            <a:lvl1pPr marL="609585" lvl="0" indent="-397923" rtl="0">
              <a:lnSpc>
                <a:spcPct val="100000"/>
              </a:lnSpc>
              <a:spcBef>
                <a:spcPts val="0"/>
              </a:spcBef>
              <a:spcAft>
                <a:spcPts val="0"/>
              </a:spcAft>
              <a:buSzPts val="1100"/>
              <a:buFont typeface="Nunito Light"/>
              <a:buChar char="●"/>
              <a:defRPr sz="1867"/>
            </a:lvl1pPr>
            <a:lvl2pPr marL="1219170" lvl="1" indent="-397923" rtl="0">
              <a:lnSpc>
                <a:spcPct val="115000"/>
              </a:lnSpc>
              <a:spcBef>
                <a:spcPts val="0"/>
              </a:spcBef>
              <a:spcAft>
                <a:spcPts val="0"/>
              </a:spcAft>
              <a:buSzPts val="1100"/>
              <a:buFont typeface="Nunito Light"/>
              <a:buChar char="○"/>
              <a:defRPr sz="1467">
                <a:solidFill>
                  <a:srgbClr val="434343"/>
                </a:solidFill>
              </a:defRPr>
            </a:lvl2pPr>
            <a:lvl3pPr marL="1828754" lvl="2" indent="-397923" rtl="0">
              <a:lnSpc>
                <a:spcPct val="115000"/>
              </a:lnSpc>
              <a:spcBef>
                <a:spcPts val="2133"/>
              </a:spcBef>
              <a:spcAft>
                <a:spcPts val="0"/>
              </a:spcAft>
              <a:buSzPts val="1100"/>
              <a:buFont typeface="Nunito Light"/>
              <a:buChar char="■"/>
              <a:defRPr sz="1467">
                <a:solidFill>
                  <a:srgbClr val="434343"/>
                </a:solidFill>
              </a:defRPr>
            </a:lvl3pPr>
            <a:lvl4pPr marL="2438339" lvl="3" indent="-397923" rtl="0">
              <a:lnSpc>
                <a:spcPct val="115000"/>
              </a:lnSpc>
              <a:spcBef>
                <a:spcPts val="2133"/>
              </a:spcBef>
              <a:spcAft>
                <a:spcPts val="0"/>
              </a:spcAft>
              <a:buSzPts val="1100"/>
              <a:buFont typeface="Nunito Light"/>
              <a:buChar char="●"/>
              <a:defRPr sz="1467">
                <a:solidFill>
                  <a:srgbClr val="434343"/>
                </a:solidFill>
              </a:defRPr>
            </a:lvl4pPr>
            <a:lvl5pPr marL="3047924" lvl="4" indent="-397923" rtl="0">
              <a:lnSpc>
                <a:spcPct val="115000"/>
              </a:lnSpc>
              <a:spcBef>
                <a:spcPts val="2133"/>
              </a:spcBef>
              <a:spcAft>
                <a:spcPts val="0"/>
              </a:spcAft>
              <a:buClr>
                <a:srgbClr val="434343"/>
              </a:buClr>
              <a:buSzPts val="1100"/>
              <a:buFont typeface="Nunito Light"/>
              <a:buChar char="○"/>
              <a:defRPr sz="1467">
                <a:solidFill>
                  <a:srgbClr val="434343"/>
                </a:solidFill>
              </a:defRPr>
            </a:lvl5pPr>
            <a:lvl6pPr marL="3657509" lvl="5" indent="-397923" rtl="0">
              <a:lnSpc>
                <a:spcPct val="115000"/>
              </a:lnSpc>
              <a:spcBef>
                <a:spcPts val="2133"/>
              </a:spcBef>
              <a:spcAft>
                <a:spcPts val="0"/>
              </a:spcAft>
              <a:buClr>
                <a:srgbClr val="434343"/>
              </a:buClr>
              <a:buSzPts val="1100"/>
              <a:buFont typeface="Nunito Light"/>
              <a:buChar char="■"/>
              <a:defRPr sz="1467">
                <a:solidFill>
                  <a:srgbClr val="434343"/>
                </a:solidFill>
              </a:defRPr>
            </a:lvl6pPr>
            <a:lvl7pPr marL="4267093" lvl="6" indent="-397923" rtl="0">
              <a:lnSpc>
                <a:spcPct val="115000"/>
              </a:lnSpc>
              <a:spcBef>
                <a:spcPts val="2133"/>
              </a:spcBef>
              <a:spcAft>
                <a:spcPts val="0"/>
              </a:spcAft>
              <a:buClr>
                <a:srgbClr val="434343"/>
              </a:buClr>
              <a:buSzPts val="1100"/>
              <a:buFont typeface="Nunito Light"/>
              <a:buChar char="●"/>
              <a:defRPr sz="1467">
                <a:solidFill>
                  <a:srgbClr val="434343"/>
                </a:solidFill>
              </a:defRPr>
            </a:lvl7pPr>
            <a:lvl8pPr marL="4876678" lvl="7" indent="-397923" rtl="0">
              <a:lnSpc>
                <a:spcPct val="115000"/>
              </a:lnSpc>
              <a:spcBef>
                <a:spcPts val="2133"/>
              </a:spcBef>
              <a:spcAft>
                <a:spcPts val="0"/>
              </a:spcAft>
              <a:buClr>
                <a:srgbClr val="434343"/>
              </a:buClr>
              <a:buSzPts val="1100"/>
              <a:buFont typeface="Nunito Light"/>
              <a:buChar char="○"/>
              <a:defRPr sz="1467">
                <a:solidFill>
                  <a:srgbClr val="434343"/>
                </a:solidFill>
              </a:defRPr>
            </a:lvl8pPr>
            <a:lvl9pPr marL="5486263" lvl="8" indent="-397923" rtl="0">
              <a:lnSpc>
                <a:spcPct val="115000"/>
              </a:lnSpc>
              <a:spcBef>
                <a:spcPts val="2133"/>
              </a:spcBef>
              <a:spcAft>
                <a:spcPts val="2133"/>
              </a:spcAft>
              <a:buClr>
                <a:srgbClr val="434343"/>
              </a:buClr>
              <a:buSzPts val="1100"/>
              <a:buFont typeface="Nunito Light"/>
              <a:buChar char="■"/>
              <a:defRPr sz="1467">
                <a:solidFill>
                  <a:srgbClr val="434343"/>
                </a:solidFill>
              </a:defRPr>
            </a:lvl9pPr>
          </a:lstStyle>
          <a:p>
            <a:endParaRPr/>
          </a:p>
        </p:txBody>
      </p:sp>
    </p:spTree>
    <p:extLst>
      <p:ext uri="{BB962C8B-B14F-4D97-AF65-F5344CB8AC3E}">
        <p14:creationId xmlns:p14="http://schemas.microsoft.com/office/powerpoint/2010/main" val="3944510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6_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71181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199" y="3671833"/>
            <a:ext cx="10515600" cy="1325563"/>
          </a:xfrm>
        </p:spPr>
        <p:txBody>
          <a:bodyPr anchor="b"/>
          <a:lstStyle>
            <a:lvl1pPr algn="ctr">
              <a:defRPr b="1">
                <a:solidFill>
                  <a:schemeClr val="bg2"/>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userDrawn="1"/>
        </p:nvCxnSpPr>
        <p:spPr>
          <a:xfrm>
            <a:off x="2958258" y="3597175"/>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B48ED00-192F-4761-8C90-72D41841B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8221" y="1357869"/>
            <a:ext cx="7395556" cy="1501867"/>
          </a:xfrm>
          <a:prstGeom prst="rect">
            <a:avLst/>
          </a:prstGeom>
        </p:spPr>
      </p:pic>
    </p:spTree>
    <p:extLst>
      <p:ext uri="{BB962C8B-B14F-4D97-AF65-F5344CB8AC3E}">
        <p14:creationId xmlns:p14="http://schemas.microsoft.com/office/powerpoint/2010/main" val="42632866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3C67-EC22-4787-A366-552A5CF7F0BB}"/>
              </a:ext>
            </a:extLst>
          </p:cNvPr>
          <p:cNvSpPr>
            <a:spLocks noGrp="1"/>
          </p:cNvSpPr>
          <p:nvPr>
            <p:ph type="title"/>
          </p:nvPr>
        </p:nvSpPr>
        <p:spPr>
          <a:xfrm>
            <a:off x="582793" y="154419"/>
            <a:ext cx="9089108" cy="509451"/>
          </a:xfrm>
        </p:spPr>
        <p:txBody>
          <a:bodyPr>
            <a:noAutofit/>
          </a:bodyPr>
          <a:lstStyle>
            <a:lvl1pPr>
              <a:defRPr sz="3200" b="1"/>
            </a:lvl1pPr>
          </a:lstStyle>
          <a:p>
            <a:r>
              <a:rPr lang="en-US"/>
              <a:t>Click to edit Master title style</a:t>
            </a:r>
          </a:p>
        </p:txBody>
      </p:sp>
    </p:spTree>
    <p:extLst>
      <p:ext uri="{BB962C8B-B14F-4D97-AF65-F5344CB8AC3E}">
        <p14:creationId xmlns:p14="http://schemas.microsoft.com/office/powerpoint/2010/main" val="156926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fa header - two lin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9B3E-5089-4A34-B4F4-DEF8299D3E9B}"/>
              </a:ext>
            </a:extLst>
          </p:cNvPr>
          <p:cNvSpPr>
            <a:spLocks noGrp="1"/>
          </p:cNvSpPr>
          <p:nvPr userDrawn="1">
            <p:ph type="title"/>
          </p:nvPr>
        </p:nvSpPr>
        <p:spPr>
          <a:xfrm>
            <a:off x="268212" y="-17960"/>
            <a:ext cx="9037713" cy="1618160"/>
          </a:xfrm>
          <a:prstGeom prst="rect">
            <a:avLst/>
          </a:prstGeom>
        </p:spPr>
        <p:txBody>
          <a:bodyPr/>
          <a:lstStyle>
            <a:lvl1pPr>
              <a:defRPr b="1">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1" name="Picture 10">
            <a:extLst>
              <a:ext uri="{FF2B5EF4-FFF2-40B4-BE49-F238E27FC236}">
                <a16:creationId xmlns:a16="http://schemas.microsoft.com/office/drawing/2014/main" id="{6AD1094F-E806-48CC-8E6F-38597D4656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8801" y="0"/>
            <a:ext cx="2743198" cy="1193309"/>
          </a:xfrm>
          <a:prstGeom prst="rect">
            <a:avLst/>
          </a:prstGeom>
        </p:spPr>
      </p:pic>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7318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49A2-F732-412A-841B-6A2603119AA9}"/>
              </a:ext>
            </a:extLst>
          </p:cNvPr>
          <p:cNvSpPr/>
          <p:nvPr userDrawn="1"/>
        </p:nvSpPr>
        <p:spPr>
          <a:xfrm>
            <a:off x="0" y="0"/>
            <a:ext cx="12192000" cy="6858000"/>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 name="Group 10">
            <a:extLst>
              <a:ext uri="{FF2B5EF4-FFF2-40B4-BE49-F238E27FC236}">
                <a16:creationId xmlns:a16="http://schemas.microsoft.com/office/drawing/2014/main" id="{8DA004B3-AF76-411F-B23B-C87A2A959609}"/>
              </a:ext>
            </a:extLst>
          </p:cNvPr>
          <p:cNvGrpSpPr/>
          <p:nvPr userDrawn="1"/>
        </p:nvGrpSpPr>
        <p:grpSpPr>
          <a:xfrm>
            <a:off x="4635916" y="735177"/>
            <a:ext cx="2920167" cy="889337"/>
            <a:chOff x="2943304" y="801278"/>
            <a:chExt cx="2920167" cy="889337"/>
          </a:xfrm>
        </p:grpSpPr>
        <p:sp>
          <p:nvSpPr>
            <p:cNvPr id="10" name="Rectangle 9">
              <a:extLst>
                <a:ext uri="{FF2B5EF4-FFF2-40B4-BE49-F238E27FC236}">
                  <a16:creationId xmlns:a16="http://schemas.microsoft.com/office/drawing/2014/main" id="{F4A6F8AE-5A14-45C1-A6AD-611B377419FB}"/>
                </a:ext>
              </a:extLst>
            </p:cNvPr>
            <p:cNvSpPr/>
            <p:nvPr userDrawn="1"/>
          </p:nvSpPr>
          <p:spPr>
            <a:xfrm>
              <a:off x="2943304" y="801278"/>
              <a:ext cx="2920167" cy="88933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1C4C67C7-D3C2-433D-A0BD-87356416B1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5" t="16987" r="6805" b="18178"/>
            <a:stretch/>
          </p:blipFill>
          <p:spPr>
            <a:xfrm>
              <a:off x="3192913" y="831052"/>
              <a:ext cx="2582944" cy="859563"/>
            </a:xfrm>
            <a:prstGeom prst="rect">
              <a:avLst/>
            </a:prstGeom>
          </p:spPr>
        </p:pic>
      </p:grpSp>
    </p:spTree>
    <p:extLst>
      <p:ext uri="{BB962C8B-B14F-4D97-AF65-F5344CB8AC3E}">
        <p14:creationId xmlns:p14="http://schemas.microsoft.com/office/powerpoint/2010/main" val="3590642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3C67-EC22-4787-A366-552A5CF7F0BB}"/>
              </a:ext>
            </a:extLst>
          </p:cNvPr>
          <p:cNvSpPr>
            <a:spLocks noGrp="1"/>
          </p:cNvSpPr>
          <p:nvPr>
            <p:ph type="title"/>
          </p:nvPr>
        </p:nvSpPr>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25099164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1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49A2-F732-412A-841B-6A2603119AA9}"/>
              </a:ext>
            </a:extLst>
          </p:cNvPr>
          <p:cNvSpPr/>
          <p:nvPr userDrawn="1"/>
        </p:nvSpPr>
        <p:spPr>
          <a:xfrm>
            <a:off x="0" y="1"/>
            <a:ext cx="12192000" cy="1159497"/>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Placeholder 1">
            <a:extLst>
              <a:ext uri="{FF2B5EF4-FFF2-40B4-BE49-F238E27FC236}">
                <a16:creationId xmlns:a16="http://schemas.microsoft.com/office/drawing/2014/main" id="{33504000-2806-4AA9-9FF1-17CB8B6ABAA1}"/>
              </a:ext>
            </a:extLst>
          </p:cNvPr>
          <p:cNvSpPr>
            <a:spLocks noGrp="1"/>
          </p:cNvSpPr>
          <p:nvPr>
            <p:ph type="title"/>
          </p:nvPr>
        </p:nvSpPr>
        <p:spPr>
          <a:xfrm>
            <a:off x="699941" y="182563"/>
            <a:ext cx="10515600" cy="794371"/>
          </a:xfrm>
          <a:prstGeom prst="rect">
            <a:avLst/>
          </a:prstGeom>
        </p:spPr>
        <p:txBody>
          <a:bodyPr vert="horz" lIns="91440" tIns="45720" rIns="91440" bIns="45720" rtlCol="0" anchor="ctr">
            <a:normAutofit/>
          </a:bodyPr>
          <a:lstStyle>
            <a:lvl1pPr>
              <a:defRPr sz="3600" b="1">
                <a:solidFill>
                  <a:srgbClr val="FCB448"/>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6" name="Picture 5" descr="Text&#10;&#10;Description automatically generated with low confidence">
            <a:extLst>
              <a:ext uri="{FF2B5EF4-FFF2-40B4-BE49-F238E27FC236}">
                <a16:creationId xmlns:a16="http://schemas.microsoft.com/office/drawing/2014/main" id="{4224E9E1-9C16-984A-9F0A-AF815AC532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30753025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9E54EA-9210-4CFB-9A2F-329332ADB4E8}"/>
              </a:ext>
            </a:extLst>
          </p:cNvPr>
          <p:cNvSpPr>
            <a:spLocks noGrp="1"/>
          </p:cNvSpPr>
          <p:nvPr>
            <p:ph type="dt" sz="half" idx="10"/>
          </p:nvPr>
        </p:nvSpPr>
        <p:spPr/>
        <p:txBody>
          <a:bodyPr/>
          <a:lstStyle/>
          <a:p>
            <a:fld id="{16BE50BF-C1F6-4786-BCA3-13F46AD5F12F}" type="datetimeFigureOut">
              <a:rPr lang="en-US" smtClean="0"/>
              <a:t>6/12/2026</a:t>
            </a:fld>
            <a:endParaRPr lang="en-US"/>
          </a:p>
        </p:txBody>
      </p:sp>
      <p:sp>
        <p:nvSpPr>
          <p:cNvPr id="3" name="Footer Placeholder 2">
            <a:extLst>
              <a:ext uri="{FF2B5EF4-FFF2-40B4-BE49-F238E27FC236}">
                <a16:creationId xmlns:a16="http://schemas.microsoft.com/office/drawing/2014/main" id="{319FF33A-A2B5-4889-ABA5-269499D3D7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CA4AAD-8FDE-480A-87DD-6F1DCC22A1FA}"/>
              </a:ext>
            </a:extLst>
          </p:cNvPr>
          <p:cNvSpPr>
            <a:spLocks noGrp="1"/>
          </p:cNvSpPr>
          <p:nvPr>
            <p:ph type="sldNum" sz="quarter" idx="12"/>
          </p:nvPr>
        </p:nvSpPr>
        <p:spPr/>
        <p:txBody>
          <a:bodyPr/>
          <a:lstStyle/>
          <a:p>
            <a:fld id="{44847BD9-E075-4405-B793-13A7E8CC56BB}" type="slidenum">
              <a:rPr lang="en-US" smtClean="0"/>
              <a:t>‹#›</a:t>
            </a:fld>
            <a:endParaRPr lang="en-US"/>
          </a:p>
        </p:txBody>
      </p:sp>
    </p:spTree>
    <p:extLst>
      <p:ext uri="{BB962C8B-B14F-4D97-AF65-F5344CB8AC3E}">
        <p14:creationId xmlns:p14="http://schemas.microsoft.com/office/powerpoint/2010/main" val="24375388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955EB-C279-4F73-AB35-1BDF269624FA}"/>
              </a:ext>
            </a:extLst>
          </p:cNvPr>
          <p:cNvSpPr>
            <a:spLocks noGrp="1"/>
          </p:cNvSpPr>
          <p:nvPr>
            <p:ph type="dt" sz="half" idx="10"/>
          </p:nvPr>
        </p:nvSpPr>
        <p:spPr/>
        <p:txBody>
          <a:bodyPr/>
          <a:lstStyle/>
          <a:p>
            <a:fld id="{16BE50BF-C1F6-4786-BCA3-13F46AD5F12F}" type="datetimeFigureOut">
              <a:rPr lang="en-US" smtClean="0"/>
              <a:t>6/12/2026</a:t>
            </a:fld>
            <a:endParaRPr lang="en-US"/>
          </a:p>
        </p:txBody>
      </p:sp>
      <p:sp>
        <p:nvSpPr>
          <p:cNvPr id="3" name="Footer Placeholder 2">
            <a:extLst>
              <a:ext uri="{FF2B5EF4-FFF2-40B4-BE49-F238E27FC236}">
                <a16:creationId xmlns:a16="http://schemas.microsoft.com/office/drawing/2014/main" id="{2CE29DA1-EA72-4B4F-806E-38B0DDF1FC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A2670E-EC43-468C-A7FA-44C1A00D1304}"/>
              </a:ext>
            </a:extLst>
          </p:cNvPr>
          <p:cNvSpPr>
            <a:spLocks noGrp="1"/>
          </p:cNvSpPr>
          <p:nvPr>
            <p:ph type="sldNum" sz="quarter" idx="12"/>
          </p:nvPr>
        </p:nvSpPr>
        <p:spPr/>
        <p:txBody>
          <a:bodyPr/>
          <a:lstStyle/>
          <a:p>
            <a:fld id="{44847BD9-E075-4405-B793-13A7E8CC56BB}" type="slidenum">
              <a:rPr lang="en-US" smtClean="0"/>
              <a:t>‹#›</a:t>
            </a:fld>
            <a:endParaRPr lang="en-US"/>
          </a:p>
        </p:txBody>
      </p:sp>
      <p:sp>
        <p:nvSpPr>
          <p:cNvPr id="5" name="Rectangle 4">
            <a:extLst>
              <a:ext uri="{FF2B5EF4-FFF2-40B4-BE49-F238E27FC236}">
                <a16:creationId xmlns:a16="http://schemas.microsoft.com/office/drawing/2014/main" id="{48789DB4-3D4F-7F79-F53F-39C5D0D1156E}"/>
              </a:ext>
            </a:extLst>
          </p:cNvPr>
          <p:cNvSpPr/>
          <p:nvPr userDrawn="1"/>
        </p:nvSpPr>
        <p:spPr>
          <a:xfrm>
            <a:off x="-70" y="0"/>
            <a:ext cx="12192071" cy="1009651"/>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p>
        </p:txBody>
      </p:sp>
      <p:pic>
        <p:nvPicPr>
          <p:cNvPr id="6" name="Picture 5" descr="A logo with a star&#10;&#10;AI-generated content may be incorrect.">
            <a:extLst>
              <a:ext uri="{FF2B5EF4-FFF2-40B4-BE49-F238E27FC236}">
                <a16:creationId xmlns:a16="http://schemas.microsoft.com/office/drawing/2014/main" id="{F096D950-80EF-31B0-0303-407CAACD89B2}"/>
              </a:ext>
            </a:extLst>
          </p:cNvPr>
          <p:cNvPicPr>
            <a:picLocks noChangeAspect="1"/>
          </p:cNvPicPr>
          <p:nvPr userDrawn="1"/>
        </p:nvPicPr>
        <p:blipFill>
          <a:blip r:embed="rId2"/>
          <a:stretch>
            <a:fillRect/>
          </a:stretch>
        </p:blipFill>
        <p:spPr>
          <a:xfrm>
            <a:off x="8907853" y="202447"/>
            <a:ext cx="2834943" cy="604756"/>
          </a:xfrm>
          <a:prstGeom prst="rect">
            <a:avLst/>
          </a:prstGeom>
        </p:spPr>
      </p:pic>
      <p:sp>
        <p:nvSpPr>
          <p:cNvPr id="7" name="Title 1">
            <a:extLst>
              <a:ext uri="{FF2B5EF4-FFF2-40B4-BE49-F238E27FC236}">
                <a16:creationId xmlns:a16="http://schemas.microsoft.com/office/drawing/2014/main" id="{94FC7B1B-472C-4CDB-0866-FE3EBA76C2ED}"/>
              </a:ext>
            </a:extLst>
          </p:cNvPr>
          <p:cNvSpPr>
            <a:spLocks noGrp="1"/>
          </p:cNvSpPr>
          <p:nvPr>
            <p:ph type="title"/>
          </p:nvPr>
        </p:nvSpPr>
        <p:spPr>
          <a:xfrm>
            <a:off x="268214" y="-17960"/>
            <a:ext cx="8116663" cy="1156647"/>
          </a:xfrm>
          <a:prstGeom prst="rect">
            <a:avLst/>
          </a:prstGeom>
        </p:spPr>
        <p:txBody>
          <a:bodyPr/>
          <a:lstStyle>
            <a:lvl1pPr>
              <a:defRPr b="1">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60956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fa/gallup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userDrawn="1"/>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grpSp>
        <p:nvGrpSpPr>
          <p:cNvPr id="7" name="Group 6">
            <a:extLst>
              <a:ext uri="{FF2B5EF4-FFF2-40B4-BE49-F238E27FC236}">
                <a16:creationId xmlns:a16="http://schemas.microsoft.com/office/drawing/2014/main" id="{87936523-CBDF-4DC0-91E9-2772D5AA3E01}"/>
              </a:ext>
            </a:extLst>
          </p:cNvPr>
          <p:cNvGrpSpPr/>
          <p:nvPr userDrawn="1"/>
        </p:nvGrpSpPr>
        <p:grpSpPr>
          <a:xfrm>
            <a:off x="8781691" y="175323"/>
            <a:ext cx="3219735" cy="770080"/>
            <a:chOff x="8084819" y="0"/>
            <a:chExt cx="3838969" cy="918185"/>
          </a:xfrm>
        </p:grpSpPr>
        <p:pic>
          <p:nvPicPr>
            <p:cNvPr id="8" name="Picture 7" descr="Text&#10;&#10;Description automatically generated with low confidence">
              <a:extLst>
                <a:ext uri="{FF2B5EF4-FFF2-40B4-BE49-F238E27FC236}">
                  <a16:creationId xmlns:a16="http://schemas.microsoft.com/office/drawing/2014/main" id="{57C89CA8-F3F5-424C-8C6B-B6A8CFB257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69" r="8027"/>
            <a:stretch/>
          </p:blipFill>
          <p:spPr>
            <a:xfrm>
              <a:off x="8084819" y="0"/>
              <a:ext cx="1699257" cy="918185"/>
            </a:xfrm>
            <a:prstGeom prst="rect">
              <a:avLst/>
            </a:prstGeom>
          </p:spPr>
        </p:pic>
        <p:pic>
          <p:nvPicPr>
            <p:cNvPr id="9" name="Picture 8" descr="A black and white image of a person's face&#10;&#10;Description automatically generated with low confidence">
              <a:extLst>
                <a:ext uri="{FF2B5EF4-FFF2-40B4-BE49-F238E27FC236}">
                  <a16:creationId xmlns:a16="http://schemas.microsoft.com/office/drawing/2014/main" id="{E312B3BC-F070-4B54-9A4B-25ECFBAAE4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8120" y="314886"/>
              <a:ext cx="1565668" cy="288413"/>
            </a:xfrm>
            <a:prstGeom prst="rect">
              <a:avLst/>
            </a:prstGeom>
          </p:spPr>
        </p:pic>
        <p:cxnSp>
          <p:nvCxnSpPr>
            <p:cNvPr id="10" name="Straight Connector 9">
              <a:extLst>
                <a:ext uri="{FF2B5EF4-FFF2-40B4-BE49-F238E27FC236}">
                  <a16:creationId xmlns:a16="http://schemas.microsoft.com/office/drawing/2014/main" id="{BDCB9968-D09F-47F9-BA0C-7792B7C81B48}"/>
                </a:ext>
              </a:extLst>
            </p:cNvPr>
            <p:cNvCxnSpPr>
              <a:cxnSpLocks/>
            </p:cNvCxnSpPr>
            <p:nvPr userDrawn="1"/>
          </p:nvCxnSpPr>
          <p:spPr>
            <a:xfrm>
              <a:off x="10071098" y="115859"/>
              <a:ext cx="0" cy="68646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8116663" cy="1156647"/>
          </a:xfrm>
          <a:prstGeom prst="rect">
            <a:avLst/>
          </a:prstGeo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Text Placeholder 11">
            <a:extLst>
              <a:ext uri="{FF2B5EF4-FFF2-40B4-BE49-F238E27FC236}">
                <a16:creationId xmlns:a16="http://schemas.microsoft.com/office/drawing/2014/main" id="{C9EF5528-666E-4422-B66E-9E1E03DD9A18}"/>
              </a:ext>
            </a:extLst>
          </p:cNvPr>
          <p:cNvSpPr>
            <a:spLocks noGrp="1"/>
          </p:cNvSpPr>
          <p:nvPr>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65593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01588-7725-4B12-B0EE-C3B859A45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376A38-6201-4A7F-A9AD-6C211935E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8F366-8D9A-4219-B6C6-7A21FD3A1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E50BF-C1F6-4786-BCA3-13F46AD5F12F}" type="datetimeFigureOut">
              <a:rPr lang="en-US" smtClean="0"/>
              <a:t>6/12/2026</a:t>
            </a:fld>
            <a:endParaRPr lang="en-US"/>
          </a:p>
        </p:txBody>
      </p:sp>
      <p:sp>
        <p:nvSpPr>
          <p:cNvPr id="5" name="Footer Placeholder 4">
            <a:extLst>
              <a:ext uri="{FF2B5EF4-FFF2-40B4-BE49-F238E27FC236}">
                <a16:creationId xmlns:a16="http://schemas.microsoft.com/office/drawing/2014/main" id="{39021985-CEB3-45D8-AE6C-3478F96C1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F26D96-0C39-4C05-B67D-43D983AE2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47BD9-E075-4405-B793-13A7E8CC56BB}" type="slidenum">
              <a:rPr lang="en-US" smtClean="0"/>
              <a:t>‹#›</a:t>
            </a:fld>
            <a:endParaRPr lang="en-US"/>
          </a:p>
        </p:txBody>
      </p:sp>
    </p:spTree>
    <p:extLst>
      <p:ext uri="{BB962C8B-B14F-4D97-AF65-F5344CB8AC3E}">
        <p14:creationId xmlns:p14="http://schemas.microsoft.com/office/powerpoint/2010/main" val="221199454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38" r:id="rId3"/>
    <p:sldLayoutId id="2147483743" r:id="rId4"/>
    <p:sldLayoutId id="2147483744" r:id="rId5"/>
    <p:sldLayoutId id="2147483735" r:id="rId6"/>
    <p:sldLayoutId id="2147483745" r:id="rId7"/>
    <p:sldLayoutId id="2147483736" r:id="rId8"/>
    <p:sldLayoutId id="2147483746" r:id="rId9"/>
    <p:sldLayoutId id="2147484234" r:id="rId10"/>
    <p:sldLayoutId id="2147483737" r:id="rId11"/>
    <p:sldLayoutId id="2147483739" r:id="rId12"/>
    <p:sldLayoutId id="2147483747" r:id="rId13"/>
    <p:sldLayoutId id="2147483748" r:id="rId14"/>
    <p:sldLayoutId id="2147483665" r:id="rId15"/>
    <p:sldLayoutId id="2147483649" r:id="rId16"/>
    <p:sldLayoutId id="2147483781" r:id="rId17"/>
    <p:sldLayoutId id="2147483660" r:id="rId18"/>
    <p:sldLayoutId id="2147483700" r:id="rId19"/>
    <p:sldLayoutId id="2147483785" r:id="rId20"/>
    <p:sldLayoutId id="2147483698" r:id="rId21"/>
    <p:sldLayoutId id="2147483699" r:id="rId22"/>
    <p:sldLayoutId id="2147483670" r:id="rId23"/>
    <p:sldLayoutId id="2147484253" r:id="rId24"/>
    <p:sldLayoutId id="2147483679" r:id="rId25"/>
    <p:sldLayoutId id="2147483680" r:id="rId26"/>
    <p:sldLayoutId id="2147483681" r:id="rId27"/>
    <p:sldLayoutId id="2147483669" r:id="rId28"/>
    <p:sldLayoutId id="2147483654" r:id="rId29"/>
    <p:sldLayoutId id="2147483672" r:id="rId30"/>
    <p:sldLayoutId id="2147483664" r:id="rId31"/>
    <p:sldLayoutId id="2147483674" r:id="rId32"/>
    <p:sldLayoutId id="2147484250" r:id="rId33"/>
    <p:sldLayoutId id="2147483749" r:id="rId34"/>
    <p:sldLayoutId id="2147483750" r:id="rId35"/>
    <p:sldLayoutId id="2147483657" r:id="rId36"/>
    <p:sldLayoutId id="2147483666" r:id="rId37"/>
    <p:sldLayoutId id="2147483697" r:id="rId38"/>
    <p:sldLayoutId id="2147484239" r:id="rId39"/>
    <p:sldLayoutId id="2147483661" r:id="rId40"/>
    <p:sldLayoutId id="2147483662" r:id="rId41"/>
    <p:sldLayoutId id="2147483663" r:id="rId42"/>
    <p:sldLayoutId id="2147483783" r:id="rId43"/>
    <p:sldLayoutId id="2147483751" r:id="rId44"/>
    <p:sldLayoutId id="2147483821" r:id="rId45"/>
    <p:sldLayoutId id="2147483729" r:id="rId46"/>
    <p:sldLayoutId id="2147483728" r:id="rId47"/>
    <p:sldLayoutId id="2147483730" r:id="rId48"/>
    <p:sldLayoutId id="2147483752" r:id="rId49"/>
    <p:sldLayoutId id="2147483753" r:id="rId50"/>
    <p:sldLayoutId id="2147483731" r:id="rId51"/>
    <p:sldLayoutId id="2147483732" r:id="rId52"/>
    <p:sldLayoutId id="2147484257" r:id="rId53"/>
    <p:sldLayoutId id="2147483734" r:id="rId54"/>
    <p:sldLayoutId id="2147483754" r:id="rId55"/>
    <p:sldLayoutId id="2147483777" r:id="rId56"/>
    <p:sldLayoutId id="2147483778" r:id="rId57"/>
    <p:sldLayoutId id="2147483775" r:id="rId58"/>
    <p:sldLayoutId id="2147483668" r:id="rId59"/>
    <p:sldLayoutId id="2147483673" r:id="rId60"/>
    <p:sldLayoutId id="2147483671" r:id="rId61"/>
    <p:sldLayoutId id="2147483701" r:id="rId62"/>
    <p:sldLayoutId id="2147483713" r:id="rId63"/>
    <p:sldLayoutId id="2147483714" r:id="rId64"/>
    <p:sldLayoutId id="2147483715" r:id="rId65"/>
    <p:sldLayoutId id="2147483650" r:id="rId66"/>
    <p:sldLayoutId id="2147483651" r:id="rId67"/>
    <p:sldLayoutId id="2147483652" r:id="rId68"/>
    <p:sldLayoutId id="2147483653" r:id="rId69"/>
    <p:sldLayoutId id="2147483656" r:id="rId70"/>
    <p:sldLayoutId id="2147483675" r:id="rId71"/>
    <p:sldLayoutId id="2147484255" r:id="rId72"/>
    <p:sldLayoutId id="2147484256" r:id="rId73"/>
    <p:sldLayoutId id="2147484163" r:id="rId74"/>
    <p:sldLayoutId id="2147483676" r:id="rId75"/>
    <p:sldLayoutId id="2147483677" r:id="rId76"/>
    <p:sldLayoutId id="2147483678" r:id="rId77"/>
    <p:sldLayoutId id="2147483694" r:id="rId78"/>
    <p:sldLayoutId id="2147483722" r:id="rId79"/>
    <p:sldLayoutId id="2147483723" r:id="rId80"/>
    <p:sldLayoutId id="2147483724" r:id="rId81"/>
    <p:sldLayoutId id="2147484254" r:id="rId82"/>
    <p:sldLayoutId id="2147483733" r:id="rId83"/>
    <p:sldLayoutId id="2147484258" r:id="rId8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18/10/relationships/comments" Target="../comments/modernComment_9FA_A49F14ED.xml"/><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microsoft.com/office/2018/10/relationships/comments" Target="../comments/modernComment_9F6_1E332744.xm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3.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E444-9D8A-4664-9A6C-D9EE7F6423AB}"/>
              </a:ext>
            </a:extLst>
          </p:cNvPr>
          <p:cNvSpPr>
            <a:spLocks noGrp="1"/>
          </p:cNvSpPr>
          <p:nvPr>
            <p:ph type="ctrTitle"/>
          </p:nvPr>
        </p:nvSpPr>
        <p:spPr>
          <a:xfrm>
            <a:off x="733425" y="2476245"/>
            <a:ext cx="10687050" cy="2387600"/>
          </a:xfrm>
        </p:spPr>
        <p:txBody>
          <a:bodyPr>
            <a:normAutofit/>
          </a:bodyPr>
          <a:lstStyle/>
          <a:p>
            <a:r>
              <a:rPr lang="en-US"/>
              <a:t>School Participatory Budgeting</a:t>
            </a:r>
            <a:br>
              <a:rPr lang="en-US"/>
            </a:br>
            <a:r>
              <a:rPr lang="en-US" sz="4900">
                <a:solidFill>
                  <a:schemeClr val="accent6"/>
                </a:solidFill>
              </a:rPr>
              <a:t>An innovative civic learning model</a:t>
            </a:r>
            <a:r>
              <a:rPr lang="en-US" sz="4900" i="1">
                <a:solidFill>
                  <a:schemeClr val="accent6"/>
                </a:solidFill>
              </a:rPr>
              <a:t> </a:t>
            </a:r>
            <a:endParaRPr lang="en-US" sz="4900" i="1">
              <a:solidFill>
                <a:schemeClr val="accent6"/>
              </a:solidFill>
              <a:cs typeface="Times New Roman"/>
            </a:endParaRPr>
          </a:p>
        </p:txBody>
      </p:sp>
      <p:sp>
        <p:nvSpPr>
          <p:cNvPr id="3" name="Subtitle 2">
            <a:extLst>
              <a:ext uri="{FF2B5EF4-FFF2-40B4-BE49-F238E27FC236}">
                <a16:creationId xmlns:a16="http://schemas.microsoft.com/office/drawing/2014/main" id="{EF0033DD-49F1-4881-8A6A-AF01A8834D1D}"/>
              </a:ext>
            </a:extLst>
          </p:cNvPr>
          <p:cNvSpPr>
            <a:spLocks noGrp="1"/>
          </p:cNvSpPr>
          <p:nvPr>
            <p:ph type="subTitle" idx="1"/>
          </p:nvPr>
        </p:nvSpPr>
        <p:spPr>
          <a:xfrm>
            <a:off x="1519625" y="5526260"/>
            <a:ext cx="9144000" cy="1009653"/>
          </a:xfrm>
        </p:spPr>
        <p:txBody>
          <a:bodyPr vert="horz" lIns="91440" tIns="45720" rIns="91440" bIns="45720" rtlCol="0" anchor="t">
            <a:normAutofit/>
          </a:bodyPr>
          <a:lstStyle/>
          <a:p>
            <a:r>
              <a:rPr lang="en-US" sz="1600">
                <a:ea typeface="Verdana"/>
              </a:rPr>
              <a:t>[Insert Date and Name]</a:t>
            </a:r>
          </a:p>
        </p:txBody>
      </p:sp>
      <p:sp>
        <p:nvSpPr>
          <p:cNvPr id="5" name="Rectangle 4">
            <a:extLst>
              <a:ext uri="{FF2B5EF4-FFF2-40B4-BE49-F238E27FC236}">
                <a16:creationId xmlns:a16="http://schemas.microsoft.com/office/drawing/2014/main" id="{EE4AB868-3232-E362-42E7-BABC4D6E0D51}"/>
              </a:ext>
            </a:extLst>
          </p:cNvPr>
          <p:cNvSpPr/>
          <p:nvPr/>
        </p:nvSpPr>
        <p:spPr>
          <a:xfrm>
            <a:off x="0" y="2660"/>
            <a:ext cx="12192000" cy="177929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4" name="Picture 3" descr="A close-up of a logo&#10;&#10;AI-generated content may be incorrect.">
            <a:extLst>
              <a:ext uri="{FF2B5EF4-FFF2-40B4-BE49-F238E27FC236}">
                <a16:creationId xmlns:a16="http://schemas.microsoft.com/office/drawing/2014/main" id="{A6DD2610-571E-63C3-103C-0A99F1CAE3D5}"/>
              </a:ext>
            </a:extLst>
          </p:cNvPr>
          <p:cNvPicPr>
            <a:picLocks noChangeAspect="1"/>
          </p:cNvPicPr>
          <p:nvPr/>
        </p:nvPicPr>
        <p:blipFill>
          <a:blip r:embed="rId3"/>
          <a:stretch>
            <a:fillRect/>
          </a:stretch>
        </p:blipFill>
        <p:spPr>
          <a:xfrm>
            <a:off x="1846629" y="366469"/>
            <a:ext cx="8488973" cy="1064601"/>
          </a:xfrm>
          <a:prstGeom prst="rect">
            <a:avLst/>
          </a:prstGeom>
        </p:spPr>
      </p:pic>
    </p:spTree>
    <p:extLst>
      <p:ext uri="{BB962C8B-B14F-4D97-AF65-F5344CB8AC3E}">
        <p14:creationId xmlns:p14="http://schemas.microsoft.com/office/powerpoint/2010/main" val="152986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612FE0-5135-97D5-0396-261A1A3BB922}"/>
              </a:ext>
            </a:extLst>
          </p:cNvPr>
          <p:cNvSpPr/>
          <p:nvPr/>
        </p:nvSpPr>
        <p:spPr>
          <a:xfrm>
            <a:off x="-71" y="-6884"/>
            <a:ext cx="12192660" cy="1177844"/>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9pPr>
          </a:lstStyle>
          <a:p>
            <a:pPr algn="ctr"/>
            <a:endParaRPr lang="en-US"/>
          </a:p>
        </p:txBody>
      </p:sp>
      <p:sp>
        <p:nvSpPr>
          <p:cNvPr id="2" name="Title 1">
            <a:extLst>
              <a:ext uri="{FF2B5EF4-FFF2-40B4-BE49-F238E27FC236}">
                <a16:creationId xmlns:a16="http://schemas.microsoft.com/office/drawing/2014/main" id="{80F973C3-3CDC-AEAE-E8F1-2725664D9D8B}"/>
              </a:ext>
            </a:extLst>
          </p:cNvPr>
          <p:cNvSpPr>
            <a:spLocks noGrp="1"/>
          </p:cNvSpPr>
          <p:nvPr>
            <p:ph type="title"/>
          </p:nvPr>
        </p:nvSpPr>
        <p:spPr>
          <a:xfrm>
            <a:off x="1810" y="-3701"/>
            <a:ext cx="6559744" cy="1180947"/>
          </a:xfrm>
          <a:noFill/>
        </p:spPr>
        <p:txBody>
          <a:bodyPr>
            <a:normAutofit/>
          </a:bodyPr>
          <a:lstStyle/>
          <a:p>
            <a:r>
              <a:rPr lang="en-US">
                <a:solidFill>
                  <a:srgbClr val="222E69"/>
                </a:solidFill>
                <a:latin typeface="Times New Roman"/>
                <a:cs typeface="Times New Roman"/>
              </a:rPr>
              <a:t>  Case Study: WPHS</a:t>
            </a:r>
            <a:endParaRPr lang="en-US">
              <a:solidFill>
                <a:srgbClr val="222E69"/>
              </a:solidFill>
            </a:endParaRPr>
          </a:p>
        </p:txBody>
      </p:sp>
      <p:sp>
        <p:nvSpPr>
          <p:cNvPr id="3" name="TextBox 2">
            <a:extLst>
              <a:ext uri="{FF2B5EF4-FFF2-40B4-BE49-F238E27FC236}">
                <a16:creationId xmlns:a16="http://schemas.microsoft.com/office/drawing/2014/main" id="{496AADAC-46D3-2741-1BE9-9B4BF63FD7FA}"/>
              </a:ext>
            </a:extLst>
          </p:cNvPr>
          <p:cNvSpPr txBox="1"/>
          <p:nvPr/>
        </p:nvSpPr>
        <p:spPr>
          <a:xfrm>
            <a:off x="6705876" y="1453048"/>
            <a:ext cx="5205658" cy="45207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Aft>
                <a:spcPts val="600"/>
              </a:spcAft>
              <a:buFont typeface="Arial"/>
              <a:buChar char="•"/>
            </a:pPr>
            <a:r>
              <a:rPr lang="en-US" sz="2400"/>
              <a:t>​</a:t>
            </a:r>
            <a:r>
              <a:rPr lang="en-US" sz="2000" b="1"/>
              <a:t>Budget:</a:t>
            </a:r>
            <a:r>
              <a:rPr lang="en-US" sz="2000"/>
              <a:t> $600-$12,000</a:t>
            </a:r>
          </a:p>
          <a:p>
            <a:pPr marL="285750" indent="-285750">
              <a:lnSpc>
                <a:spcPct val="150000"/>
              </a:lnSpc>
              <a:spcAft>
                <a:spcPts val="600"/>
              </a:spcAft>
              <a:buFont typeface="Arial"/>
              <a:buChar char="•"/>
            </a:pPr>
            <a:r>
              <a:rPr lang="en-US" sz="2000" b="1"/>
              <a:t>Funding Sources:</a:t>
            </a:r>
            <a:r>
              <a:rPr lang="en-US" sz="2000"/>
              <a:t> Principal Funds​ and Site Council Funds</a:t>
            </a:r>
            <a:endParaRPr lang="en-US" sz="2000">
              <a:ea typeface="Verdana"/>
            </a:endParaRPr>
          </a:p>
          <a:p>
            <a:pPr marL="285750" indent="-285750">
              <a:lnSpc>
                <a:spcPct val="150000"/>
              </a:lnSpc>
              <a:spcAft>
                <a:spcPts val="600"/>
              </a:spcAft>
              <a:buFont typeface="Arial"/>
              <a:buChar char="•"/>
            </a:pPr>
            <a:r>
              <a:rPr lang="en-US" sz="2000" b="1"/>
              <a:t>Setting:</a:t>
            </a:r>
            <a:r>
              <a:rPr lang="en-US" sz="2000"/>
              <a:t> Civic Action Club</a:t>
            </a:r>
            <a:endParaRPr lang="en-US" sz="2000">
              <a:ea typeface="Verdana"/>
            </a:endParaRPr>
          </a:p>
          <a:p>
            <a:pPr marL="285750" indent="-285750">
              <a:lnSpc>
                <a:spcPct val="150000"/>
              </a:lnSpc>
              <a:spcAft>
                <a:spcPts val="600"/>
              </a:spcAft>
              <a:buFont typeface="Arial"/>
              <a:buChar char="•"/>
            </a:pPr>
            <a:r>
              <a:rPr lang="en-US" sz="2000" b="1"/>
              <a:t>Winning Project:</a:t>
            </a:r>
            <a:r>
              <a:rPr lang="en-US" sz="2000"/>
              <a:t> Beat the Heat </a:t>
            </a:r>
            <a:r>
              <a:rPr lang="en-US" sz="1600" i="1">
                <a:solidFill>
                  <a:srgbClr val="222E69"/>
                </a:solidFill>
                <a:latin typeface="Verdana"/>
                <a:ea typeface="Verdana"/>
                <a:cs typeface="Segoe UI"/>
              </a:rPr>
              <a:t>The project funds the installation of umbrellas in the cafeteria tables. The tables will be moved out of the shaded structure to the quad to provide more space for students to be in that is shaded.</a:t>
            </a:r>
            <a:endParaRPr lang="en-US" sz="1600" i="1">
              <a:solidFill>
                <a:srgbClr val="222E69"/>
              </a:solidFill>
              <a:latin typeface="Verdana"/>
              <a:ea typeface="Verdana"/>
            </a:endParaRPr>
          </a:p>
        </p:txBody>
      </p:sp>
      <p:pic>
        <p:nvPicPr>
          <p:cNvPr id="4" name="Picture 3" descr="A group of people in a gymnasium holding a sign&#10;&#10;AI-generated content may be incorrect.">
            <a:extLst>
              <a:ext uri="{FF2B5EF4-FFF2-40B4-BE49-F238E27FC236}">
                <a16:creationId xmlns:a16="http://schemas.microsoft.com/office/drawing/2014/main" id="{9185656F-2657-5716-1190-0D24E3A73C61}"/>
              </a:ext>
            </a:extLst>
          </p:cNvPr>
          <p:cNvPicPr>
            <a:picLocks noChangeAspect="1"/>
          </p:cNvPicPr>
          <p:nvPr/>
        </p:nvPicPr>
        <p:blipFill>
          <a:blip r:embed="rId3"/>
          <a:srcRect l="4121" t="28184" r="460" b="10771"/>
          <a:stretch>
            <a:fillRect/>
          </a:stretch>
        </p:blipFill>
        <p:spPr>
          <a:xfrm>
            <a:off x="276559" y="1181102"/>
            <a:ext cx="6281109" cy="2533214"/>
          </a:xfrm>
          <a:prstGeom prst="rect">
            <a:avLst/>
          </a:prstGeom>
        </p:spPr>
      </p:pic>
      <p:pic>
        <p:nvPicPr>
          <p:cNvPr id="5" name="Picture 4" descr="A group of people sitting at tables under umbrellas&#10;&#10;AI-generated content may be incorrect.">
            <a:extLst>
              <a:ext uri="{FF2B5EF4-FFF2-40B4-BE49-F238E27FC236}">
                <a16:creationId xmlns:a16="http://schemas.microsoft.com/office/drawing/2014/main" id="{4364AE3D-F027-DB0C-9190-1AA640B2C6C4}"/>
              </a:ext>
            </a:extLst>
          </p:cNvPr>
          <p:cNvPicPr>
            <a:picLocks noChangeAspect="1"/>
          </p:cNvPicPr>
          <p:nvPr/>
        </p:nvPicPr>
        <p:blipFill>
          <a:blip r:embed="rId4"/>
          <a:srcRect l="26382" t="-93" r="4774"/>
          <a:stretch>
            <a:fillRect/>
          </a:stretch>
        </p:blipFill>
        <p:spPr>
          <a:xfrm>
            <a:off x="274886" y="3870276"/>
            <a:ext cx="2611201" cy="2845785"/>
          </a:xfrm>
          <a:prstGeom prst="rect">
            <a:avLst/>
          </a:prstGeom>
        </p:spPr>
      </p:pic>
      <p:pic>
        <p:nvPicPr>
          <p:cNvPr id="7" name="Picture 6" descr="A group of people sitting at tables with umbrellas&#10;&#10;AI-generated content may be incorrect.">
            <a:extLst>
              <a:ext uri="{FF2B5EF4-FFF2-40B4-BE49-F238E27FC236}">
                <a16:creationId xmlns:a16="http://schemas.microsoft.com/office/drawing/2014/main" id="{DFD205FD-86BB-0C4F-EBE1-96D7F6A45D76}"/>
              </a:ext>
            </a:extLst>
          </p:cNvPr>
          <p:cNvPicPr>
            <a:picLocks noChangeAspect="1"/>
          </p:cNvPicPr>
          <p:nvPr/>
        </p:nvPicPr>
        <p:blipFill>
          <a:blip r:embed="rId5"/>
          <a:stretch>
            <a:fillRect/>
          </a:stretch>
        </p:blipFill>
        <p:spPr>
          <a:xfrm>
            <a:off x="3030922" y="3878390"/>
            <a:ext cx="3527475" cy="2838416"/>
          </a:xfrm>
          <a:prstGeom prst="rect">
            <a:avLst/>
          </a:prstGeom>
        </p:spPr>
      </p:pic>
      <p:pic>
        <p:nvPicPr>
          <p:cNvPr id="8" name="Picture 7" descr="A logo with a star&#10;&#10;AI-generated content may be incorrect.">
            <a:extLst>
              <a:ext uri="{FF2B5EF4-FFF2-40B4-BE49-F238E27FC236}">
                <a16:creationId xmlns:a16="http://schemas.microsoft.com/office/drawing/2014/main" id="{8A1F6C2F-D7A0-F382-F60B-99210B6DBBF6}"/>
              </a:ext>
            </a:extLst>
          </p:cNvPr>
          <p:cNvPicPr>
            <a:picLocks noChangeAspect="1"/>
          </p:cNvPicPr>
          <p:nvPr/>
        </p:nvPicPr>
        <p:blipFill>
          <a:blip r:embed="rId6"/>
          <a:stretch>
            <a:fillRect/>
          </a:stretch>
        </p:blipFill>
        <p:spPr>
          <a:xfrm>
            <a:off x="8524274" y="181943"/>
            <a:ext cx="3454445" cy="800500"/>
          </a:xfrm>
          <a:prstGeom prst="rect">
            <a:avLst/>
          </a:prstGeom>
        </p:spPr>
      </p:pic>
    </p:spTree>
    <p:extLst>
      <p:ext uri="{BB962C8B-B14F-4D97-AF65-F5344CB8AC3E}">
        <p14:creationId xmlns:p14="http://schemas.microsoft.com/office/powerpoint/2010/main" val="3959665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728F-B253-22EB-A695-5E9CE7EBEB5E}"/>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C7CA804C-F113-254F-BF18-8361DEBA4953}"/>
              </a:ext>
            </a:extLst>
          </p:cNvPr>
          <p:cNvPicPr>
            <a:picLocks noChangeAspect="1"/>
          </p:cNvPicPr>
          <p:nvPr/>
        </p:nvPicPr>
        <p:blipFill>
          <a:blip r:embed="rId3"/>
          <a:stretch>
            <a:fillRect/>
          </a:stretch>
        </p:blipFill>
        <p:spPr>
          <a:xfrm>
            <a:off x="4285480" y="1526139"/>
            <a:ext cx="3951514" cy="5036987"/>
          </a:xfrm>
          <a:prstGeom prst="rect">
            <a:avLst/>
          </a:prstGeom>
        </p:spPr>
      </p:pic>
      <p:pic>
        <p:nvPicPr>
          <p:cNvPr id="7" name="Picture 7">
            <a:extLst>
              <a:ext uri="{FF2B5EF4-FFF2-40B4-BE49-F238E27FC236}">
                <a16:creationId xmlns:a16="http://schemas.microsoft.com/office/drawing/2014/main" id="{21290305-C4B7-202C-F6CC-A6D01397BCB7}"/>
              </a:ext>
            </a:extLst>
          </p:cNvPr>
          <p:cNvPicPr>
            <a:picLocks noChangeAspect="1"/>
          </p:cNvPicPr>
          <p:nvPr/>
        </p:nvPicPr>
        <p:blipFill>
          <a:blip r:embed="rId4"/>
          <a:stretch>
            <a:fillRect/>
          </a:stretch>
        </p:blipFill>
        <p:spPr>
          <a:xfrm>
            <a:off x="8343175" y="1592658"/>
            <a:ext cx="3722914" cy="4953000"/>
          </a:xfrm>
          <a:prstGeom prst="rect">
            <a:avLst/>
          </a:prstGeom>
        </p:spPr>
      </p:pic>
      <p:sp>
        <p:nvSpPr>
          <p:cNvPr id="10" name="Rectangle 9">
            <a:extLst>
              <a:ext uri="{FF2B5EF4-FFF2-40B4-BE49-F238E27FC236}">
                <a16:creationId xmlns:a16="http://schemas.microsoft.com/office/drawing/2014/main" id="{03DC2C4C-45F9-A652-B2CE-EF80EB4282BF}"/>
              </a:ext>
            </a:extLst>
          </p:cNvPr>
          <p:cNvSpPr/>
          <p:nvPr/>
        </p:nvSpPr>
        <p:spPr>
          <a:xfrm>
            <a:off x="-71" y="3848"/>
            <a:ext cx="12192660" cy="1177844"/>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9pPr>
          </a:lstStyle>
          <a:p>
            <a:pPr algn="ctr"/>
            <a:endParaRPr lang="en-US"/>
          </a:p>
        </p:txBody>
      </p:sp>
      <p:sp>
        <p:nvSpPr>
          <p:cNvPr id="12" name="Google Shape;552;p99">
            <a:extLst>
              <a:ext uri="{FF2B5EF4-FFF2-40B4-BE49-F238E27FC236}">
                <a16:creationId xmlns:a16="http://schemas.microsoft.com/office/drawing/2014/main" id="{C7681EF0-FFE5-2974-9795-D37EEBC26B4F}"/>
              </a:ext>
            </a:extLst>
          </p:cNvPr>
          <p:cNvSpPr txBox="1">
            <a:spLocks noGrp="1"/>
          </p:cNvSpPr>
          <p:nvPr/>
        </p:nvSpPr>
        <p:spPr>
          <a:xfrm>
            <a:off x="5390" y="2727"/>
            <a:ext cx="7356661" cy="1180306"/>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3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9pPr>
          </a:lstStyle>
          <a:p>
            <a:r>
              <a:rPr lang="en-US" sz="4400" b="1">
                <a:solidFill>
                  <a:srgbClr val="222E69"/>
                </a:solidFill>
                <a:latin typeface="Times New Roman"/>
                <a:cs typeface="Times New Roman"/>
                <a:sym typeface="Times New Roman"/>
              </a:rPr>
              <a:t>Case Study: Inclusive SPB</a:t>
            </a:r>
            <a:endParaRPr lang="en-US" sz="4400"/>
          </a:p>
        </p:txBody>
      </p:sp>
      <p:pic>
        <p:nvPicPr>
          <p:cNvPr id="14" name="Picture 13" descr="A logo with a star&#10;&#10;AI-generated content may be incorrect.">
            <a:extLst>
              <a:ext uri="{FF2B5EF4-FFF2-40B4-BE49-F238E27FC236}">
                <a16:creationId xmlns:a16="http://schemas.microsoft.com/office/drawing/2014/main" id="{99ACA1F8-6F4C-92E4-866D-5CA41CAFB185}"/>
              </a:ext>
            </a:extLst>
          </p:cNvPr>
          <p:cNvPicPr>
            <a:picLocks noChangeAspect="1"/>
          </p:cNvPicPr>
          <p:nvPr/>
        </p:nvPicPr>
        <p:blipFill>
          <a:blip r:embed="rId5"/>
          <a:stretch>
            <a:fillRect/>
          </a:stretch>
        </p:blipFill>
        <p:spPr>
          <a:xfrm>
            <a:off x="8524274" y="181943"/>
            <a:ext cx="3454445" cy="800500"/>
          </a:xfrm>
          <a:prstGeom prst="rect">
            <a:avLst/>
          </a:prstGeom>
        </p:spPr>
      </p:pic>
      <p:sp>
        <p:nvSpPr>
          <p:cNvPr id="2" name="TextBox 1">
            <a:extLst>
              <a:ext uri="{FF2B5EF4-FFF2-40B4-BE49-F238E27FC236}">
                <a16:creationId xmlns:a16="http://schemas.microsoft.com/office/drawing/2014/main" id="{A5F00BA0-6D35-08A1-C158-74FCF6CD7311}"/>
              </a:ext>
            </a:extLst>
          </p:cNvPr>
          <p:cNvSpPr txBox="1"/>
          <p:nvPr/>
        </p:nvSpPr>
        <p:spPr>
          <a:xfrm>
            <a:off x="15875" y="1341975"/>
            <a:ext cx="4269971" cy="52194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1400" b="1" baseline="0">
                <a:solidFill>
                  <a:srgbClr val="222E69"/>
                </a:solidFill>
                <a:latin typeface="Verdana"/>
                <a:ea typeface="Arial"/>
                <a:cs typeface="Arial"/>
              </a:rPr>
              <a:t>Budget:</a:t>
            </a:r>
            <a:r>
              <a:rPr lang="en-US" sz="1400" baseline="0">
                <a:solidFill>
                  <a:srgbClr val="222E69"/>
                </a:solidFill>
                <a:latin typeface="Verdana"/>
                <a:ea typeface="Arial"/>
                <a:cs typeface="Arial"/>
              </a:rPr>
              <a:t> </a:t>
            </a:r>
            <a:r>
              <a:rPr lang="en-US" sz="1400" baseline="0">
                <a:solidFill>
                  <a:srgbClr val="222E69"/>
                </a:solidFill>
                <a:latin typeface="Verdana"/>
                <a:ea typeface="Verdana"/>
                <a:cs typeface="Arial"/>
              </a:rPr>
              <a:t>$</a:t>
            </a:r>
            <a:r>
              <a:rPr lang="en-US" sz="1400">
                <a:solidFill>
                  <a:srgbClr val="222E69"/>
                </a:solidFill>
                <a:latin typeface="Verdana"/>
                <a:ea typeface="Verdana"/>
                <a:cs typeface="Arial"/>
              </a:rPr>
              <a:t>1,500 - 2,000 </a:t>
            </a:r>
            <a:endParaRPr lang="en-US" sz="1400">
              <a:ea typeface="Verdana"/>
            </a:endParaRPr>
          </a:p>
          <a:p>
            <a:pPr marL="342900" indent="-342900">
              <a:lnSpc>
                <a:spcPct val="150000"/>
              </a:lnSpc>
              <a:buFont typeface="Arial"/>
              <a:buChar char="•"/>
            </a:pPr>
            <a:r>
              <a:rPr lang="en-US" sz="1400" b="1" baseline="0">
                <a:solidFill>
                  <a:srgbClr val="222E69"/>
                </a:solidFill>
                <a:latin typeface="Verdana"/>
                <a:ea typeface="Arial"/>
                <a:cs typeface="Arial"/>
              </a:rPr>
              <a:t>Funding Sources:</a:t>
            </a:r>
            <a:r>
              <a:rPr lang="en-US" sz="1400" baseline="0">
                <a:solidFill>
                  <a:srgbClr val="222E69"/>
                </a:solidFill>
                <a:latin typeface="Verdana"/>
                <a:ea typeface="Arial"/>
                <a:cs typeface="Arial"/>
              </a:rPr>
              <a:t> </a:t>
            </a:r>
            <a:r>
              <a:rPr lang="en-US" sz="1400">
                <a:solidFill>
                  <a:srgbClr val="222E69"/>
                </a:solidFill>
                <a:latin typeface="Verdana"/>
                <a:ea typeface="Verdana"/>
                <a:cs typeface="Arial"/>
              </a:rPr>
              <a:t>Student Council Funds, Principal Discretionary Funds, District Foundation Grant</a:t>
            </a:r>
          </a:p>
          <a:p>
            <a:pPr marL="342900" indent="-342900">
              <a:lnSpc>
                <a:spcPct val="150000"/>
              </a:lnSpc>
              <a:buFont typeface="Arial"/>
              <a:buChar char="•"/>
            </a:pPr>
            <a:r>
              <a:rPr lang="en-US" sz="1400" b="1" baseline="0">
                <a:solidFill>
                  <a:srgbClr val="222E69"/>
                </a:solidFill>
                <a:latin typeface="Verdana"/>
                <a:ea typeface="Arial"/>
                <a:cs typeface="Arial"/>
              </a:rPr>
              <a:t>Setting:</a:t>
            </a:r>
            <a:r>
              <a:rPr lang="en-US" sz="1400" baseline="0">
                <a:solidFill>
                  <a:srgbClr val="222E69"/>
                </a:solidFill>
                <a:latin typeface="Verdana"/>
                <a:ea typeface="Arial"/>
                <a:cs typeface="Arial"/>
              </a:rPr>
              <a:t> </a:t>
            </a:r>
            <a:r>
              <a:rPr lang="en-US" sz="1400">
                <a:solidFill>
                  <a:srgbClr val="222E69"/>
                </a:solidFill>
                <a:latin typeface="Verdana"/>
                <a:ea typeface="Verdana"/>
                <a:cs typeface="Arial"/>
              </a:rPr>
              <a:t>One </a:t>
            </a:r>
            <a:r>
              <a:rPr lang="en-US" sz="1400" baseline="0">
                <a:solidFill>
                  <a:srgbClr val="222E69"/>
                </a:solidFill>
                <a:latin typeface="Verdana"/>
                <a:ea typeface="Verdana"/>
                <a:cs typeface="Arial"/>
              </a:rPr>
              <a:t>School</a:t>
            </a:r>
            <a:r>
              <a:rPr lang="en-US" sz="1400">
                <a:solidFill>
                  <a:srgbClr val="222E69"/>
                </a:solidFill>
                <a:latin typeface="Verdana"/>
                <a:ea typeface="Verdana"/>
                <a:cs typeface="Arial"/>
              </a:rPr>
              <a:t> with Classroom &amp; New Extracurricular Models </a:t>
            </a:r>
            <a:endParaRPr lang="en-US" sz="1400">
              <a:latin typeface="Verdana"/>
              <a:ea typeface="Verdana"/>
              <a:cs typeface="Arial"/>
            </a:endParaRPr>
          </a:p>
          <a:p>
            <a:pPr marL="342900" indent="-342900">
              <a:lnSpc>
                <a:spcPct val="150000"/>
              </a:lnSpc>
              <a:buFont typeface="Arial"/>
              <a:buChar char="•"/>
            </a:pPr>
            <a:r>
              <a:rPr lang="en-US" sz="1400" b="1">
                <a:solidFill>
                  <a:srgbClr val="222E69"/>
                </a:solidFill>
                <a:ea typeface="+mn-lt"/>
                <a:cs typeface="+mn-lt"/>
              </a:rPr>
              <a:t>Key Stakeholders:</a:t>
            </a:r>
            <a:r>
              <a:rPr lang="en-US" sz="1400">
                <a:solidFill>
                  <a:srgbClr val="222E69"/>
                </a:solidFill>
                <a:ea typeface="+mn-lt"/>
                <a:cs typeface="+mn-lt"/>
              </a:rPr>
              <a:t> </a:t>
            </a:r>
            <a:endParaRPr lang="en-US" sz="1400">
              <a:solidFill>
                <a:srgbClr val="222E69"/>
              </a:solidFill>
              <a:ea typeface="+mn-lt"/>
              <a:cs typeface="Arial"/>
            </a:endParaRPr>
          </a:p>
          <a:p>
            <a:pPr marL="800100" lvl="1" indent="-342900">
              <a:lnSpc>
                <a:spcPct val="150000"/>
              </a:lnSpc>
              <a:buFont typeface="Courier New"/>
              <a:buChar char="o"/>
            </a:pPr>
            <a:r>
              <a:rPr lang="en-US" sz="1400">
                <a:solidFill>
                  <a:srgbClr val="222E69"/>
                </a:solidFill>
                <a:ea typeface="+mn-lt"/>
                <a:cs typeface="+mn-lt"/>
              </a:rPr>
              <a:t>Sponsors: Teacher support model </a:t>
            </a:r>
            <a:endParaRPr lang="en-US" sz="1400">
              <a:solidFill>
                <a:srgbClr val="222E69"/>
              </a:solidFill>
              <a:ea typeface="+mn-lt"/>
              <a:cs typeface="Arial"/>
            </a:endParaRPr>
          </a:p>
          <a:p>
            <a:pPr marL="800100" lvl="1" indent="-342900">
              <a:lnSpc>
                <a:spcPct val="150000"/>
              </a:lnSpc>
              <a:buFont typeface="Courier New"/>
              <a:buChar char="o"/>
            </a:pPr>
            <a:r>
              <a:rPr lang="en-US" sz="1400">
                <a:solidFill>
                  <a:srgbClr val="222E69"/>
                </a:solidFill>
                <a:ea typeface="+mn-lt"/>
                <a:cs typeface="+mn-lt"/>
              </a:rPr>
              <a:t>Student Steering Committee: 31 7th-8th Grade Students (1/3+ Students with Disabilities) Families Involved </a:t>
            </a:r>
            <a:endParaRPr lang="en-US" sz="1400">
              <a:solidFill>
                <a:srgbClr val="222E69"/>
              </a:solidFill>
              <a:latin typeface="Verdana"/>
              <a:ea typeface="Verdana"/>
              <a:cs typeface="Arial"/>
            </a:endParaRPr>
          </a:p>
          <a:p>
            <a:pPr marL="342900" indent="-342900">
              <a:lnSpc>
                <a:spcPct val="150000"/>
              </a:lnSpc>
              <a:buFont typeface="Arial"/>
              <a:buChar char="•"/>
            </a:pPr>
            <a:r>
              <a:rPr lang="en-US" sz="1400" b="1" baseline="0">
                <a:solidFill>
                  <a:srgbClr val="222E69"/>
                </a:solidFill>
                <a:latin typeface="Verdana"/>
                <a:ea typeface="Arial"/>
                <a:cs typeface="Arial"/>
              </a:rPr>
              <a:t>Winning Project:</a:t>
            </a:r>
            <a:r>
              <a:rPr lang="en-US" sz="1400" baseline="0">
                <a:solidFill>
                  <a:srgbClr val="222E69"/>
                </a:solidFill>
                <a:latin typeface="Verdana"/>
                <a:ea typeface="Arial"/>
                <a:cs typeface="Arial"/>
              </a:rPr>
              <a:t> </a:t>
            </a:r>
            <a:r>
              <a:rPr lang="en-US" sz="1400">
                <a:solidFill>
                  <a:srgbClr val="222E69"/>
                </a:solidFill>
                <a:latin typeface="Verdana"/>
                <a:ea typeface="Verdana"/>
                <a:cs typeface="Arial"/>
              </a:rPr>
              <a:t>Water Bottle Refill Stations, School Spirit Mural, School Therapy Dog, Scooter &amp; Skateboard Transportation</a:t>
            </a:r>
            <a:endParaRPr lang="en-US" sz="1400">
              <a:ea typeface="Verdana"/>
            </a:endParaRPr>
          </a:p>
        </p:txBody>
      </p:sp>
    </p:spTree>
    <p:extLst>
      <p:ext uri="{BB962C8B-B14F-4D97-AF65-F5344CB8AC3E}">
        <p14:creationId xmlns:p14="http://schemas.microsoft.com/office/powerpoint/2010/main" val="219389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FC4B2-4828-8A4D-8780-56775614E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24487-4763-F1A1-68D1-076B516D2811}"/>
              </a:ext>
            </a:extLst>
          </p:cNvPr>
          <p:cNvSpPr>
            <a:spLocks noGrp="1"/>
          </p:cNvSpPr>
          <p:nvPr>
            <p:ph type="title"/>
          </p:nvPr>
        </p:nvSpPr>
        <p:spPr/>
        <p:txBody>
          <a:bodyPr>
            <a:normAutofit/>
          </a:bodyPr>
          <a:lstStyle/>
          <a:p>
            <a:r>
              <a:rPr lang="en-US">
                <a:latin typeface="Times New Roman"/>
                <a:cs typeface="Times New Roman"/>
              </a:rPr>
              <a:t>Case Studies: Elementary SPB</a:t>
            </a:r>
            <a:endParaRPr lang="en-US"/>
          </a:p>
        </p:txBody>
      </p:sp>
      <p:pic>
        <p:nvPicPr>
          <p:cNvPr id="7" name="Picture 7">
            <a:extLst>
              <a:ext uri="{FF2B5EF4-FFF2-40B4-BE49-F238E27FC236}">
                <a16:creationId xmlns:a16="http://schemas.microsoft.com/office/drawing/2014/main" id="{F8FC6E5E-5124-C5F2-695E-18D1F0AC2CEA}"/>
              </a:ext>
            </a:extLst>
          </p:cNvPr>
          <p:cNvPicPr>
            <a:picLocks noChangeAspect="1"/>
          </p:cNvPicPr>
          <p:nvPr/>
        </p:nvPicPr>
        <p:blipFill>
          <a:blip r:embed="rId3"/>
          <a:srcRect l="5194" r="-160"/>
          <a:stretch>
            <a:fillRect/>
          </a:stretch>
        </p:blipFill>
        <p:spPr>
          <a:xfrm>
            <a:off x="2166" y="1404944"/>
            <a:ext cx="6360269" cy="5179844"/>
          </a:xfrm>
          <a:prstGeom prst="rect">
            <a:avLst/>
          </a:prstGeom>
        </p:spPr>
      </p:pic>
      <p:sp>
        <p:nvSpPr>
          <p:cNvPr id="6" name="Rectangle 5">
            <a:extLst>
              <a:ext uri="{FF2B5EF4-FFF2-40B4-BE49-F238E27FC236}">
                <a16:creationId xmlns:a16="http://schemas.microsoft.com/office/drawing/2014/main" id="{4ED614EC-831D-5FFA-1723-C3DF506B68DF}"/>
              </a:ext>
            </a:extLst>
          </p:cNvPr>
          <p:cNvSpPr/>
          <p:nvPr/>
        </p:nvSpPr>
        <p:spPr>
          <a:xfrm>
            <a:off x="-71" y="-6884"/>
            <a:ext cx="12192660" cy="1177844"/>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9pPr>
          </a:lstStyle>
          <a:p>
            <a:pPr algn="ctr"/>
            <a:endParaRPr lang="en-US"/>
          </a:p>
        </p:txBody>
      </p:sp>
      <p:sp>
        <p:nvSpPr>
          <p:cNvPr id="9" name="Google Shape;552;p99">
            <a:extLst>
              <a:ext uri="{FF2B5EF4-FFF2-40B4-BE49-F238E27FC236}">
                <a16:creationId xmlns:a16="http://schemas.microsoft.com/office/drawing/2014/main" id="{A189064B-3AED-EA07-65FC-3355FB15EBCF}"/>
              </a:ext>
            </a:extLst>
          </p:cNvPr>
          <p:cNvSpPr txBox="1">
            <a:spLocks noGrp="1"/>
          </p:cNvSpPr>
          <p:nvPr/>
        </p:nvSpPr>
        <p:spPr>
          <a:xfrm>
            <a:off x="3972" y="2727"/>
            <a:ext cx="7818154" cy="1180306"/>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3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9pPr>
          </a:lstStyle>
          <a:p>
            <a:r>
              <a:rPr lang="en-US" sz="4400" b="1">
                <a:solidFill>
                  <a:srgbClr val="222E69"/>
                </a:solidFill>
                <a:latin typeface="Times New Roman"/>
                <a:cs typeface="Times New Roman"/>
                <a:sym typeface="Times New Roman"/>
              </a:rPr>
              <a:t>Case Study: Elementary SPB</a:t>
            </a:r>
            <a:endParaRPr lang="en-US" sz="4400">
              <a:latin typeface="Times New Roman"/>
            </a:endParaRPr>
          </a:p>
        </p:txBody>
      </p:sp>
      <p:pic>
        <p:nvPicPr>
          <p:cNvPr id="11" name="Picture 10" descr="A logo with a star&#10;&#10;AI-generated content may be incorrect.">
            <a:extLst>
              <a:ext uri="{FF2B5EF4-FFF2-40B4-BE49-F238E27FC236}">
                <a16:creationId xmlns:a16="http://schemas.microsoft.com/office/drawing/2014/main" id="{E82C88D6-91E5-D33E-F536-0D844B252AC0}"/>
              </a:ext>
            </a:extLst>
          </p:cNvPr>
          <p:cNvPicPr>
            <a:picLocks noChangeAspect="1"/>
          </p:cNvPicPr>
          <p:nvPr/>
        </p:nvPicPr>
        <p:blipFill>
          <a:blip r:embed="rId4"/>
          <a:stretch>
            <a:fillRect/>
          </a:stretch>
        </p:blipFill>
        <p:spPr>
          <a:xfrm>
            <a:off x="8524274" y="181943"/>
            <a:ext cx="3454445" cy="800500"/>
          </a:xfrm>
          <a:prstGeom prst="rect">
            <a:avLst/>
          </a:prstGeom>
        </p:spPr>
      </p:pic>
      <p:sp>
        <p:nvSpPr>
          <p:cNvPr id="8" name="TextBox 7">
            <a:extLst>
              <a:ext uri="{FF2B5EF4-FFF2-40B4-BE49-F238E27FC236}">
                <a16:creationId xmlns:a16="http://schemas.microsoft.com/office/drawing/2014/main" id="{F23DE541-0080-FD93-04B1-DF65D2A9ED7C}"/>
              </a:ext>
            </a:extLst>
          </p:cNvPr>
          <p:cNvSpPr txBox="1"/>
          <p:nvPr/>
        </p:nvSpPr>
        <p:spPr>
          <a:xfrm>
            <a:off x="6350760" y="1198418"/>
            <a:ext cx="5839559" cy="5582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1600" b="1" baseline="0">
                <a:solidFill>
                  <a:srgbClr val="222E69"/>
                </a:solidFill>
                <a:latin typeface="Verdana"/>
                <a:ea typeface="Arial"/>
                <a:cs typeface="Arial"/>
              </a:rPr>
              <a:t>Budget:</a:t>
            </a:r>
            <a:r>
              <a:rPr lang="en-US" sz="1600" baseline="0">
                <a:solidFill>
                  <a:srgbClr val="222E69"/>
                </a:solidFill>
                <a:latin typeface="Verdana"/>
                <a:ea typeface="Arial"/>
                <a:cs typeface="Arial"/>
              </a:rPr>
              <a:t> </a:t>
            </a:r>
            <a:r>
              <a:rPr lang="en-US" sz="1600" baseline="0">
                <a:solidFill>
                  <a:srgbClr val="222E69"/>
                </a:solidFill>
                <a:latin typeface="Verdana"/>
                <a:ea typeface="Verdana"/>
                <a:cs typeface="Arial"/>
              </a:rPr>
              <a:t>$</a:t>
            </a:r>
            <a:r>
              <a:rPr lang="en-US" sz="1600">
                <a:solidFill>
                  <a:srgbClr val="222E69"/>
                </a:solidFill>
                <a:latin typeface="Verdana"/>
                <a:ea typeface="Verdana"/>
                <a:cs typeface="Arial"/>
              </a:rPr>
              <a:t>2,000 per school</a:t>
            </a:r>
            <a:endParaRPr lang="en-US" sz="1600">
              <a:ea typeface="Verdana"/>
            </a:endParaRPr>
          </a:p>
          <a:p>
            <a:pPr marL="342900" indent="-342900">
              <a:lnSpc>
                <a:spcPct val="150000"/>
              </a:lnSpc>
              <a:buFont typeface="Arial"/>
              <a:buChar char="•"/>
            </a:pPr>
            <a:r>
              <a:rPr lang="en-US" sz="1600" b="1" baseline="0">
                <a:solidFill>
                  <a:srgbClr val="222E69"/>
                </a:solidFill>
                <a:latin typeface="Verdana"/>
                <a:ea typeface="Arial"/>
                <a:cs typeface="Arial"/>
              </a:rPr>
              <a:t>Funding Sources:</a:t>
            </a:r>
            <a:r>
              <a:rPr lang="en-US" sz="1600" baseline="0">
                <a:solidFill>
                  <a:srgbClr val="222E69"/>
                </a:solidFill>
                <a:latin typeface="Verdana"/>
                <a:ea typeface="Arial"/>
                <a:cs typeface="Arial"/>
              </a:rPr>
              <a:t> </a:t>
            </a:r>
            <a:r>
              <a:rPr lang="en-US" sz="1600">
                <a:solidFill>
                  <a:srgbClr val="222E69"/>
                </a:solidFill>
                <a:latin typeface="Verdana"/>
                <a:ea typeface="Verdana"/>
                <a:cs typeface="Arial"/>
              </a:rPr>
              <a:t>Desegregated Funds</a:t>
            </a:r>
          </a:p>
          <a:p>
            <a:pPr marL="342900" indent="-342900">
              <a:lnSpc>
                <a:spcPct val="150000"/>
              </a:lnSpc>
              <a:buFont typeface="Arial"/>
              <a:buChar char="•"/>
            </a:pPr>
            <a:r>
              <a:rPr lang="en-US" sz="1600" b="1">
                <a:solidFill>
                  <a:srgbClr val="222E69"/>
                </a:solidFill>
                <a:latin typeface="Verdana"/>
                <a:ea typeface="Verdana"/>
                <a:cs typeface="Arial"/>
              </a:rPr>
              <a:t>Setting</a:t>
            </a:r>
            <a:r>
              <a:rPr lang="en-US" sz="1600" b="1" baseline="0">
                <a:solidFill>
                  <a:srgbClr val="222E69"/>
                </a:solidFill>
                <a:latin typeface="Verdana"/>
                <a:ea typeface="Arial"/>
                <a:cs typeface="Arial"/>
              </a:rPr>
              <a:t>:</a:t>
            </a:r>
            <a:r>
              <a:rPr lang="en-US" sz="1600" baseline="0">
                <a:solidFill>
                  <a:srgbClr val="222E69"/>
                </a:solidFill>
                <a:latin typeface="Verdana"/>
                <a:ea typeface="Arial"/>
                <a:cs typeface="Arial"/>
              </a:rPr>
              <a:t> </a:t>
            </a:r>
            <a:r>
              <a:rPr lang="en-US" sz="1600">
                <a:solidFill>
                  <a:srgbClr val="222E69"/>
                </a:solidFill>
                <a:latin typeface="Verdana"/>
                <a:ea typeface="Verdana"/>
                <a:cs typeface="Arial"/>
              </a:rPr>
              <a:t>9 Schools Across the District with Classroom, Existing Club, and New Extracurricular Models </a:t>
            </a:r>
            <a:endParaRPr lang="en-US" sz="1600">
              <a:latin typeface="Verdana"/>
              <a:ea typeface="Verdana"/>
              <a:cs typeface="Arial"/>
            </a:endParaRPr>
          </a:p>
          <a:p>
            <a:pPr marL="342900" indent="-342900">
              <a:lnSpc>
                <a:spcPct val="150000"/>
              </a:lnSpc>
              <a:buFont typeface="Arial"/>
              <a:buChar char="•"/>
            </a:pPr>
            <a:r>
              <a:rPr lang="en-US" sz="1600" b="1">
                <a:solidFill>
                  <a:srgbClr val="222E69"/>
                </a:solidFill>
                <a:latin typeface="Verdana"/>
                <a:ea typeface="Verdana"/>
                <a:cs typeface="Arial"/>
              </a:rPr>
              <a:t>Key Stakeholders:</a:t>
            </a:r>
          </a:p>
          <a:p>
            <a:pPr marL="800100" lvl="1" indent="-342900">
              <a:lnSpc>
                <a:spcPct val="150000"/>
              </a:lnSpc>
              <a:buFont typeface="Courier New"/>
              <a:buChar char="o"/>
            </a:pPr>
            <a:r>
              <a:rPr lang="en-US" sz="1600">
                <a:solidFill>
                  <a:srgbClr val="222E69"/>
                </a:solidFill>
                <a:latin typeface="Verdana"/>
                <a:ea typeface="Verdana"/>
                <a:cs typeface="Arial"/>
              </a:rPr>
              <a:t>District Champion &amp; Coordinator: Previous Superintendent, Executive Director of Leadership and Learning &amp; Executive Assistant</a:t>
            </a:r>
          </a:p>
          <a:p>
            <a:pPr marL="800100" lvl="1" indent="-342900">
              <a:lnSpc>
                <a:spcPct val="150000"/>
              </a:lnSpc>
              <a:buFont typeface="Courier New"/>
              <a:buChar char="o"/>
            </a:pPr>
            <a:r>
              <a:rPr lang="en-US" sz="1600">
                <a:solidFill>
                  <a:srgbClr val="222E69"/>
                </a:solidFill>
                <a:latin typeface="Verdana"/>
                <a:ea typeface="Verdana"/>
                <a:cs typeface="Arial"/>
              </a:rPr>
              <a:t>Sponsors: Principals, K-8 Teachers </a:t>
            </a:r>
          </a:p>
          <a:p>
            <a:pPr marL="800100" lvl="1" indent="-342900">
              <a:lnSpc>
                <a:spcPct val="150000"/>
              </a:lnSpc>
              <a:buFont typeface="Courier New"/>
              <a:buChar char="o"/>
            </a:pPr>
            <a:r>
              <a:rPr lang="en-US" sz="1600">
                <a:solidFill>
                  <a:srgbClr val="222E69"/>
                </a:solidFill>
                <a:latin typeface="Verdana"/>
                <a:ea typeface="Verdana"/>
                <a:cs typeface="Arial"/>
              </a:rPr>
              <a:t>Student Steering Committee: K-8 Students in Title 1 Elementary Schools</a:t>
            </a:r>
          </a:p>
          <a:p>
            <a:pPr marL="342900" indent="-342900">
              <a:lnSpc>
                <a:spcPct val="150000"/>
              </a:lnSpc>
              <a:buFont typeface="Arial"/>
              <a:buChar char="•"/>
            </a:pPr>
            <a:r>
              <a:rPr lang="en-US" sz="1600" b="1" baseline="0">
                <a:solidFill>
                  <a:srgbClr val="222E69"/>
                </a:solidFill>
                <a:latin typeface="Verdana"/>
                <a:ea typeface="Arial"/>
                <a:cs typeface="Arial"/>
              </a:rPr>
              <a:t>Winning </a:t>
            </a:r>
            <a:r>
              <a:rPr lang="en-US" sz="1600" b="1">
                <a:solidFill>
                  <a:srgbClr val="222E69"/>
                </a:solidFill>
                <a:latin typeface="Verdana"/>
                <a:ea typeface="Arial"/>
                <a:cs typeface="Arial"/>
              </a:rPr>
              <a:t>Projects</a:t>
            </a:r>
            <a:r>
              <a:rPr lang="en-US" sz="1600" b="1" baseline="0">
                <a:solidFill>
                  <a:srgbClr val="222E69"/>
                </a:solidFill>
                <a:latin typeface="Verdana"/>
                <a:ea typeface="Arial"/>
                <a:cs typeface="Arial"/>
              </a:rPr>
              <a:t>:</a:t>
            </a:r>
            <a:r>
              <a:rPr lang="en-US" sz="1600" baseline="0">
                <a:solidFill>
                  <a:srgbClr val="222E69"/>
                </a:solidFill>
                <a:latin typeface="Verdana"/>
                <a:ea typeface="Arial"/>
                <a:cs typeface="Arial"/>
              </a:rPr>
              <a:t> </a:t>
            </a:r>
            <a:r>
              <a:rPr lang="en-US" sz="1600">
                <a:solidFill>
                  <a:srgbClr val="222E69"/>
                </a:solidFill>
                <a:latin typeface="Verdana"/>
                <a:ea typeface="Verdana"/>
                <a:cs typeface="Arial"/>
              </a:rPr>
              <a:t>Bathroom Mirrors, Recess &amp; Sports Equipment, Game Room, Snack Machines for Field Trips, Seating &amp; Shade</a:t>
            </a:r>
            <a:endParaRPr lang="en-US" sz="1600">
              <a:latin typeface="Verdana"/>
              <a:ea typeface="Verdana"/>
              <a:cs typeface="Arial"/>
            </a:endParaRPr>
          </a:p>
        </p:txBody>
      </p:sp>
    </p:spTree>
    <p:extLst>
      <p:ext uri="{BB962C8B-B14F-4D97-AF65-F5344CB8AC3E}">
        <p14:creationId xmlns:p14="http://schemas.microsoft.com/office/powerpoint/2010/main" val="2476950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B0362-CD4E-F02E-9E79-61444A532B4D}"/>
            </a:ext>
          </a:extLst>
        </p:cNvPr>
        <p:cNvGrpSpPr/>
        <p:nvPr/>
      </p:nvGrpSpPr>
      <p:grpSpPr>
        <a:xfrm>
          <a:off x="0" y="0"/>
          <a:ext cx="0" cy="0"/>
          <a:chOff x="0" y="0"/>
          <a:chExt cx="0" cy="0"/>
        </a:xfrm>
      </p:grpSpPr>
      <p:pic>
        <p:nvPicPr>
          <p:cNvPr id="3" name="Picture 2" descr="A group of people standing in front of a table with flags&#10;&#10;Description automatically generated">
            <a:extLst>
              <a:ext uri="{FF2B5EF4-FFF2-40B4-BE49-F238E27FC236}">
                <a16:creationId xmlns:a16="http://schemas.microsoft.com/office/drawing/2014/main" id="{FE95F74D-4FCF-05E8-93A6-D330A4E2CA3C}"/>
              </a:ext>
            </a:extLst>
          </p:cNvPr>
          <p:cNvPicPr>
            <a:picLocks noChangeAspect="1"/>
          </p:cNvPicPr>
          <p:nvPr/>
        </p:nvPicPr>
        <p:blipFill rotWithShape="1">
          <a:blip r:embed="rId3"/>
          <a:srcRect l="8406" t="15348" r="6358" b="-1199"/>
          <a:stretch>
            <a:fillRect/>
          </a:stretch>
        </p:blipFill>
        <p:spPr>
          <a:xfrm>
            <a:off x="-3155" y="1463418"/>
            <a:ext cx="6373209" cy="5140221"/>
          </a:xfrm>
          <a:prstGeom prst="rect">
            <a:avLst/>
          </a:prstGeom>
        </p:spPr>
      </p:pic>
      <p:sp>
        <p:nvSpPr>
          <p:cNvPr id="6" name="Title 5">
            <a:extLst>
              <a:ext uri="{FF2B5EF4-FFF2-40B4-BE49-F238E27FC236}">
                <a16:creationId xmlns:a16="http://schemas.microsoft.com/office/drawing/2014/main" id="{411DBD61-7D4E-C891-8FC0-5CEAC32626FD}"/>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6C0DBFAB-E923-4300-A52B-B5F4F2FCC396}"/>
              </a:ext>
            </a:extLst>
          </p:cNvPr>
          <p:cNvSpPr/>
          <p:nvPr/>
        </p:nvSpPr>
        <p:spPr>
          <a:xfrm>
            <a:off x="-71" y="-6884"/>
            <a:ext cx="12192660" cy="1177844"/>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9pPr>
          </a:lstStyle>
          <a:p>
            <a:pPr algn="ctr"/>
            <a:endParaRPr lang="en-US"/>
          </a:p>
        </p:txBody>
      </p:sp>
      <p:sp>
        <p:nvSpPr>
          <p:cNvPr id="10" name="Google Shape;552;p99">
            <a:extLst>
              <a:ext uri="{FF2B5EF4-FFF2-40B4-BE49-F238E27FC236}">
                <a16:creationId xmlns:a16="http://schemas.microsoft.com/office/drawing/2014/main" id="{C2E7354F-0D88-2514-DE09-CC4729C843FA}"/>
              </a:ext>
            </a:extLst>
          </p:cNvPr>
          <p:cNvSpPr txBox="1">
            <a:spLocks noGrp="1"/>
          </p:cNvSpPr>
          <p:nvPr/>
        </p:nvSpPr>
        <p:spPr>
          <a:xfrm>
            <a:off x="3972" y="2727"/>
            <a:ext cx="7818154" cy="1180306"/>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3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9pPr>
          </a:lstStyle>
          <a:p>
            <a:r>
              <a:rPr lang="en-US" sz="4400" b="1">
                <a:solidFill>
                  <a:srgbClr val="222E69"/>
                </a:solidFill>
                <a:latin typeface="Times New Roman"/>
                <a:cs typeface="Times New Roman"/>
                <a:sym typeface="Times New Roman"/>
              </a:rPr>
              <a:t>Case Study: District-Wide SPB</a:t>
            </a:r>
            <a:endParaRPr lang="en-US" sz="4400">
              <a:latin typeface="Times New Roman"/>
            </a:endParaRPr>
          </a:p>
        </p:txBody>
      </p:sp>
      <p:pic>
        <p:nvPicPr>
          <p:cNvPr id="12" name="Picture 11" descr="A logo with a star&#10;&#10;AI-generated content may be incorrect.">
            <a:extLst>
              <a:ext uri="{FF2B5EF4-FFF2-40B4-BE49-F238E27FC236}">
                <a16:creationId xmlns:a16="http://schemas.microsoft.com/office/drawing/2014/main" id="{23BA60AE-F866-F3EC-4E97-38F406FCC5C3}"/>
              </a:ext>
            </a:extLst>
          </p:cNvPr>
          <p:cNvPicPr>
            <a:picLocks noChangeAspect="1"/>
          </p:cNvPicPr>
          <p:nvPr/>
        </p:nvPicPr>
        <p:blipFill>
          <a:blip r:embed="rId4"/>
          <a:stretch>
            <a:fillRect/>
          </a:stretch>
        </p:blipFill>
        <p:spPr>
          <a:xfrm>
            <a:off x="8524274" y="181943"/>
            <a:ext cx="3454445" cy="800500"/>
          </a:xfrm>
          <a:prstGeom prst="rect">
            <a:avLst/>
          </a:prstGeom>
        </p:spPr>
      </p:pic>
      <p:sp>
        <p:nvSpPr>
          <p:cNvPr id="4" name="TextBox 3">
            <a:extLst>
              <a:ext uri="{FF2B5EF4-FFF2-40B4-BE49-F238E27FC236}">
                <a16:creationId xmlns:a16="http://schemas.microsoft.com/office/drawing/2014/main" id="{F2EE0074-42CE-09C1-DE43-61F5A91467B9}"/>
              </a:ext>
            </a:extLst>
          </p:cNvPr>
          <p:cNvSpPr txBox="1"/>
          <p:nvPr/>
        </p:nvSpPr>
        <p:spPr>
          <a:xfrm>
            <a:off x="6487530" y="1608726"/>
            <a:ext cx="5644174" cy="4856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1600" b="1" baseline="0">
                <a:solidFill>
                  <a:srgbClr val="222E69"/>
                </a:solidFill>
                <a:latin typeface="Verdana"/>
                <a:ea typeface="Arial"/>
                <a:cs typeface="Arial"/>
              </a:rPr>
              <a:t>Budget:</a:t>
            </a:r>
            <a:r>
              <a:rPr lang="en-US" sz="1600" baseline="0">
                <a:solidFill>
                  <a:srgbClr val="222E69"/>
                </a:solidFill>
                <a:latin typeface="Verdana"/>
                <a:ea typeface="Arial"/>
                <a:cs typeface="Arial"/>
              </a:rPr>
              <a:t> </a:t>
            </a:r>
            <a:r>
              <a:rPr lang="en-US" sz="1600">
                <a:solidFill>
                  <a:srgbClr val="222E69"/>
                </a:solidFill>
                <a:latin typeface="Verdana"/>
                <a:ea typeface="Verdana"/>
                <a:cs typeface="Arial"/>
              </a:rPr>
              <a:t>$5,000 - $11,500 per school</a:t>
            </a:r>
            <a:endParaRPr lang="en-US" sz="1600">
              <a:ea typeface="Verdana"/>
            </a:endParaRPr>
          </a:p>
          <a:p>
            <a:pPr marL="342900" indent="-342900">
              <a:lnSpc>
                <a:spcPct val="150000"/>
              </a:lnSpc>
              <a:buFont typeface="Arial"/>
              <a:buChar char="•"/>
            </a:pPr>
            <a:r>
              <a:rPr lang="en-US" sz="1600" b="1" baseline="0">
                <a:solidFill>
                  <a:srgbClr val="222E69"/>
                </a:solidFill>
                <a:latin typeface="Verdana"/>
                <a:ea typeface="Arial"/>
                <a:cs typeface="Arial"/>
              </a:rPr>
              <a:t>Funding Sources:</a:t>
            </a:r>
            <a:r>
              <a:rPr lang="en-US" sz="1600" baseline="0">
                <a:solidFill>
                  <a:srgbClr val="222E69"/>
                </a:solidFill>
                <a:latin typeface="Verdana"/>
                <a:ea typeface="Arial"/>
                <a:cs typeface="Arial"/>
              </a:rPr>
              <a:t> </a:t>
            </a:r>
            <a:r>
              <a:rPr lang="en-US" sz="1600">
                <a:solidFill>
                  <a:srgbClr val="222E69"/>
                </a:solidFill>
                <a:latin typeface="Verdana"/>
                <a:ea typeface="Arial"/>
                <a:cs typeface="Arial"/>
              </a:rPr>
              <a:t>District Budget</a:t>
            </a:r>
            <a:endParaRPr lang="en-US" sz="1600">
              <a:solidFill>
                <a:srgbClr val="222E69"/>
              </a:solidFill>
              <a:latin typeface="Verdana"/>
              <a:ea typeface="Verdana"/>
              <a:cs typeface="Arial"/>
            </a:endParaRPr>
          </a:p>
          <a:p>
            <a:pPr marL="342900" indent="-342900">
              <a:lnSpc>
                <a:spcPct val="150000"/>
              </a:lnSpc>
              <a:buFont typeface="Arial"/>
              <a:buChar char="•"/>
            </a:pPr>
            <a:r>
              <a:rPr lang="en-US" sz="1600" b="1">
                <a:solidFill>
                  <a:srgbClr val="222E69"/>
                </a:solidFill>
                <a:latin typeface="Verdana"/>
                <a:ea typeface="Verdana"/>
                <a:cs typeface="Arial"/>
              </a:rPr>
              <a:t>Setting</a:t>
            </a:r>
            <a:r>
              <a:rPr lang="en-US" sz="1600" b="1" baseline="0">
                <a:solidFill>
                  <a:srgbClr val="222E69"/>
                </a:solidFill>
                <a:latin typeface="Verdana"/>
                <a:ea typeface="Arial"/>
                <a:cs typeface="Arial"/>
              </a:rPr>
              <a:t>:</a:t>
            </a:r>
            <a:r>
              <a:rPr lang="en-US" sz="1600" baseline="0">
                <a:solidFill>
                  <a:srgbClr val="222E69"/>
                </a:solidFill>
                <a:latin typeface="Verdana"/>
                <a:ea typeface="Arial"/>
                <a:cs typeface="Arial"/>
              </a:rPr>
              <a:t> </a:t>
            </a:r>
            <a:r>
              <a:rPr lang="en-US" sz="1600">
                <a:solidFill>
                  <a:srgbClr val="222E69"/>
                </a:solidFill>
                <a:latin typeface="Verdana"/>
                <a:ea typeface="Verdana"/>
                <a:cs typeface="Arial"/>
              </a:rPr>
              <a:t>All Schools Participate through Extracurricular or Classroom Setting within Lead Out Loud Club</a:t>
            </a:r>
            <a:endParaRPr lang="en-US"/>
          </a:p>
          <a:p>
            <a:pPr marL="342900" indent="-342900">
              <a:lnSpc>
                <a:spcPct val="150000"/>
              </a:lnSpc>
              <a:buFont typeface="Arial"/>
              <a:buChar char="•"/>
            </a:pPr>
            <a:r>
              <a:rPr lang="en-US" sz="1600" b="1">
                <a:solidFill>
                  <a:srgbClr val="222E69"/>
                </a:solidFill>
                <a:latin typeface="Verdana"/>
                <a:ea typeface="Verdana"/>
                <a:cs typeface="Arial"/>
              </a:rPr>
              <a:t>Key Stakeholders:</a:t>
            </a:r>
          </a:p>
          <a:p>
            <a:pPr marL="800100" lvl="1" indent="-342900">
              <a:lnSpc>
                <a:spcPct val="150000"/>
              </a:lnSpc>
              <a:buFont typeface="Courier New"/>
              <a:buChar char="o"/>
            </a:pPr>
            <a:r>
              <a:rPr lang="en-US" sz="1600">
                <a:solidFill>
                  <a:srgbClr val="222E69"/>
                </a:solidFill>
                <a:latin typeface="Verdana"/>
                <a:ea typeface="Verdana"/>
                <a:cs typeface="Arial"/>
              </a:rPr>
              <a:t>District Champion &amp; Coordinator: Director of Educational Technology &amp; Virtual Learning and Academic Coach</a:t>
            </a:r>
          </a:p>
          <a:p>
            <a:pPr marL="800100" lvl="1" indent="-342900">
              <a:lnSpc>
                <a:spcPct val="150000"/>
              </a:lnSpc>
              <a:buFont typeface="Courier New"/>
              <a:buChar char="o"/>
            </a:pPr>
            <a:r>
              <a:rPr lang="en-US" sz="1600">
                <a:solidFill>
                  <a:srgbClr val="222E69"/>
                </a:solidFill>
                <a:latin typeface="Verdana"/>
                <a:ea typeface="Verdana"/>
                <a:cs typeface="Arial"/>
              </a:rPr>
              <a:t>Sponsors: Teachers across various disciplines</a:t>
            </a:r>
          </a:p>
          <a:p>
            <a:pPr marL="800100" lvl="1" indent="-342900">
              <a:lnSpc>
                <a:spcPct val="150000"/>
              </a:lnSpc>
              <a:buFont typeface="Courier New"/>
              <a:buChar char="o"/>
            </a:pPr>
            <a:r>
              <a:rPr lang="en-US" sz="1600">
                <a:solidFill>
                  <a:srgbClr val="222E69"/>
                </a:solidFill>
                <a:latin typeface="Verdana"/>
                <a:ea typeface="Verdana"/>
                <a:cs typeface="Arial"/>
              </a:rPr>
              <a:t>Student Steering Committee: 4-12th graders</a:t>
            </a:r>
          </a:p>
          <a:p>
            <a:pPr marL="342900" indent="-342900">
              <a:lnSpc>
                <a:spcPct val="150000"/>
              </a:lnSpc>
              <a:buFont typeface="Arial"/>
              <a:buChar char="•"/>
            </a:pPr>
            <a:r>
              <a:rPr lang="en-US" sz="1600" b="1" baseline="0">
                <a:solidFill>
                  <a:srgbClr val="222E69"/>
                </a:solidFill>
                <a:latin typeface="Verdana"/>
                <a:ea typeface="Arial"/>
                <a:cs typeface="Arial"/>
              </a:rPr>
              <a:t>Winning </a:t>
            </a:r>
            <a:r>
              <a:rPr lang="en-US" sz="1600" b="1">
                <a:solidFill>
                  <a:srgbClr val="222E69"/>
                </a:solidFill>
                <a:latin typeface="Verdana"/>
                <a:ea typeface="Arial"/>
                <a:cs typeface="Arial"/>
              </a:rPr>
              <a:t>Projects</a:t>
            </a:r>
            <a:r>
              <a:rPr lang="en-US" sz="1600" b="1" baseline="0">
                <a:solidFill>
                  <a:srgbClr val="222E69"/>
                </a:solidFill>
                <a:latin typeface="Verdana"/>
                <a:ea typeface="Arial"/>
                <a:cs typeface="Arial"/>
              </a:rPr>
              <a:t>:</a:t>
            </a:r>
            <a:r>
              <a:rPr lang="en-US" sz="1600" baseline="0">
                <a:solidFill>
                  <a:srgbClr val="222E69"/>
                </a:solidFill>
                <a:latin typeface="Verdana"/>
                <a:ea typeface="Arial"/>
                <a:cs typeface="Arial"/>
              </a:rPr>
              <a:t> </a:t>
            </a:r>
            <a:r>
              <a:rPr lang="en-US" sz="1600">
                <a:solidFill>
                  <a:srgbClr val="222E69"/>
                </a:solidFill>
                <a:latin typeface="Verdana"/>
                <a:ea typeface="Verdana"/>
                <a:cs typeface="Arial"/>
              </a:rPr>
              <a:t>Book Vending Machine, School Spirit Mural, Recess Equipment, Gaga Pits</a:t>
            </a:r>
            <a:endParaRPr lang="en-US" sz="1600">
              <a:latin typeface="Verdana"/>
              <a:ea typeface="Verdana"/>
              <a:cs typeface="Arial"/>
            </a:endParaRPr>
          </a:p>
        </p:txBody>
      </p:sp>
    </p:spTree>
    <p:extLst>
      <p:ext uri="{BB962C8B-B14F-4D97-AF65-F5344CB8AC3E}">
        <p14:creationId xmlns:p14="http://schemas.microsoft.com/office/powerpoint/2010/main" val="4067019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307F08-83D1-642C-73A1-FBA1107530B8}"/>
              </a:ext>
            </a:extLst>
          </p:cNvPr>
          <p:cNvSpPr/>
          <p:nvPr/>
        </p:nvSpPr>
        <p:spPr>
          <a:xfrm>
            <a:off x="-70" y="0"/>
            <a:ext cx="12192070" cy="1154792"/>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5" name="Title 1">
            <a:extLst>
              <a:ext uri="{FF2B5EF4-FFF2-40B4-BE49-F238E27FC236}">
                <a16:creationId xmlns:a16="http://schemas.microsoft.com/office/drawing/2014/main" id="{4CEE3512-867E-4071-6B1B-78A209C664D7}"/>
              </a:ext>
            </a:extLst>
          </p:cNvPr>
          <p:cNvSpPr txBox="1">
            <a:spLocks/>
          </p:cNvSpPr>
          <p:nvPr/>
        </p:nvSpPr>
        <p:spPr>
          <a:xfrm>
            <a:off x="1869" y="-1974"/>
            <a:ext cx="9037622" cy="11612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mj-ea"/>
                <a:cs typeface="Times New Roman" panose="02020603050405020304" pitchFamily="18" charset="0"/>
              </a:defRPr>
            </a:lvl1pPr>
          </a:lstStyle>
          <a:p>
            <a:r>
              <a:rPr lang="en-US">
                <a:latin typeface="Times New Roman"/>
                <a:cs typeface="Times New Roman"/>
              </a:rPr>
              <a:t>Case Study: Innovative Integrations</a:t>
            </a:r>
            <a:endParaRPr lang="en-US"/>
          </a:p>
        </p:txBody>
      </p:sp>
      <p:pic>
        <p:nvPicPr>
          <p:cNvPr id="17" name="Picture 16" descr="A logo with a star&#10;&#10;AI-generated content may be incorrect.">
            <a:extLst>
              <a:ext uri="{FF2B5EF4-FFF2-40B4-BE49-F238E27FC236}">
                <a16:creationId xmlns:a16="http://schemas.microsoft.com/office/drawing/2014/main" id="{EC85F6C4-7E81-BF23-598D-D24AEEA4918A}"/>
              </a:ext>
            </a:extLst>
          </p:cNvPr>
          <p:cNvPicPr>
            <a:picLocks noChangeAspect="1"/>
          </p:cNvPicPr>
          <p:nvPr/>
        </p:nvPicPr>
        <p:blipFill>
          <a:blip r:embed="rId4"/>
          <a:stretch>
            <a:fillRect/>
          </a:stretch>
        </p:blipFill>
        <p:spPr>
          <a:xfrm>
            <a:off x="8918243" y="306276"/>
            <a:ext cx="2834942" cy="604756"/>
          </a:xfrm>
          <a:prstGeom prst="rect">
            <a:avLst/>
          </a:prstGeom>
        </p:spPr>
      </p:pic>
      <p:pic>
        <p:nvPicPr>
          <p:cNvPr id="2" name="Picture 1" descr="A group of boys drawing on a poster&#10;&#10;AI-generated content may be incorrect.">
            <a:extLst>
              <a:ext uri="{FF2B5EF4-FFF2-40B4-BE49-F238E27FC236}">
                <a16:creationId xmlns:a16="http://schemas.microsoft.com/office/drawing/2014/main" id="{D19F43D4-190A-158A-77F1-62A7DA23FBA9}"/>
              </a:ext>
            </a:extLst>
          </p:cNvPr>
          <p:cNvPicPr>
            <a:picLocks noChangeAspect="1"/>
          </p:cNvPicPr>
          <p:nvPr/>
        </p:nvPicPr>
        <p:blipFill>
          <a:blip r:embed="rId5"/>
          <a:stretch>
            <a:fillRect/>
          </a:stretch>
        </p:blipFill>
        <p:spPr>
          <a:xfrm>
            <a:off x="226769" y="1161845"/>
            <a:ext cx="2672618" cy="1928691"/>
          </a:xfrm>
          <a:prstGeom prst="rect">
            <a:avLst/>
          </a:prstGeom>
        </p:spPr>
      </p:pic>
      <p:pic>
        <p:nvPicPr>
          <p:cNvPr id="3" name="Picture 2" descr="A group of young boys writing on a ballot board&#10;&#10;AI-generated content may be incorrect.">
            <a:extLst>
              <a:ext uri="{FF2B5EF4-FFF2-40B4-BE49-F238E27FC236}">
                <a16:creationId xmlns:a16="http://schemas.microsoft.com/office/drawing/2014/main" id="{1FFB30DD-0DA5-CAF5-1592-33AA074DE2B9}"/>
              </a:ext>
            </a:extLst>
          </p:cNvPr>
          <p:cNvPicPr>
            <a:picLocks noChangeAspect="1"/>
          </p:cNvPicPr>
          <p:nvPr/>
        </p:nvPicPr>
        <p:blipFill>
          <a:blip r:embed="rId6"/>
          <a:stretch>
            <a:fillRect/>
          </a:stretch>
        </p:blipFill>
        <p:spPr>
          <a:xfrm>
            <a:off x="2905081" y="1157936"/>
            <a:ext cx="3190064" cy="1807110"/>
          </a:xfrm>
          <a:prstGeom prst="rect">
            <a:avLst/>
          </a:prstGeom>
        </p:spPr>
      </p:pic>
      <p:sp>
        <p:nvSpPr>
          <p:cNvPr id="5" name="TextBox 2">
            <a:extLst>
              <a:ext uri="{FF2B5EF4-FFF2-40B4-BE49-F238E27FC236}">
                <a16:creationId xmlns:a16="http://schemas.microsoft.com/office/drawing/2014/main" id="{496AADAC-46D3-2741-1BE9-9B4BF63FD7FA}"/>
              </a:ext>
            </a:extLst>
          </p:cNvPr>
          <p:cNvSpPr txBox="1"/>
          <p:nvPr/>
        </p:nvSpPr>
        <p:spPr>
          <a:xfrm>
            <a:off x="6334646" y="1228356"/>
            <a:ext cx="5625734" cy="5496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spcAft>
                <a:spcPts val="600"/>
              </a:spcAft>
              <a:buFont typeface="Arial"/>
              <a:buChar char="•"/>
            </a:pPr>
            <a:r>
              <a:rPr lang="en-US" sz="2400"/>
              <a:t>​</a:t>
            </a:r>
            <a:r>
              <a:rPr lang="en-US" sz="2000" b="1"/>
              <a:t>Budget:</a:t>
            </a:r>
            <a:r>
              <a:rPr lang="en-US" sz="2000"/>
              <a:t> $4,000</a:t>
            </a:r>
          </a:p>
          <a:p>
            <a:pPr marL="285750" indent="-285750">
              <a:lnSpc>
                <a:spcPct val="150000"/>
              </a:lnSpc>
              <a:spcAft>
                <a:spcPts val="600"/>
              </a:spcAft>
              <a:buFont typeface="Arial"/>
              <a:buChar char="•"/>
            </a:pPr>
            <a:r>
              <a:rPr lang="en-US" sz="2000" b="1"/>
              <a:t>Funding Sources:</a:t>
            </a:r>
            <a:r>
              <a:rPr lang="en-US" sz="2000"/>
              <a:t> </a:t>
            </a:r>
            <a:r>
              <a:rPr lang="en-US" sz="2000">
                <a:ea typeface="+mn-lt"/>
                <a:cs typeface="+mn-lt"/>
              </a:rPr>
              <a:t>Local Business/PTO Donations</a:t>
            </a:r>
            <a:endParaRPr lang="en-US" sz="2000">
              <a:ea typeface="Verdana"/>
            </a:endParaRPr>
          </a:p>
          <a:p>
            <a:pPr marL="285750" indent="-285750">
              <a:lnSpc>
                <a:spcPct val="150000"/>
              </a:lnSpc>
              <a:spcAft>
                <a:spcPts val="600"/>
              </a:spcAft>
              <a:buFont typeface="Arial"/>
              <a:buChar char="•"/>
            </a:pPr>
            <a:r>
              <a:rPr lang="en-US" sz="2000" b="1"/>
              <a:t>Setting:</a:t>
            </a:r>
            <a:r>
              <a:rPr lang="en-US" sz="2000"/>
              <a:t> Integrated into Kid City civic and economic simulation at a K-6th Elementary School, Steering Committee: 6th Grade Gifted Class</a:t>
            </a:r>
            <a:endParaRPr lang="en-US" sz="2000">
              <a:ea typeface="Verdana"/>
            </a:endParaRPr>
          </a:p>
          <a:p>
            <a:pPr marL="285750" indent="-285750">
              <a:lnSpc>
                <a:spcPct val="150000"/>
              </a:lnSpc>
              <a:spcAft>
                <a:spcPts val="600"/>
              </a:spcAft>
              <a:buFont typeface="Arial"/>
              <a:buChar char="•"/>
            </a:pPr>
            <a:r>
              <a:rPr lang="en-US" sz="2000" b="1"/>
              <a:t>Winning Project:</a:t>
            </a:r>
            <a:r>
              <a:rPr lang="en-US" sz="2000"/>
              <a:t> </a:t>
            </a:r>
            <a:r>
              <a:rPr lang="en-US" sz="2000">
                <a:ea typeface="+mn-lt"/>
                <a:cs typeface="+mn-lt"/>
              </a:rPr>
              <a:t>Soccer Nets and Recess </a:t>
            </a:r>
            <a:r>
              <a:rPr lang="en-US" sz="2000"/>
              <a:t>Equipment. </a:t>
            </a:r>
            <a:r>
              <a:rPr lang="en-US" sz="1400" i="1">
                <a:ea typeface="+mn-lt"/>
                <a:cs typeface="+mn-lt"/>
              </a:rPr>
              <a:t>Students voted for a combined project that included full-sized soccer nets, a new supply of various recess balls and supportive items like jerseys, a storage box, and ball pumps</a:t>
            </a:r>
            <a:endParaRPr lang="en-US" sz="1400" i="1">
              <a:solidFill>
                <a:srgbClr val="222E69"/>
              </a:solidFill>
              <a:latin typeface="Verdana"/>
              <a:ea typeface="Verdana"/>
            </a:endParaRPr>
          </a:p>
        </p:txBody>
      </p:sp>
      <p:cxnSp>
        <p:nvCxnSpPr>
          <p:cNvPr id="9" name="Straight Arrow Connector 8">
            <a:extLst>
              <a:ext uri="{FF2B5EF4-FFF2-40B4-BE49-F238E27FC236}">
                <a16:creationId xmlns:a16="http://schemas.microsoft.com/office/drawing/2014/main" id="{98946368-FF93-5C0E-6378-A7B45ED7A328}"/>
              </a:ext>
            </a:extLst>
          </p:cNvPr>
          <p:cNvCxnSpPr/>
          <p:nvPr/>
        </p:nvCxnSpPr>
        <p:spPr>
          <a:xfrm>
            <a:off x="8686474" y="349250"/>
            <a:ext cx="10583" cy="560916"/>
          </a:xfrm>
          <a:prstGeom prst="straightConnector1">
            <a:avLst/>
          </a:prstGeom>
          <a:ln>
            <a:solidFill>
              <a:schemeClr val="bg2">
                <a:lumMod val="65000"/>
              </a:schemeClr>
            </a:solidFill>
          </a:ln>
        </p:spPr>
        <p:style>
          <a:lnRef idx="2">
            <a:schemeClr val="dk1"/>
          </a:lnRef>
          <a:fillRef idx="0">
            <a:schemeClr val="dk1"/>
          </a:fillRef>
          <a:effectRef idx="1">
            <a:schemeClr val="dk1"/>
          </a:effectRef>
          <a:fontRef idx="minor">
            <a:schemeClr val="tx1"/>
          </a:fontRef>
        </p:style>
      </p:cxnSp>
      <p:pic>
        <p:nvPicPr>
          <p:cNvPr id="7" name="Picture 6" descr="A group of kids posing for a photo&#10;&#10;AI-generated content may be incorrect.">
            <a:extLst>
              <a:ext uri="{FF2B5EF4-FFF2-40B4-BE49-F238E27FC236}">
                <a16:creationId xmlns:a16="http://schemas.microsoft.com/office/drawing/2014/main" id="{F7EF5B8B-886D-19C6-49D5-745B30FDA027}"/>
              </a:ext>
            </a:extLst>
          </p:cNvPr>
          <p:cNvPicPr>
            <a:picLocks noChangeAspect="1"/>
          </p:cNvPicPr>
          <p:nvPr/>
        </p:nvPicPr>
        <p:blipFill>
          <a:blip r:embed="rId7"/>
          <a:stretch>
            <a:fillRect/>
          </a:stretch>
        </p:blipFill>
        <p:spPr>
          <a:xfrm>
            <a:off x="226770" y="2947418"/>
            <a:ext cx="5867156" cy="1700091"/>
          </a:xfrm>
          <a:prstGeom prst="rect">
            <a:avLst/>
          </a:prstGeom>
        </p:spPr>
      </p:pic>
      <p:pic>
        <p:nvPicPr>
          <p:cNvPr id="8" name="Picture 7" descr="A group of people standing in front of a red ribbon&#10;&#10;AI-generated content may be incorrect.">
            <a:extLst>
              <a:ext uri="{FF2B5EF4-FFF2-40B4-BE49-F238E27FC236}">
                <a16:creationId xmlns:a16="http://schemas.microsoft.com/office/drawing/2014/main" id="{6C81FFBB-CEC7-5B34-CB11-40EA8CEC7B83}"/>
              </a:ext>
            </a:extLst>
          </p:cNvPr>
          <p:cNvPicPr>
            <a:picLocks noChangeAspect="1"/>
          </p:cNvPicPr>
          <p:nvPr/>
        </p:nvPicPr>
        <p:blipFill>
          <a:blip r:embed="rId8"/>
          <a:srcRect l="5918" t="-1639" r="10612" b="32377"/>
          <a:stretch>
            <a:fillRect/>
          </a:stretch>
        </p:blipFill>
        <p:spPr>
          <a:xfrm>
            <a:off x="226338" y="4430129"/>
            <a:ext cx="5868047" cy="2421955"/>
          </a:xfrm>
          <a:prstGeom prst="rect">
            <a:avLst/>
          </a:prstGeom>
        </p:spPr>
      </p:pic>
    </p:spTree>
    <p:extLst>
      <p:ext uri="{BB962C8B-B14F-4D97-AF65-F5344CB8AC3E}">
        <p14:creationId xmlns:p14="http://schemas.microsoft.com/office/powerpoint/2010/main" val="276188900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6F7646-818A-0CB1-50B1-CC2D0246D89C}"/>
              </a:ext>
            </a:extLst>
          </p:cNvPr>
          <p:cNvSpPr txBox="1"/>
          <p:nvPr/>
        </p:nvSpPr>
        <p:spPr>
          <a:xfrm>
            <a:off x="6635591" y="1398881"/>
            <a:ext cx="4801576" cy="4031168"/>
          </a:xfrm>
          <a:prstGeom prst="rect">
            <a:avLst/>
          </a:prstGeom>
          <a:noFill/>
        </p:spPr>
        <p:txBody>
          <a:bodyPr wrap="square" lIns="91440" tIns="45720" rIns="91440" bIns="45720" rtlCol="0" anchor="t">
            <a:spAutoFit/>
          </a:bodyPr>
          <a:lstStyle/>
          <a:p>
            <a:pPr>
              <a:spcBef>
                <a:spcPts val="600"/>
              </a:spcBef>
              <a:spcAft>
                <a:spcPts val="1200"/>
              </a:spcAft>
            </a:pPr>
            <a:r>
              <a:rPr lang="en-US" sz="2000" b="1" dirty="0"/>
              <a:t>Example Funding Sources </a:t>
            </a:r>
            <a:r>
              <a:rPr lang="en-US" sz="2000" b="1"/>
              <a:t>Include</a:t>
            </a:r>
            <a:r>
              <a:rPr lang="en-US" sz="2000" b="1" dirty="0"/>
              <a:t>:</a:t>
            </a:r>
            <a:endParaRPr lang="en-US" sz="2000" b="1" dirty="0">
              <a:ea typeface="Verdana"/>
            </a:endParaRPr>
          </a:p>
          <a:p>
            <a:pPr>
              <a:lnSpc>
                <a:spcPct val="150000"/>
              </a:lnSpc>
              <a:buFont typeface="Arial"/>
              <a:buChar char="•"/>
            </a:pPr>
            <a:r>
              <a:rPr lang="en-US" sz="2000">
                <a:ea typeface="+mn-lt"/>
                <a:cs typeface="+mn-lt"/>
              </a:rPr>
              <a:t>Principal discretionary fund</a:t>
            </a:r>
            <a:endParaRPr lang="en-US" sz="2000">
              <a:ea typeface="+mn-lt"/>
              <a:cs typeface="Calibri"/>
            </a:endParaRPr>
          </a:p>
          <a:p>
            <a:pPr>
              <a:lnSpc>
                <a:spcPct val="150000"/>
              </a:lnSpc>
              <a:buFont typeface="Arial"/>
              <a:buChar char="•"/>
            </a:pPr>
            <a:r>
              <a:rPr lang="en-US" sz="2000">
                <a:ea typeface="+mn-lt"/>
                <a:cs typeface="+mn-lt"/>
              </a:rPr>
              <a:t>Student council funds </a:t>
            </a:r>
            <a:endParaRPr lang="en-US">
              <a:ea typeface="Verdana"/>
            </a:endParaRPr>
          </a:p>
          <a:p>
            <a:pPr>
              <a:lnSpc>
                <a:spcPct val="150000"/>
              </a:lnSpc>
              <a:buFont typeface="Arial"/>
              <a:buChar char="•"/>
            </a:pPr>
            <a:r>
              <a:rPr lang="en-US" sz="2000">
                <a:ea typeface="+mn-lt"/>
                <a:cs typeface="+mn-lt"/>
              </a:rPr>
              <a:t>ECA funding </a:t>
            </a:r>
            <a:endParaRPr lang="en-US">
              <a:ea typeface="Verdana"/>
            </a:endParaRPr>
          </a:p>
          <a:p>
            <a:pPr>
              <a:lnSpc>
                <a:spcPct val="150000"/>
              </a:lnSpc>
              <a:buFont typeface="Arial"/>
              <a:buChar char="•"/>
            </a:pPr>
            <a:r>
              <a:rPr lang="en-US" sz="2000">
                <a:ea typeface="+mn-lt"/>
                <a:cs typeface="+mn-lt"/>
              </a:rPr>
              <a:t>PTO funds </a:t>
            </a:r>
            <a:endParaRPr lang="en-US">
              <a:ea typeface="Verdana"/>
            </a:endParaRPr>
          </a:p>
          <a:p>
            <a:pPr>
              <a:lnSpc>
                <a:spcPct val="150000"/>
              </a:lnSpc>
              <a:buFont typeface="Arial"/>
              <a:buChar char="•"/>
            </a:pPr>
            <a:r>
              <a:rPr lang="en-US" sz="2000">
                <a:ea typeface="+mn-lt"/>
                <a:cs typeface="+mn-lt"/>
              </a:rPr>
              <a:t>District capital funding</a:t>
            </a:r>
            <a:endParaRPr lang="en-US">
              <a:ea typeface="+mn-lt"/>
              <a:cs typeface="+mn-lt"/>
            </a:endParaRPr>
          </a:p>
          <a:p>
            <a:pPr>
              <a:lnSpc>
                <a:spcPct val="150000"/>
              </a:lnSpc>
              <a:buFont typeface="Arial"/>
              <a:buChar char="•"/>
            </a:pPr>
            <a:r>
              <a:rPr lang="en-US" sz="2000">
                <a:ea typeface="Verdana"/>
              </a:rPr>
              <a:t>District education foundation</a:t>
            </a:r>
          </a:p>
          <a:p>
            <a:pPr>
              <a:lnSpc>
                <a:spcPct val="150000"/>
              </a:lnSpc>
              <a:buFont typeface="Arial"/>
              <a:buChar char="•"/>
            </a:pPr>
            <a:r>
              <a:rPr lang="en-US" sz="2000">
                <a:ea typeface="+mn-lt"/>
                <a:cs typeface="+mn-lt"/>
              </a:rPr>
              <a:t>Governing board funding </a:t>
            </a:r>
            <a:endParaRPr lang="en-US">
              <a:ea typeface="Verdana"/>
            </a:endParaRPr>
          </a:p>
        </p:txBody>
      </p:sp>
      <p:graphicFrame>
        <p:nvGraphicFramePr>
          <p:cNvPr id="7" name="Text Placeholder 2">
            <a:extLst>
              <a:ext uri="{FF2B5EF4-FFF2-40B4-BE49-F238E27FC236}">
                <a16:creationId xmlns:a16="http://schemas.microsoft.com/office/drawing/2014/main" id="{A4E28753-324C-6DE2-C801-2FE81E94D28A}"/>
              </a:ext>
            </a:extLst>
          </p:cNvPr>
          <p:cNvGraphicFramePr/>
          <p:nvPr>
            <p:extLst>
              <p:ext uri="{D42A27DB-BD31-4B8C-83A1-F6EECF244321}">
                <p14:modId xmlns:p14="http://schemas.microsoft.com/office/powerpoint/2010/main" val="1098239407"/>
              </p:ext>
            </p:extLst>
          </p:nvPr>
        </p:nvGraphicFramePr>
        <p:xfrm>
          <a:off x="950744" y="1536545"/>
          <a:ext cx="5146592" cy="483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itle 32">
            <a:extLst>
              <a:ext uri="{FF2B5EF4-FFF2-40B4-BE49-F238E27FC236}">
                <a16:creationId xmlns:a16="http://schemas.microsoft.com/office/drawing/2014/main" id="{80CBCB2C-6165-28C9-211A-FABEE03E08A4}"/>
              </a:ext>
            </a:extLst>
          </p:cNvPr>
          <p:cNvSpPr>
            <a:spLocks noGrp="1"/>
          </p:cNvSpPr>
          <p:nvPr>
            <p:ph type="title"/>
          </p:nvPr>
        </p:nvSpPr>
        <p:spPr/>
        <p:txBody>
          <a:bodyPr/>
          <a:lstStyle/>
          <a:p>
            <a:endParaRPr lang="en-US"/>
          </a:p>
        </p:txBody>
      </p:sp>
      <p:sp>
        <p:nvSpPr>
          <p:cNvPr id="48" name="Rectangle 47">
            <a:extLst>
              <a:ext uri="{FF2B5EF4-FFF2-40B4-BE49-F238E27FC236}">
                <a16:creationId xmlns:a16="http://schemas.microsoft.com/office/drawing/2014/main" id="{A996CB6D-2F66-A208-A156-D1F54912AE07}"/>
              </a:ext>
            </a:extLst>
          </p:cNvPr>
          <p:cNvSpPr/>
          <p:nvPr/>
        </p:nvSpPr>
        <p:spPr>
          <a:xfrm>
            <a:off x="-71" y="-6884"/>
            <a:ext cx="12192660" cy="1177844"/>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9pPr>
          </a:lstStyle>
          <a:p>
            <a:pPr algn="ctr"/>
            <a:endParaRPr lang="en-US"/>
          </a:p>
        </p:txBody>
      </p:sp>
      <p:sp>
        <p:nvSpPr>
          <p:cNvPr id="50" name="Google Shape;552;p99">
            <a:extLst>
              <a:ext uri="{FF2B5EF4-FFF2-40B4-BE49-F238E27FC236}">
                <a16:creationId xmlns:a16="http://schemas.microsoft.com/office/drawing/2014/main" id="{0FD2BE49-8254-523C-CB75-3DFA78C78C87}"/>
              </a:ext>
            </a:extLst>
          </p:cNvPr>
          <p:cNvSpPr txBox="1">
            <a:spLocks noGrp="1"/>
          </p:cNvSpPr>
          <p:nvPr/>
        </p:nvSpPr>
        <p:spPr>
          <a:xfrm>
            <a:off x="701577" y="2727"/>
            <a:ext cx="7120549" cy="1169574"/>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3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9pPr>
          </a:lstStyle>
          <a:p>
            <a:r>
              <a:rPr lang="en-US" sz="3200" b="1">
                <a:solidFill>
                  <a:srgbClr val="222E69"/>
                </a:solidFill>
                <a:latin typeface="Times New Roman"/>
                <a:cs typeface="Times New Roman"/>
                <a:sym typeface="Times New Roman"/>
              </a:rPr>
              <a:t>What is needed to start?</a:t>
            </a:r>
            <a:endParaRPr lang="en-US"/>
          </a:p>
        </p:txBody>
      </p:sp>
      <p:pic>
        <p:nvPicPr>
          <p:cNvPr id="52" name="Picture 51" descr="A logo with a star&#10;&#10;AI-generated content may be incorrect.">
            <a:extLst>
              <a:ext uri="{FF2B5EF4-FFF2-40B4-BE49-F238E27FC236}">
                <a16:creationId xmlns:a16="http://schemas.microsoft.com/office/drawing/2014/main" id="{2F11D4C7-E6D6-53C4-D358-0D512271BC42}"/>
              </a:ext>
            </a:extLst>
          </p:cNvPr>
          <p:cNvPicPr>
            <a:picLocks noChangeAspect="1"/>
          </p:cNvPicPr>
          <p:nvPr/>
        </p:nvPicPr>
        <p:blipFill>
          <a:blip r:embed="rId8"/>
          <a:stretch>
            <a:fillRect/>
          </a:stretch>
        </p:blipFill>
        <p:spPr>
          <a:xfrm>
            <a:off x="8524274" y="181943"/>
            <a:ext cx="3454445" cy="800500"/>
          </a:xfrm>
          <a:prstGeom prst="rect">
            <a:avLst/>
          </a:prstGeom>
        </p:spPr>
      </p:pic>
    </p:spTree>
    <p:extLst>
      <p:ext uri="{BB962C8B-B14F-4D97-AF65-F5344CB8AC3E}">
        <p14:creationId xmlns:p14="http://schemas.microsoft.com/office/powerpoint/2010/main" val="1496142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596E-CF61-489B-8589-4E2C341BCA46}"/>
              </a:ext>
            </a:extLst>
          </p:cNvPr>
          <p:cNvSpPr>
            <a:spLocks noGrp="1"/>
          </p:cNvSpPr>
          <p:nvPr>
            <p:ph type="title"/>
          </p:nvPr>
        </p:nvSpPr>
        <p:spPr/>
        <p:txBody>
          <a:bodyPr>
            <a:normAutofit/>
          </a:bodyPr>
          <a:lstStyle/>
          <a:p>
            <a:r>
              <a:rPr lang="en-US" sz="6600"/>
              <a:t>Thank You</a:t>
            </a:r>
          </a:p>
        </p:txBody>
      </p:sp>
      <p:sp>
        <p:nvSpPr>
          <p:cNvPr id="5" name="Rectangle 4">
            <a:extLst>
              <a:ext uri="{FF2B5EF4-FFF2-40B4-BE49-F238E27FC236}">
                <a16:creationId xmlns:a16="http://schemas.microsoft.com/office/drawing/2014/main" id="{3518EDBA-B8C2-6D12-D185-348A5FA69B6E}"/>
              </a:ext>
            </a:extLst>
          </p:cNvPr>
          <p:cNvSpPr/>
          <p:nvPr/>
        </p:nvSpPr>
        <p:spPr>
          <a:xfrm>
            <a:off x="0" y="2660"/>
            <a:ext cx="12192000" cy="177929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0185833C-8241-245A-0DF2-3A9012566195}"/>
              </a:ext>
            </a:extLst>
          </p:cNvPr>
          <p:cNvPicPr>
            <a:picLocks noChangeAspect="1"/>
          </p:cNvPicPr>
          <p:nvPr/>
        </p:nvPicPr>
        <p:blipFill>
          <a:blip r:embed="rId3"/>
          <a:stretch>
            <a:fillRect/>
          </a:stretch>
        </p:blipFill>
        <p:spPr>
          <a:xfrm>
            <a:off x="1846629" y="366469"/>
            <a:ext cx="8488973" cy="1064601"/>
          </a:xfrm>
          <a:prstGeom prst="rect">
            <a:avLst/>
          </a:prstGeom>
        </p:spPr>
      </p:pic>
    </p:spTree>
    <p:extLst>
      <p:ext uri="{BB962C8B-B14F-4D97-AF65-F5344CB8AC3E}">
        <p14:creationId xmlns:p14="http://schemas.microsoft.com/office/powerpoint/2010/main" val="232979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890CB0B-10D8-4B18-AC23-23B17D283FCA}"/>
              </a:ext>
            </a:extLst>
          </p:cNvPr>
          <p:cNvSpPr txBox="1">
            <a:spLocks/>
          </p:cNvSpPr>
          <p:nvPr/>
        </p:nvSpPr>
        <p:spPr>
          <a:xfrm>
            <a:off x="4082255" y="3016754"/>
            <a:ext cx="4027488" cy="104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chemeClr val="accent1"/>
                </a:solidFill>
              </a:rPr>
              <a:t>Mission</a:t>
            </a:r>
          </a:p>
        </p:txBody>
      </p:sp>
      <p:sp>
        <p:nvSpPr>
          <p:cNvPr id="20" name="Rectangle 19">
            <a:extLst>
              <a:ext uri="{FF2B5EF4-FFF2-40B4-BE49-F238E27FC236}">
                <a16:creationId xmlns:a16="http://schemas.microsoft.com/office/drawing/2014/main" id="{45CC077F-D889-4EBC-A327-E3EE710AC63C}"/>
              </a:ext>
            </a:extLst>
          </p:cNvPr>
          <p:cNvSpPr/>
          <p:nvPr/>
        </p:nvSpPr>
        <p:spPr>
          <a:xfrm>
            <a:off x="2717744" y="3813777"/>
            <a:ext cx="6756511" cy="159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spcBef>
                <a:spcPts val="2400"/>
              </a:spcBef>
            </a:pPr>
            <a:r>
              <a:rPr lang="en-US" sz="2400">
                <a:solidFill>
                  <a:srgbClr val="FFFFFF"/>
                </a:solidFill>
                <a:ea typeface="Verdana" panose="020B0604030504040204" pitchFamily="34" charset="0"/>
                <a:cs typeface="Calibri" panose="020F0502020204030204" pitchFamily="34" charset="0"/>
              </a:rPr>
              <a:t>The Center for the Future of Arizona brings Arizonans together to build a stronger and brighter future for our state.</a:t>
            </a:r>
          </a:p>
        </p:txBody>
      </p:sp>
      <p:pic>
        <p:nvPicPr>
          <p:cNvPr id="21" name="Picture 20" descr="Logo&#10;&#10;Description automatically generated">
            <a:extLst>
              <a:ext uri="{FF2B5EF4-FFF2-40B4-BE49-F238E27FC236}">
                <a16:creationId xmlns:a16="http://schemas.microsoft.com/office/drawing/2014/main" id="{08AA54B2-015E-4F0A-B083-D1D40337D9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51" t="6116" r="25563" b="39592"/>
          <a:stretch/>
        </p:blipFill>
        <p:spPr>
          <a:xfrm>
            <a:off x="5553860" y="1674343"/>
            <a:ext cx="1084279" cy="1264856"/>
          </a:xfrm>
          <a:prstGeom prst="rect">
            <a:avLst/>
          </a:prstGeom>
        </p:spPr>
      </p:pic>
    </p:spTree>
    <p:extLst>
      <p:ext uri="{BB962C8B-B14F-4D97-AF65-F5344CB8AC3E}">
        <p14:creationId xmlns:p14="http://schemas.microsoft.com/office/powerpoint/2010/main" val="3170803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2"/>
        <p:cNvGrpSpPr/>
        <p:nvPr/>
      </p:nvGrpSpPr>
      <p:grpSpPr>
        <a:xfrm>
          <a:off x="0" y="0"/>
          <a:ext cx="0" cy="0"/>
          <a:chOff x="0" y="0"/>
          <a:chExt cx="0" cy="0"/>
        </a:xfrm>
      </p:grpSpPr>
      <p:sp>
        <p:nvSpPr>
          <p:cNvPr id="2" name="Rectangle 1">
            <a:extLst>
              <a:ext uri="{FF2B5EF4-FFF2-40B4-BE49-F238E27FC236}">
                <a16:creationId xmlns:a16="http://schemas.microsoft.com/office/drawing/2014/main" id="{7F82DAE7-2150-8B5B-5957-1661676F1789}"/>
              </a:ext>
            </a:extLst>
          </p:cNvPr>
          <p:cNvSpPr/>
          <p:nvPr/>
        </p:nvSpPr>
        <p:spPr>
          <a:xfrm>
            <a:off x="0" y="0"/>
            <a:ext cx="5835041"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oogle Shape;103;p4" descr="Text&#10;&#10;Description automatically generated"/>
          <p:cNvPicPr preferRelativeResize="0"/>
          <p:nvPr/>
        </p:nvPicPr>
        <p:blipFill rotWithShape="1">
          <a:blip r:embed="rId4"/>
          <a:srcRect t="13808" r="-2" b="5518"/>
          <a:stretch/>
        </p:blipFill>
        <p:spPr>
          <a:xfrm>
            <a:off x="1653516" y="4053534"/>
            <a:ext cx="4071595" cy="2426992"/>
          </a:xfrm>
          <a:prstGeom prst="rect">
            <a:avLst/>
          </a:prstGeom>
          <a:noFill/>
        </p:spPr>
      </p:pic>
      <p:sp>
        <p:nvSpPr>
          <p:cNvPr id="104" name="Google Shape;104;p4"/>
          <p:cNvSpPr txBox="1"/>
          <p:nvPr/>
        </p:nvSpPr>
        <p:spPr>
          <a:xfrm>
            <a:off x="6414714" y="575315"/>
            <a:ext cx="5248003" cy="5716049"/>
          </a:xfrm>
          <a:prstGeom prst="rect">
            <a:avLst/>
          </a:prstGeom>
        </p:spPr>
        <p:txBody>
          <a:bodyPr spcFirstLastPara="1" vert="horz" lIns="91440" tIns="45720" rIns="91440" bIns="45720" rtlCol="0" anchor="t" anchorCtr="0">
            <a:noAutofit/>
          </a:bodyPr>
          <a:lstStyle/>
          <a:p>
            <a:pPr algn="ctr">
              <a:lnSpc>
                <a:spcPct val="90000"/>
              </a:lnSpc>
              <a:spcAft>
                <a:spcPts val="600"/>
              </a:spcAft>
              <a:defRPr/>
            </a:pPr>
            <a:endParaRPr lang="en-US" sz="2800">
              <a:solidFill>
                <a:srgbClr val="FFC000"/>
              </a:solidFill>
              <a:ea typeface="+mn-lt"/>
              <a:cs typeface="+mn-lt"/>
              <a:sym typeface="Open Sans"/>
            </a:endParaRPr>
          </a:p>
          <a:p>
            <a:pPr algn="ctr">
              <a:lnSpc>
                <a:spcPct val="90000"/>
              </a:lnSpc>
              <a:spcAft>
                <a:spcPts val="600"/>
              </a:spcAft>
              <a:defRPr/>
            </a:pPr>
            <a:r>
              <a:rPr lang="en-US" sz="2800">
                <a:solidFill>
                  <a:srgbClr val="FFC000"/>
                </a:solidFill>
                <a:ea typeface="+mn-lt"/>
                <a:cs typeface="+mn-lt"/>
                <a:sym typeface="Open Sans"/>
              </a:rPr>
              <a:t>Arizona State University’s (ASU) Mary Lou Fulton College for Teaching and Learning Innovation</a:t>
            </a:r>
            <a:r>
              <a:rPr lang="en-US" sz="2800">
                <a:solidFill>
                  <a:srgbClr val="FFFFFF"/>
                </a:solidFill>
                <a:ea typeface="+mn-lt"/>
                <a:cs typeface="+mn-lt"/>
                <a:sym typeface="Open Sans"/>
              </a:rPr>
              <a:t> </a:t>
            </a:r>
            <a:endParaRPr lang="en-US" sz="2800">
              <a:solidFill>
                <a:srgbClr val="FFFFFF"/>
              </a:solidFill>
              <a:latin typeface="Arial"/>
              <a:ea typeface="+mn-lt"/>
              <a:cs typeface="Arial"/>
            </a:endParaRPr>
          </a:p>
          <a:p>
            <a:pPr algn="ctr">
              <a:lnSpc>
                <a:spcPct val="90000"/>
              </a:lnSpc>
              <a:spcAft>
                <a:spcPts val="600"/>
              </a:spcAft>
              <a:defRPr/>
            </a:pPr>
            <a:r>
              <a:rPr lang="en-US" sz="2800">
                <a:solidFill>
                  <a:srgbClr val="FFFFFF"/>
                </a:solidFill>
                <a:ea typeface="+mn-lt"/>
                <a:cs typeface="+mn-lt"/>
                <a:sym typeface="Open Sans"/>
              </a:rPr>
              <a:t>&amp; </a:t>
            </a:r>
            <a:r>
              <a:rPr lang="en-US" sz="2800">
                <a:solidFill>
                  <a:schemeClr val="tx2"/>
                </a:solidFill>
                <a:ea typeface="+mn-lt"/>
                <a:cs typeface="+mn-lt"/>
                <a:sym typeface="Open Sans"/>
              </a:rPr>
              <a:t>the </a:t>
            </a:r>
            <a:r>
              <a:rPr lang="en-US" sz="2800">
                <a:solidFill>
                  <a:srgbClr val="FFC000"/>
                </a:solidFill>
                <a:ea typeface="+mn-lt"/>
                <a:cs typeface="+mn-lt"/>
                <a:sym typeface="Open Sans"/>
              </a:rPr>
              <a:t>Participatory Governance Initiative</a:t>
            </a:r>
            <a:r>
              <a:rPr lang="en-US" sz="2800">
                <a:solidFill>
                  <a:srgbClr val="FFFFFF"/>
                </a:solidFill>
                <a:ea typeface="+mn-lt"/>
                <a:cs typeface="+mn-lt"/>
                <a:sym typeface="Open Sans"/>
              </a:rPr>
              <a:t> serve as thought partners, offering training and support to schools implementing SPB, and leading evaluation activities.</a:t>
            </a:r>
            <a:endParaRPr lang="en-US" sz="2800" b="0" i="0" u="none" strike="noStrike" kern="1200" cap="none" spc="0" normalizeH="0" baseline="0" noProof="0">
              <a:ln>
                <a:noFill/>
              </a:ln>
              <a:solidFill>
                <a:srgbClr val="FFFFFF"/>
              </a:solidFill>
              <a:effectLst/>
              <a:uLnTx/>
              <a:uFillTx/>
              <a:latin typeface="Arial"/>
              <a:cs typeface="Arial"/>
            </a:endParaRPr>
          </a:p>
        </p:txBody>
      </p:sp>
      <p:pic>
        <p:nvPicPr>
          <p:cNvPr id="4" name="Picture 3" descr="A black background with purple text and yellow sun&#10;&#10;AI-generated content may be incorrect.">
            <a:extLst>
              <a:ext uri="{FF2B5EF4-FFF2-40B4-BE49-F238E27FC236}">
                <a16:creationId xmlns:a16="http://schemas.microsoft.com/office/drawing/2014/main" id="{965F644C-843C-F2FA-7BC9-A4D4C63E9D39}"/>
              </a:ext>
            </a:extLst>
          </p:cNvPr>
          <p:cNvPicPr>
            <a:picLocks noChangeAspect="1"/>
          </p:cNvPicPr>
          <p:nvPr/>
        </p:nvPicPr>
        <p:blipFill>
          <a:blip r:embed="rId5"/>
          <a:stretch>
            <a:fillRect/>
          </a:stretch>
        </p:blipFill>
        <p:spPr>
          <a:xfrm>
            <a:off x="200710" y="271397"/>
            <a:ext cx="3481648" cy="3507288"/>
          </a:xfrm>
          <a:prstGeom prst="rect">
            <a:avLst/>
          </a:prstGeom>
        </p:spPr>
      </p:pic>
    </p:spTree>
    <p:extLst>
      <p:ext uri="{BB962C8B-B14F-4D97-AF65-F5344CB8AC3E}">
        <p14:creationId xmlns:p14="http://schemas.microsoft.com/office/powerpoint/2010/main" val="506668868"/>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C1E9-5C2C-3D16-0ACE-3C5D0EF87AD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a:latin typeface="Times New Roman"/>
                <a:cs typeface="Arial"/>
              </a:rPr>
              <a:t>What is PB?</a:t>
            </a:r>
            <a:endParaRPr lang="en-US" sz="3200" b="1">
              <a:latin typeface="Times New Roman"/>
              <a:cs typeface="Times New Roman"/>
            </a:endParaRPr>
          </a:p>
        </p:txBody>
      </p:sp>
      <p:sp>
        <p:nvSpPr>
          <p:cNvPr id="4" name="Text Placeholder 2">
            <a:extLst>
              <a:ext uri="{FF2B5EF4-FFF2-40B4-BE49-F238E27FC236}">
                <a16:creationId xmlns:a16="http://schemas.microsoft.com/office/drawing/2014/main" id="{0702D40E-26AE-697B-86BA-55D2A95B3DA7}"/>
              </a:ext>
            </a:extLst>
          </p:cNvPr>
          <p:cNvSpPr txBox="1">
            <a:spLocks/>
          </p:cNvSpPr>
          <p:nvPr/>
        </p:nvSpPr>
        <p:spPr>
          <a:xfrm>
            <a:off x="1246717" y="1447800"/>
            <a:ext cx="10945283" cy="4845051"/>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indent="0">
              <a:lnSpc>
                <a:spcPct val="100000"/>
              </a:lnSpc>
              <a:spcBef>
                <a:spcPts val="0"/>
              </a:spcBef>
              <a:buFont typeface="Arial"/>
              <a:buNone/>
            </a:pPr>
            <a:r>
              <a:rPr lang="en-US" sz="2400" b="1">
                <a:latin typeface="Verdana"/>
                <a:ea typeface="Verdana"/>
                <a:cs typeface="Segoe UI"/>
              </a:rPr>
              <a:t>Participatory Budgeting (PB)</a:t>
            </a:r>
            <a:r>
              <a:rPr lang="en-US" sz="2400">
                <a:latin typeface="Verdana"/>
                <a:ea typeface="Verdana"/>
                <a:cs typeface="Segoe UI"/>
              </a:rPr>
              <a:t> is a democratic process in which community members directly decide how to spend a portion of a public budget. </a:t>
            </a:r>
            <a:endParaRPr lang="en-US" sz="2489">
              <a:cs typeface="Arial"/>
            </a:endParaRPr>
          </a:p>
          <a:p>
            <a:pPr marL="571486" indent="-342891">
              <a:lnSpc>
                <a:spcPct val="100000"/>
              </a:lnSpc>
              <a:spcBef>
                <a:spcPts val="0"/>
              </a:spcBef>
              <a:buFont typeface="Arial,Sans-Serif" panose="020B0604020202020204" pitchFamily="34" charset="0"/>
              <a:buChar char="•"/>
            </a:pPr>
            <a:endParaRPr lang="en-US" sz="2400">
              <a:latin typeface="Verdana"/>
              <a:ea typeface="Verdana"/>
              <a:cs typeface="Arial"/>
            </a:endParaRPr>
          </a:p>
        </p:txBody>
      </p:sp>
      <p:graphicFrame>
        <p:nvGraphicFramePr>
          <p:cNvPr id="6" name="Diagram 5">
            <a:extLst>
              <a:ext uri="{FF2B5EF4-FFF2-40B4-BE49-F238E27FC236}">
                <a16:creationId xmlns:a16="http://schemas.microsoft.com/office/drawing/2014/main" id="{865CECC4-7C76-A6F9-C3AE-6EA33442CEC8}"/>
              </a:ext>
            </a:extLst>
          </p:cNvPr>
          <p:cNvGraphicFramePr/>
          <p:nvPr/>
        </p:nvGraphicFramePr>
        <p:xfrm>
          <a:off x="271892" y="2447765"/>
          <a:ext cx="11820640" cy="441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7554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750C-D931-4024-AF8C-E92C11A1D6B2}"/>
              </a:ext>
            </a:extLst>
          </p:cNvPr>
          <p:cNvSpPr>
            <a:spLocks noGrp="1"/>
          </p:cNvSpPr>
          <p:nvPr>
            <p:ph type="title"/>
          </p:nvPr>
        </p:nvSpPr>
        <p:spPr/>
        <p:txBody>
          <a:bodyPr>
            <a:normAutofit/>
          </a:bodyPr>
          <a:lstStyle/>
          <a:p>
            <a:r>
              <a:rPr lang="en-US">
                <a:latin typeface="Times New Roman"/>
                <a:cs typeface="Times New Roman"/>
              </a:rPr>
              <a:t>Growth of SPB in AZ</a:t>
            </a:r>
            <a:endParaRPr lang="en-US"/>
          </a:p>
        </p:txBody>
      </p:sp>
      <p:grpSp>
        <p:nvGrpSpPr>
          <p:cNvPr id="3" name="Group 2">
            <a:extLst>
              <a:ext uri="{FF2B5EF4-FFF2-40B4-BE49-F238E27FC236}">
                <a16:creationId xmlns:a16="http://schemas.microsoft.com/office/drawing/2014/main" id="{A3B56F59-ACC6-F2D3-B5FE-51C06F6BB1FE}"/>
              </a:ext>
            </a:extLst>
          </p:cNvPr>
          <p:cNvGrpSpPr/>
          <p:nvPr/>
        </p:nvGrpSpPr>
        <p:grpSpPr>
          <a:xfrm>
            <a:off x="8245475" y="83506"/>
            <a:ext cx="3810826" cy="970767"/>
            <a:chOff x="8245475" y="83506"/>
            <a:chExt cx="3810826" cy="970767"/>
          </a:xfrm>
        </p:grpSpPr>
        <p:pic>
          <p:nvPicPr>
            <p:cNvPr id="6" name="Picture 5" descr="A close-up of a logo&#10;&#10;Description automatically generated">
              <a:extLst>
                <a:ext uri="{FF2B5EF4-FFF2-40B4-BE49-F238E27FC236}">
                  <a16:creationId xmlns:a16="http://schemas.microsoft.com/office/drawing/2014/main" id="{EFA1A7D9-3605-F786-82C4-F6E62583AF16}"/>
                </a:ext>
              </a:extLst>
            </p:cNvPr>
            <p:cNvPicPr>
              <a:picLocks noChangeAspect="1"/>
            </p:cNvPicPr>
            <p:nvPr/>
          </p:nvPicPr>
          <p:blipFill>
            <a:blip r:embed="rId3"/>
            <a:stretch>
              <a:fillRect/>
            </a:stretch>
          </p:blipFill>
          <p:spPr>
            <a:xfrm>
              <a:off x="8245475" y="143446"/>
              <a:ext cx="3789363" cy="849759"/>
            </a:xfrm>
            <a:prstGeom prst="rect">
              <a:avLst/>
            </a:prstGeom>
          </p:spPr>
        </p:pic>
        <p:sp>
          <p:nvSpPr>
            <p:cNvPr id="4" name="Rectangle 3">
              <a:extLst>
                <a:ext uri="{FF2B5EF4-FFF2-40B4-BE49-F238E27FC236}">
                  <a16:creationId xmlns:a16="http://schemas.microsoft.com/office/drawing/2014/main" id="{B3C9F289-BE63-3DE6-681C-A75530B7CF1A}"/>
                </a:ext>
              </a:extLst>
            </p:cNvPr>
            <p:cNvSpPr/>
            <p:nvPr/>
          </p:nvSpPr>
          <p:spPr>
            <a:xfrm>
              <a:off x="10281781" y="83506"/>
              <a:ext cx="1774520" cy="970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SU Homepage | Arizona State University">
              <a:extLst>
                <a:ext uri="{FF2B5EF4-FFF2-40B4-BE49-F238E27FC236}">
                  <a16:creationId xmlns:a16="http://schemas.microsoft.com/office/drawing/2014/main" id="{D7741B6B-5D27-0C3A-1D5A-52A51F19C5FC}"/>
                </a:ext>
              </a:extLst>
            </p:cNvPr>
            <p:cNvPicPr>
              <a:picLocks noChangeAspect="1"/>
            </p:cNvPicPr>
            <p:nvPr/>
          </p:nvPicPr>
          <p:blipFill>
            <a:blip r:embed="rId4"/>
            <a:stretch>
              <a:fillRect/>
            </a:stretch>
          </p:blipFill>
          <p:spPr>
            <a:xfrm>
              <a:off x="10381987" y="229880"/>
              <a:ext cx="989558" cy="761527"/>
            </a:xfrm>
            <a:prstGeom prst="rect">
              <a:avLst/>
            </a:prstGeom>
          </p:spPr>
        </p:pic>
      </p:grpSp>
      <p:grpSp>
        <p:nvGrpSpPr>
          <p:cNvPr id="12" name="Group 11">
            <a:extLst>
              <a:ext uri="{FF2B5EF4-FFF2-40B4-BE49-F238E27FC236}">
                <a16:creationId xmlns:a16="http://schemas.microsoft.com/office/drawing/2014/main" id="{A2C9F816-FFD8-792A-B794-3DF14257E1EE}"/>
              </a:ext>
            </a:extLst>
          </p:cNvPr>
          <p:cNvGrpSpPr/>
          <p:nvPr/>
        </p:nvGrpSpPr>
        <p:grpSpPr>
          <a:xfrm>
            <a:off x="-70" y="-6148"/>
            <a:ext cx="12192070" cy="1160940"/>
            <a:chOff x="-70" y="-6148"/>
            <a:chExt cx="12192070" cy="1160940"/>
          </a:xfrm>
        </p:grpSpPr>
        <p:sp>
          <p:nvSpPr>
            <p:cNvPr id="9" name="Rectangle 8">
              <a:extLst>
                <a:ext uri="{FF2B5EF4-FFF2-40B4-BE49-F238E27FC236}">
                  <a16:creationId xmlns:a16="http://schemas.microsoft.com/office/drawing/2014/main" id="{6D26AEB9-5E61-25BD-5B31-151CE44CCC33}"/>
                </a:ext>
              </a:extLst>
            </p:cNvPr>
            <p:cNvSpPr/>
            <p:nvPr/>
          </p:nvSpPr>
          <p:spPr>
            <a:xfrm>
              <a:off x="-70" y="0"/>
              <a:ext cx="12192070" cy="1154792"/>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0" name="Title 1">
              <a:extLst>
                <a:ext uri="{FF2B5EF4-FFF2-40B4-BE49-F238E27FC236}">
                  <a16:creationId xmlns:a16="http://schemas.microsoft.com/office/drawing/2014/main" id="{1C78BED7-72FA-7E4D-3BCE-4DAE08CC87A2}"/>
                </a:ext>
              </a:extLst>
            </p:cNvPr>
            <p:cNvSpPr>
              <a:spLocks noGrp="1"/>
            </p:cNvSpPr>
            <p:nvPr/>
          </p:nvSpPr>
          <p:spPr>
            <a:xfrm>
              <a:off x="268212" y="-6148"/>
              <a:ext cx="9011883" cy="1156782"/>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mj-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Times New Roman"/>
                  <a:cs typeface="Times New Roman"/>
                </a:rPr>
                <a:t>Growth of SPB in AZ</a:t>
              </a:r>
              <a:endParaRPr lang="en-US"/>
            </a:p>
          </p:txBody>
        </p:sp>
        <p:pic>
          <p:nvPicPr>
            <p:cNvPr id="11" name="Picture 10" descr="A logo with a star&#10;&#10;AI-generated content may be incorrect.">
              <a:extLst>
                <a:ext uri="{FF2B5EF4-FFF2-40B4-BE49-F238E27FC236}">
                  <a16:creationId xmlns:a16="http://schemas.microsoft.com/office/drawing/2014/main" id="{A051FCFD-2532-B6E6-937E-B4566DFFB4E1}"/>
                </a:ext>
              </a:extLst>
            </p:cNvPr>
            <p:cNvPicPr>
              <a:picLocks noChangeAspect="1"/>
            </p:cNvPicPr>
            <p:nvPr/>
          </p:nvPicPr>
          <p:blipFill>
            <a:blip r:embed="rId5"/>
            <a:stretch>
              <a:fillRect/>
            </a:stretch>
          </p:blipFill>
          <p:spPr>
            <a:xfrm>
              <a:off x="8918243" y="306276"/>
              <a:ext cx="2834942" cy="604756"/>
            </a:xfrm>
            <a:prstGeom prst="rect">
              <a:avLst/>
            </a:prstGeom>
          </p:spPr>
        </p:pic>
      </p:grpSp>
      <p:pic>
        <p:nvPicPr>
          <p:cNvPr id="13" name="Picture 12" descr="A map of state with logos&#10;&#10;AI-generated content may be incorrect.">
            <a:extLst>
              <a:ext uri="{FF2B5EF4-FFF2-40B4-BE49-F238E27FC236}">
                <a16:creationId xmlns:a16="http://schemas.microsoft.com/office/drawing/2014/main" id="{560BA1C5-26AB-0E8A-5837-08CC9E29BCD1}"/>
              </a:ext>
            </a:extLst>
          </p:cNvPr>
          <p:cNvPicPr>
            <a:picLocks noChangeAspect="1"/>
          </p:cNvPicPr>
          <p:nvPr/>
        </p:nvPicPr>
        <p:blipFill>
          <a:blip r:embed="rId6"/>
          <a:stretch>
            <a:fillRect/>
          </a:stretch>
        </p:blipFill>
        <p:spPr>
          <a:xfrm>
            <a:off x="2815318" y="1519918"/>
            <a:ext cx="9239250" cy="4819650"/>
          </a:xfrm>
          <a:prstGeom prst="rect">
            <a:avLst/>
          </a:prstGeom>
        </p:spPr>
      </p:pic>
      <p:sp>
        <p:nvSpPr>
          <p:cNvPr id="16" name="TextBox 4">
            <a:extLst>
              <a:ext uri="{FF2B5EF4-FFF2-40B4-BE49-F238E27FC236}">
                <a16:creationId xmlns:a16="http://schemas.microsoft.com/office/drawing/2014/main" id="{3DF7C49A-8990-1D85-0D36-FBA899FA2D1D}"/>
              </a:ext>
            </a:extLst>
          </p:cNvPr>
          <p:cNvSpPr txBox="1"/>
          <p:nvPr/>
        </p:nvSpPr>
        <p:spPr>
          <a:xfrm>
            <a:off x="270283" y="2294072"/>
            <a:ext cx="2548954"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Verdana"/>
              </a:rPr>
              <a:t>In </a:t>
            </a:r>
            <a:r>
              <a:rPr lang="en-US" b="1">
                <a:ea typeface="Verdana"/>
              </a:rPr>
              <a:t>2026</a:t>
            </a:r>
            <a:r>
              <a:rPr lang="en-US">
                <a:ea typeface="Verdana"/>
              </a:rPr>
              <a:t>, SPB has been implemented in </a:t>
            </a:r>
            <a:r>
              <a:rPr lang="en-US" b="1">
                <a:ea typeface="Verdana"/>
              </a:rPr>
              <a:t>100 </a:t>
            </a:r>
            <a:r>
              <a:rPr lang="en-US">
                <a:ea typeface="Verdana"/>
              </a:rPr>
              <a:t>schools since 2016.</a:t>
            </a:r>
          </a:p>
          <a:p>
            <a:endParaRPr lang="en-US">
              <a:ea typeface="Verdana"/>
            </a:endParaRPr>
          </a:p>
          <a:p>
            <a:endParaRPr lang="en-US">
              <a:ea typeface="Verdana"/>
            </a:endParaRPr>
          </a:p>
          <a:p>
            <a:r>
              <a:rPr lang="en-US">
                <a:ea typeface="Verdana"/>
              </a:rPr>
              <a:t>By </a:t>
            </a:r>
            <a:r>
              <a:rPr lang="en-US" b="1">
                <a:ea typeface="Verdana"/>
              </a:rPr>
              <a:t>2030</a:t>
            </a:r>
            <a:r>
              <a:rPr lang="en-US">
                <a:ea typeface="Verdana"/>
              </a:rPr>
              <a:t>, </a:t>
            </a:r>
            <a:r>
              <a:rPr lang="en-US">
                <a:ea typeface="+mn-lt"/>
                <a:cs typeface="+mn-lt"/>
              </a:rPr>
              <a:t>we hope to see SPB impacting a </a:t>
            </a:r>
            <a:r>
              <a:rPr lang="en-US" b="1">
                <a:ea typeface="+mn-lt"/>
                <a:cs typeface="+mn-lt"/>
              </a:rPr>
              <a:t>third </a:t>
            </a:r>
            <a:r>
              <a:rPr lang="en-US">
                <a:ea typeface="+mn-lt"/>
                <a:cs typeface="+mn-lt"/>
              </a:rPr>
              <a:t>of Arizonan students, roughly </a:t>
            </a:r>
            <a:r>
              <a:rPr lang="en-US" b="1">
                <a:ea typeface="+mn-lt"/>
                <a:cs typeface="+mn-lt"/>
              </a:rPr>
              <a:t>300,000 </a:t>
            </a:r>
            <a:r>
              <a:rPr lang="en-US">
                <a:ea typeface="+mn-lt"/>
                <a:cs typeface="+mn-lt"/>
              </a:rPr>
              <a:t>across</a:t>
            </a:r>
            <a:r>
              <a:rPr lang="en-US" b="1">
                <a:ea typeface="+mn-lt"/>
                <a:cs typeface="+mn-lt"/>
              </a:rPr>
              <a:t> 150 </a:t>
            </a:r>
            <a:r>
              <a:rPr lang="en-US">
                <a:ea typeface="+mn-lt"/>
                <a:cs typeface="+mn-lt"/>
              </a:rPr>
              <a:t>schools!</a:t>
            </a:r>
            <a:endParaRPr lang="en-US">
              <a:ea typeface="Verdana"/>
            </a:endParaRPr>
          </a:p>
        </p:txBody>
      </p:sp>
    </p:spTree>
    <p:extLst>
      <p:ext uri="{BB962C8B-B14F-4D97-AF65-F5344CB8AC3E}">
        <p14:creationId xmlns:p14="http://schemas.microsoft.com/office/powerpoint/2010/main" val="135198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business process&#10;&#10;AI-generated content may be incorrect.">
            <a:extLst>
              <a:ext uri="{FF2B5EF4-FFF2-40B4-BE49-F238E27FC236}">
                <a16:creationId xmlns:a16="http://schemas.microsoft.com/office/drawing/2014/main" id="{E712E82A-F03A-959D-694C-B49A83E4DC7B}"/>
              </a:ext>
            </a:extLst>
          </p:cNvPr>
          <p:cNvPicPr>
            <a:picLocks noChangeAspect="1"/>
          </p:cNvPicPr>
          <p:nvPr/>
        </p:nvPicPr>
        <p:blipFill>
          <a:blip r:embed="rId3"/>
          <a:stretch>
            <a:fillRect/>
          </a:stretch>
        </p:blipFill>
        <p:spPr>
          <a:xfrm>
            <a:off x="843573" y="1315061"/>
            <a:ext cx="10504853" cy="5165724"/>
          </a:xfrm>
          <a:prstGeom prst="rect">
            <a:avLst/>
          </a:prstGeom>
        </p:spPr>
      </p:pic>
      <p:sp>
        <p:nvSpPr>
          <p:cNvPr id="6" name="Title 5">
            <a:extLst>
              <a:ext uri="{FF2B5EF4-FFF2-40B4-BE49-F238E27FC236}">
                <a16:creationId xmlns:a16="http://schemas.microsoft.com/office/drawing/2014/main" id="{F335CDC0-62B8-F449-A67A-201F298B6FB5}"/>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CC3224E0-DC69-79EC-707C-0649BA0C31A9}"/>
              </a:ext>
            </a:extLst>
          </p:cNvPr>
          <p:cNvSpPr/>
          <p:nvPr/>
        </p:nvSpPr>
        <p:spPr>
          <a:xfrm>
            <a:off x="-71" y="-6884"/>
            <a:ext cx="12192660" cy="1177844"/>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9pPr>
          </a:lstStyle>
          <a:p>
            <a:pPr algn="ctr"/>
            <a:endParaRPr lang="en-US"/>
          </a:p>
        </p:txBody>
      </p:sp>
      <p:sp>
        <p:nvSpPr>
          <p:cNvPr id="8" name="Google Shape;552;p99">
            <a:extLst>
              <a:ext uri="{FF2B5EF4-FFF2-40B4-BE49-F238E27FC236}">
                <a16:creationId xmlns:a16="http://schemas.microsoft.com/office/drawing/2014/main" id="{CAB45CFD-B3D4-A33D-858F-2E3721C36A3A}"/>
              </a:ext>
            </a:extLst>
          </p:cNvPr>
          <p:cNvSpPr txBox="1">
            <a:spLocks noGrp="1"/>
          </p:cNvSpPr>
          <p:nvPr/>
        </p:nvSpPr>
        <p:spPr>
          <a:xfrm>
            <a:off x="701577" y="2727"/>
            <a:ext cx="7120549" cy="1169574"/>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3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9pPr>
          </a:lstStyle>
          <a:p>
            <a:r>
              <a:rPr lang="en-US" sz="3200" b="1">
                <a:solidFill>
                  <a:srgbClr val="222E69"/>
                </a:solidFill>
                <a:latin typeface="Times New Roman"/>
                <a:ea typeface="Times New Roman"/>
                <a:cs typeface="Times New Roman"/>
                <a:sym typeface="Times New Roman"/>
              </a:rPr>
              <a:t>How SPB Works</a:t>
            </a:r>
            <a:endParaRPr lang="en-US" sz="3200" b="1">
              <a:solidFill>
                <a:srgbClr val="222E69"/>
              </a:solidFill>
              <a:latin typeface="Times New Roman"/>
              <a:ea typeface="Times New Roman"/>
              <a:cs typeface="Times New Roman"/>
            </a:endParaRPr>
          </a:p>
        </p:txBody>
      </p:sp>
      <p:pic>
        <p:nvPicPr>
          <p:cNvPr id="9" name="Picture 8" descr="A logo with a star&#10;&#10;AI-generated content may be incorrect.">
            <a:extLst>
              <a:ext uri="{FF2B5EF4-FFF2-40B4-BE49-F238E27FC236}">
                <a16:creationId xmlns:a16="http://schemas.microsoft.com/office/drawing/2014/main" id="{7B980A0A-F2F7-40F9-FC1A-EBBDB08F8AAC}"/>
              </a:ext>
            </a:extLst>
          </p:cNvPr>
          <p:cNvPicPr>
            <a:picLocks noChangeAspect="1"/>
          </p:cNvPicPr>
          <p:nvPr/>
        </p:nvPicPr>
        <p:blipFill>
          <a:blip r:embed="rId4"/>
          <a:stretch>
            <a:fillRect/>
          </a:stretch>
        </p:blipFill>
        <p:spPr>
          <a:xfrm>
            <a:off x="8524274" y="181943"/>
            <a:ext cx="3454445" cy="800500"/>
          </a:xfrm>
          <a:prstGeom prst="rect">
            <a:avLst/>
          </a:prstGeom>
        </p:spPr>
      </p:pic>
    </p:spTree>
    <p:extLst>
      <p:ext uri="{BB962C8B-B14F-4D97-AF65-F5344CB8AC3E}">
        <p14:creationId xmlns:p14="http://schemas.microsoft.com/office/powerpoint/2010/main" val="407565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3623-5295-BD2E-06CE-FF2FA495EE7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585C293-EE6D-660A-29F2-1EA894FAD068}"/>
              </a:ext>
            </a:extLst>
          </p:cNvPr>
          <p:cNvSpPr>
            <a:spLocks noGrp="1"/>
          </p:cNvSpPr>
          <p:nvPr>
            <p:ph type="title"/>
          </p:nvPr>
        </p:nvSpPr>
        <p:spPr/>
        <p:txBody>
          <a:bodyPr>
            <a:noAutofit/>
          </a:bodyPr>
          <a:lstStyle/>
          <a:p>
            <a:r>
              <a:rPr lang="en-US">
                <a:latin typeface="Times New Roman"/>
                <a:cs typeface="Times New Roman"/>
              </a:rPr>
              <a:t>SPB in Arizona: </a:t>
            </a:r>
            <a:br>
              <a:rPr lang="en-US">
                <a:latin typeface="Times New Roman"/>
                <a:cs typeface="Times New Roman"/>
              </a:rPr>
            </a:br>
            <a:r>
              <a:rPr lang="en-US">
                <a:latin typeface="Times New Roman"/>
                <a:cs typeface="Times New Roman"/>
              </a:rPr>
              <a:t>Stakeholder Perspectives Today</a:t>
            </a:r>
            <a:endParaRPr lang="en-US"/>
          </a:p>
        </p:txBody>
      </p:sp>
      <p:sp>
        <p:nvSpPr>
          <p:cNvPr id="3" name="Rectangle 2">
            <a:extLst>
              <a:ext uri="{FF2B5EF4-FFF2-40B4-BE49-F238E27FC236}">
                <a16:creationId xmlns:a16="http://schemas.microsoft.com/office/drawing/2014/main" id="{D6EC8925-673B-3CA6-A6BC-8CCCE1E0A5EF}"/>
              </a:ext>
            </a:extLst>
          </p:cNvPr>
          <p:cNvSpPr/>
          <p:nvPr/>
        </p:nvSpPr>
        <p:spPr>
          <a:xfrm>
            <a:off x="-71" y="-6884"/>
            <a:ext cx="12192660" cy="1607690"/>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mn-lt"/>
                <a:ea typeface="+mn-ea"/>
                <a:cs typeface="+mn-cs"/>
                <a:sym typeface="Arial"/>
              </a:defRPr>
            </a:lvl9pPr>
          </a:lstStyle>
          <a:p>
            <a:pPr algn="ctr"/>
            <a:endParaRPr lang="en-US"/>
          </a:p>
        </p:txBody>
      </p:sp>
      <p:sp>
        <p:nvSpPr>
          <p:cNvPr id="6" name="Google Shape;552;p99">
            <a:extLst>
              <a:ext uri="{FF2B5EF4-FFF2-40B4-BE49-F238E27FC236}">
                <a16:creationId xmlns:a16="http://schemas.microsoft.com/office/drawing/2014/main" id="{C1D957B0-1498-EC2B-233B-03BEBF3A12C2}"/>
              </a:ext>
            </a:extLst>
          </p:cNvPr>
          <p:cNvSpPr txBox="1">
            <a:spLocks noGrp="1"/>
          </p:cNvSpPr>
          <p:nvPr/>
        </p:nvSpPr>
        <p:spPr>
          <a:xfrm>
            <a:off x="86116" y="442343"/>
            <a:ext cx="8224471" cy="993727"/>
          </a:xfrm>
          <a:prstGeom prst="rect">
            <a:avLst/>
          </a:prstGeom>
          <a:noFill/>
          <a:ln>
            <a:noFill/>
          </a:ln>
        </p:spPr>
        <p:txBody>
          <a:bodyPr spcFirstLastPara="1" wrap="square" lIns="68569" tIns="34275" rIns="68569" bIns="34275" anchor="ctr" anchorCtr="0">
            <a:normAutofit fontScale="85000" lnSpcReduction="20000"/>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3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050" b="0" i="0" u="none" strike="noStrike" cap="none">
                <a:solidFill>
                  <a:srgbClr val="000000"/>
                </a:solidFill>
                <a:latin typeface="Arial"/>
                <a:ea typeface="Arial"/>
                <a:cs typeface="Arial"/>
                <a:sym typeface="Arial"/>
              </a:defRPr>
            </a:lvl9pPr>
          </a:lstStyle>
          <a:p>
            <a:r>
              <a:rPr lang="en-US" sz="4400" b="1">
                <a:solidFill>
                  <a:srgbClr val="222E69"/>
                </a:solidFill>
                <a:latin typeface="Times New Roman"/>
                <a:cs typeface="Times New Roman"/>
                <a:sym typeface="Times New Roman"/>
              </a:rPr>
              <a:t>SPB in Arizona Today: Stakeholder Perspectives</a:t>
            </a:r>
            <a:endParaRPr lang="en-US"/>
          </a:p>
          <a:p>
            <a:endParaRPr lang="en-US" sz="3200" b="1">
              <a:solidFill>
                <a:srgbClr val="222E69"/>
              </a:solidFill>
              <a:latin typeface="Times New Roman"/>
              <a:ea typeface="Times New Roman"/>
              <a:cs typeface="Times New Roman"/>
            </a:endParaRPr>
          </a:p>
        </p:txBody>
      </p:sp>
      <p:pic>
        <p:nvPicPr>
          <p:cNvPr id="9" name="Picture 8" descr="A logo with a star&#10;&#10;AI-generated content may be incorrect.">
            <a:extLst>
              <a:ext uri="{FF2B5EF4-FFF2-40B4-BE49-F238E27FC236}">
                <a16:creationId xmlns:a16="http://schemas.microsoft.com/office/drawing/2014/main" id="{CBE1CBEB-BB0B-80AB-5C57-36540FEEE4E2}"/>
              </a:ext>
            </a:extLst>
          </p:cNvPr>
          <p:cNvPicPr>
            <a:picLocks noChangeAspect="1"/>
          </p:cNvPicPr>
          <p:nvPr/>
        </p:nvPicPr>
        <p:blipFill>
          <a:blip r:embed="rId3"/>
          <a:stretch>
            <a:fillRect/>
          </a:stretch>
        </p:blipFill>
        <p:spPr>
          <a:xfrm>
            <a:off x="8778274" y="435943"/>
            <a:ext cx="3190676" cy="741885"/>
          </a:xfrm>
          <a:prstGeom prst="rect">
            <a:avLst/>
          </a:prstGeom>
        </p:spPr>
      </p:pic>
      <p:sp>
        <p:nvSpPr>
          <p:cNvPr id="5" name="TextBox 4">
            <a:extLst>
              <a:ext uri="{FF2B5EF4-FFF2-40B4-BE49-F238E27FC236}">
                <a16:creationId xmlns:a16="http://schemas.microsoft.com/office/drawing/2014/main" id="{A3EE77DE-A725-6CE6-E0EC-F67322A264CA}"/>
              </a:ext>
            </a:extLst>
          </p:cNvPr>
          <p:cNvSpPr txBox="1"/>
          <p:nvPr/>
        </p:nvSpPr>
        <p:spPr>
          <a:xfrm>
            <a:off x="1193799" y="3429002"/>
            <a:ext cx="9804399"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a:ea typeface="Verdana"/>
              </a:rPr>
              <a:t>[Insert video specific to your audience]</a:t>
            </a:r>
            <a:r>
              <a:rPr lang="en-US">
                <a:ea typeface="Verdana"/>
              </a:rPr>
              <a:t> </a:t>
            </a:r>
            <a:endParaRPr lang="en-US"/>
          </a:p>
        </p:txBody>
      </p:sp>
    </p:spTree>
    <p:extLst>
      <p:ext uri="{BB962C8B-B14F-4D97-AF65-F5344CB8AC3E}">
        <p14:creationId xmlns:p14="http://schemas.microsoft.com/office/powerpoint/2010/main" val="628861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0;p26">
            <a:extLst>
              <a:ext uri="{FF2B5EF4-FFF2-40B4-BE49-F238E27FC236}">
                <a16:creationId xmlns:a16="http://schemas.microsoft.com/office/drawing/2014/main" id="{FA7025A3-30DB-7BE5-E399-98009BF60B75}"/>
              </a:ext>
            </a:extLst>
          </p:cNvPr>
          <p:cNvSpPr txBox="1">
            <a:spLocks/>
          </p:cNvSpPr>
          <p:nvPr/>
        </p:nvSpPr>
        <p:spPr>
          <a:xfrm>
            <a:off x="244929" y="390751"/>
            <a:ext cx="6125710" cy="1142094"/>
          </a:xfrm>
          <a:prstGeom prst="rect">
            <a:avLst/>
          </a:prstGeom>
        </p:spPr>
        <p:txBody>
          <a:bodyPr spcFirstLastPara="1"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22E69"/>
                </a:solidFill>
              </a:rPr>
              <a:t>Why School Participatory Budgeting?</a:t>
            </a:r>
            <a:endParaRPr lang="en-US" sz="4000" b="1">
              <a:solidFill>
                <a:srgbClr val="222E69"/>
              </a:solidFill>
              <a:cs typeface="Times New Roman"/>
            </a:endParaRPr>
          </a:p>
        </p:txBody>
      </p:sp>
      <p:sp>
        <p:nvSpPr>
          <p:cNvPr id="5" name="Google Shape;401;p29">
            <a:extLst>
              <a:ext uri="{FF2B5EF4-FFF2-40B4-BE49-F238E27FC236}">
                <a16:creationId xmlns:a16="http://schemas.microsoft.com/office/drawing/2014/main" id="{20C3E0DA-14F1-1EAE-CBAB-15E0D4651439}"/>
              </a:ext>
            </a:extLst>
          </p:cNvPr>
          <p:cNvSpPr txBox="1">
            <a:spLocks/>
          </p:cNvSpPr>
          <p:nvPr/>
        </p:nvSpPr>
        <p:spPr>
          <a:xfrm>
            <a:off x="238756" y="1795235"/>
            <a:ext cx="5034265" cy="4536017"/>
          </a:xfrm>
          <a:prstGeom prst="rect">
            <a:avLst/>
          </a:prstGeom>
        </p:spPr>
        <p:txBody>
          <a:bodyPr spcFirstLastPara="1"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5755" indent="0">
              <a:buSzPts val="1100"/>
              <a:buNone/>
            </a:pPr>
            <a:endParaRPr lang="en-US" sz="2000" b="1">
              <a:solidFill>
                <a:srgbClr val="222E69"/>
              </a:solidFill>
              <a:ea typeface="Verdana"/>
            </a:endParaRPr>
          </a:p>
          <a:p>
            <a:pPr marL="554355">
              <a:buSzPts val="1100"/>
            </a:pPr>
            <a:r>
              <a:rPr lang="en-US" sz="2000" b="1">
                <a:solidFill>
                  <a:srgbClr val="222E69"/>
                </a:solidFill>
                <a:ea typeface="Verdana"/>
              </a:rPr>
              <a:t>Contextualize why SPB would be good in your school/district specifically </a:t>
            </a:r>
          </a:p>
        </p:txBody>
      </p:sp>
      <p:pic>
        <p:nvPicPr>
          <p:cNvPr id="9" name="Picture 8" descr="A group of people sitting at tables&#10;&#10;Description automatically generated">
            <a:extLst>
              <a:ext uri="{FF2B5EF4-FFF2-40B4-BE49-F238E27FC236}">
                <a16:creationId xmlns:a16="http://schemas.microsoft.com/office/drawing/2014/main" id="{EAA426E5-A15C-0ED3-D277-07724C6654FF}"/>
              </a:ext>
            </a:extLst>
          </p:cNvPr>
          <p:cNvPicPr>
            <a:picLocks noChangeAspect="1"/>
          </p:cNvPicPr>
          <p:nvPr/>
        </p:nvPicPr>
        <p:blipFill>
          <a:blip r:embed="rId3"/>
          <a:stretch>
            <a:fillRect/>
          </a:stretch>
        </p:blipFill>
        <p:spPr>
          <a:xfrm>
            <a:off x="8974645" y="3411753"/>
            <a:ext cx="2971800" cy="1671637"/>
          </a:xfrm>
          <a:prstGeom prst="rect">
            <a:avLst/>
          </a:prstGeom>
        </p:spPr>
      </p:pic>
      <p:pic>
        <p:nvPicPr>
          <p:cNvPr id="13" name="Picture 12" descr="A group of people looking at posters on a wall&#10;&#10;Description automatically generated">
            <a:extLst>
              <a:ext uri="{FF2B5EF4-FFF2-40B4-BE49-F238E27FC236}">
                <a16:creationId xmlns:a16="http://schemas.microsoft.com/office/drawing/2014/main" id="{292A668F-CF10-7EF1-15A0-B4D1EA660F06}"/>
              </a:ext>
            </a:extLst>
          </p:cNvPr>
          <p:cNvPicPr>
            <a:picLocks noChangeAspect="1"/>
          </p:cNvPicPr>
          <p:nvPr/>
        </p:nvPicPr>
        <p:blipFill rotWithShape="1">
          <a:blip r:embed="rId4"/>
          <a:srcRect l="264" t="12895" r="-2146" b="33400"/>
          <a:stretch/>
        </p:blipFill>
        <p:spPr>
          <a:xfrm>
            <a:off x="5269490" y="964219"/>
            <a:ext cx="3171979" cy="2267989"/>
          </a:xfrm>
          <a:prstGeom prst="rect">
            <a:avLst/>
          </a:prstGeom>
        </p:spPr>
      </p:pic>
      <p:sp>
        <p:nvSpPr>
          <p:cNvPr id="4" name="Speech Bubble: Rectangle with Corners Rounded 3">
            <a:extLst>
              <a:ext uri="{FF2B5EF4-FFF2-40B4-BE49-F238E27FC236}">
                <a16:creationId xmlns:a16="http://schemas.microsoft.com/office/drawing/2014/main" id="{234CAD77-6CA7-A9C3-2E14-C91A0726F82E}"/>
              </a:ext>
            </a:extLst>
          </p:cNvPr>
          <p:cNvSpPr/>
          <p:nvPr/>
        </p:nvSpPr>
        <p:spPr>
          <a:xfrm>
            <a:off x="8204550" y="576101"/>
            <a:ext cx="3750195" cy="243052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ea typeface="Verdana"/>
              </a:rPr>
              <a:t>“The initiative is helping us to create an environment that nurtures leadership in our students, promotes civic engagement, and builds community throughout every school within our district.”</a:t>
            </a:r>
            <a:endParaRPr lang="en-US" sz="1600">
              <a:solidFill>
                <a:schemeClr val="bg1"/>
              </a:solidFill>
              <a:ea typeface="Verdana"/>
            </a:endParaRPr>
          </a:p>
          <a:p>
            <a:pPr marL="171450" indent="-171450" algn="ctr">
              <a:buFont typeface="Calibri"/>
              <a:buChar char="-"/>
            </a:pPr>
            <a:r>
              <a:rPr lang="en-US" sz="1100">
                <a:solidFill>
                  <a:schemeClr val="tx1"/>
                </a:solidFill>
                <a:ea typeface="Verdana"/>
              </a:rPr>
              <a:t>Superintendent, 2017</a:t>
            </a:r>
          </a:p>
        </p:txBody>
      </p:sp>
      <p:pic>
        <p:nvPicPr>
          <p:cNvPr id="2" name="Picture 1" descr="A group of people standing in a library holding a sign&#10;&#10;Description automatically generated">
            <a:extLst>
              <a:ext uri="{FF2B5EF4-FFF2-40B4-BE49-F238E27FC236}">
                <a16:creationId xmlns:a16="http://schemas.microsoft.com/office/drawing/2014/main" id="{5F3BC995-5FB2-B638-F49F-543B63906107}"/>
              </a:ext>
            </a:extLst>
          </p:cNvPr>
          <p:cNvPicPr>
            <a:picLocks noChangeAspect="1"/>
          </p:cNvPicPr>
          <p:nvPr/>
        </p:nvPicPr>
        <p:blipFill>
          <a:blip r:embed="rId5"/>
          <a:stretch>
            <a:fillRect/>
          </a:stretch>
        </p:blipFill>
        <p:spPr>
          <a:xfrm>
            <a:off x="5809187" y="3425208"/>
            <a:ext cx="2943225" cy="2943225"/>
          </a:xfrm>
          <a:prstGeom prst="rect">
            <a:avLst/>
          </a:prstGeom>
        </p:spPr>
      </p:pic>
    </p:spTree>
    <p:extLst>
      <p:ext uri="{BB962C8B-B14F-4D97-AF65-F5344CB8AC3E}">
        <p14:creationId xmlns:p14="http://schemas.microsoft.com/office/powerpoint/2010/main" val="432469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83E4F7-7DED-64FA-9C0B-0DDF011B7308}"/>
              </a:ext>
            </a:extLst>
          </p:cNvPr>
          <p:cNvSpPr/>
          <p:nvPr/>
        </p:nvSpPr>
        <p:spPr>
          <a:xfrm>
            <a:off x="-70" y="0"/>
            <a:ext cx="12192070" cy="1154792"/>
          </a:xfrm>
          <a:prstGeom prst="rect">
            <a:avLst/>
          </a:prstGeom>
          <a:solidFill>
            <a:srgbClr val="BFDAF2"/>
          </a:solidFill>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BCFFFA4-70D4-C85E-C0DF-8A22A9B0B175}"/>
              </a:ext>
            </a:extLst>
          </p:cNvPr>
          <p:cNvSpPr>
            <a:spLocks noGrp="1"/>
          </p:cNvSpPr>
          <p:nvPr>
            <p:ph type="title"/>
          </p:nvPr>
        </p:nvSpPr>
        <p:spPr>
          <a:xfrm>
            <a:off x="255512" y="-1170"/>
            <a:ext cx="7729613" cy="1162890"/>
          </a:xfrm>
        </p:spPr>
        <p:txBody>
          <a:bodyPr>
            <a:normAutofit fontScale="90000"/>
          </a:bodyPr>
          <a:lstStyle/>
          <a:p>
            <a:r>
              <a:rPr lang="en-US">
                <a:latin typeface="Times New Roman"/>
                <a:cs typeface="Times New Roman"/>
              </a:rPr>
              <a:t>At-a-Glance Findings on Student Agency and School Climate</a:t>
            </a:r>
            <a:endParaRPr lang="en-US"/>
          </a:p>
        </p:txBody>
      </p:sp>
      <p:sp>
        <p:nvSpPr>
          <p:cNvPr id="5" name="TextBox 4">
            <a:extLst>
              <a:ext uri="{FF2B5EF4-FFF2-40B4-BE49-F238E27FC236}">
                <a16:creationId xmlns:a16="http://schemas.microsoft.com/office/drawing/2014/main" id="{52A7B36C-00A8-D5C5-6BD0-0D76D817DB79}"/>
              </a:ext>
            </a:extLst>
          </p:cNvPr>
          <p:cNvSpPr txBox="1"/>
          <p:nvPr/>
        </p:nvSpPr>
        <p:spPr>
          <a:xfrm>
            <a:off x="1016639" y="1306265"/>
            <a:ext cx="11128013"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Verdana"/>
              </a:rPr>
              <a:t>When surveyed, student steering committee members reported they</a:t>
            </a:r>
          </a:p>
          <a:p>
            <a:endParaRPr lang="en-US" sz="2400">
              <a:ea typeface="Verdana"/>
            </a:endParaRPr>
          </a:p>
          <a:p>
            <a:pPr>
              <a:spcAft>
                <a:spcPts val="900"/>
              </a:spcAft>
            </a:pPr>
            <a:r>
              <a:rPr lang="en-US" sz="2200" b="1">
                <a:ea typeface="Verdana"/>
              </a:rPr>
              <a:t>know</a:t>
            </a:r>
            <a:r>
              <a:rPr lang="en-US" sz="2200">
                <a:ea typeface="Verdana"/>
              </a:rPr>
              <a:t> </a:t>
            </a:r>
            <a:r>
              <a:rPr lang="en-US" sz="2200" b="1">
                <a:ea typeface="Verdana"/>
              </a:rPr>
              <a:t>more</a:t>
            </a:r>
            <a:r>
              <a:rPr lang="en-US" sz="2200">
                <a:ea typeface="Verdana"/>
              </a:rPr>
              <a:t> about </a:t>
            </a:r>
            <a:r>
              <a:rPr lang="en-US" sz="2200" b="1">
                <a:ea typeface="Verdana"/>
              </a:rPr>
              <a:t>participating in a democracy</a:t>
            </a:r>
            <a:r>
              <a:rPr lang="en-US" sz="2200">
                <a:ea typeface="Verdana"/>
              </a:rPr>
              <a:t>, including how public budgets and the </a:t>
            </a:r>
            <a:r>
              <a:rPr lang="en-US" sz="2200" b="1">
                <a:ea typeface="Verdana"/>
              </a:rPr>
              <a:t>decision-making processes</a:t>
            </a:r>
            <a:r>
              <a:rPr lang="en-US" sz="2200">
                <a:ea typeface="Verdana"/>
              </a:rPr>
              <a:t> at their schools work</a:t>
            </a:r>
          </a:p>
          <a:p>
            <a:pPr>
              <a:spcAft>
                <a:spcPts val="900"/>
              </a:spcAft>
            </a:pPr>
            <a:endParaRPr lang="en-US" sz="2200">
              <a:ea typeface="Verdana"/>
            </a:endParaRPr>
          </a:p>
          <a:p>
            <a:pPr>
              <a:spcAft>
                <a:spcPts val="900"/>
              </a:spcAft>
            </a:pPr>
            <a:r>
              <a:rPr lang="en-US" sz="2200" b="1">
                <a:ea typeface="Verdana"/>
              </a:rPr>
              <a:t>feel</a:t>
            </a:r>
            <a:r>
              <a:rPr lang="en-US" sz="2200">
                <a:ea typeface="Verdana"/>
              </a:rPr>
              <a:t> that they </a:t>
            </a:r>
            <a:r>
              <a:rPr lang="en-US" sz="2200" b="1">
                <a:ea typeface="Verdana"/>
              </a:rPr>
              <a:t>can make a difference</a:t>
            </a:r>
            <a:r>
              <a:rPr lang="en-US" sz="2200">
                <a:ea typeface="Verdana"/>
              </a:rPr>
              <a:t> in their school community because they feel </a:t>
            </a:r>
            <a:r>
              <a:rPr lang="en-US" sz="2200" b="1">
                <a:ea typeface="Verdana"/>
              </a:rPr>
              <a:t>more heard and connected</a:t>
            </a:r>
          </a:p>
          <a:p>
            <a:pPr>
              <a:spcAft>
                <a:spcPts val="900"/>
              </a:spcAft>
            </a:pPr>
            <a:endParaRPr lang="en-US" sz="2200">
              <a:ea typeface="Verdana"/>
            </a:endParaRPr>
          </a:p>
          <a:p>
            <a:pPr>
              <a:spcAft>
                <a:spcPts val="900"/>
              </a:spcAft>
            </a:pPr>
            <a:r>
              <a:rPr lang="en-US" sz="2200" b="1">
                <a:ea typeface="Verdana"/>
              </a:rPr>
              <a:t>are</a:t>
            </a:r>
            <a:r>
              <a:rPr lang="en-US" sz="2200">
                <a:ea typeface="Verdana"/>
              </a:rPr>
              <a:t> </a:t>
            </a:r>
            <a:r>
              <a:rPr lang="en-US" sz="2200" b="1">
                <a:ea typeface="Verdana"/>
              </a:rPr>
              <a:t>better equipped</a:t>
            </a:r>
            <a:r>
              <a:rPr lang="en-US" sz="2200">
                <a:ea typeface="Verdana"/>
              </a:rPr>
              <a:t> </a:t>
            </a:r>
            <a:r>
              <a:rPr lang="en-US" sz="2200" b="1">
                <a:ea typeface="Verdana"/>
              </a:rPr>
              <a:t>with skills</a:t>
            </a:r>
            <a:r>
              <a:rPr lang="en-US" sz="2200">
                <a:ea typeface="Verdana"/>
              </a:rPr>
              <a:t> like being able to speak in front of others, analyze information, and work collaboratively in a group setting that translate to the </a:t>
            </a:r>
            <a:r>
              <a:rPr lang="en-US" sz="2200" b="1">
                <a:ea typeface="Verdana"/>
              </a:rPr>
              <a:t>classroom setting to the workplace and society</a:t>
            </a:r>
          </a:p>
          <a:p>
            <a:pPr>
              <a:spcAft>
                <a:spcPts val="900"/>
              </a:spcAft>
            </a:pPr>
            <a:endParaRPr lang="en-US" sz="2200">
              <a:ea typeface="Verdana"/>
            </a:endParaRPr>
          </a:p>
          <a:p>
            <a:pPr>
              <a:spcAft>
                <a:spcPts val="900"/>
              </a:spcAft>
            </a:pPr>
            <a:r>
              <a:rPr lang="en-US" sz="2200" b="1">
                <a:ea typeface="Verdana"/>
              </a:rPr>
              <a:t>plan</a:t>
            </a:r>
            <a:r>
              <a:rPr lang="en-US" sz="2200">
                <a:ea typeface="Verdana"/>
              </a:rPr>
              <a:t> to </a:t>
            </a:r>
            <a:r>
              <a:rPr lang="en-US" sz="2200" b="1">
                <a:ea typeface="Verdana"/>
              </a:rPr>
              <a:t>solve other problems</a:t>
            </a:r>
            <a:r>
              <a:rPr lang="en-US" sz="2200">
                <a:ea typeface="Verdana"/>
              </a:rPr>
              <a:t> within their school community, keep their school clean, and </a:t>
            </a:r>
            <a:r>
              <a:rPr lang="en-US" sz="2200" b="1">
                <a:ea typeface="Verdana"/>
              </a:rPr>
              <a:t>vote</a:t>
            </a:r>
            <a:r>
              <a:rPr lang="en-US" sz="2200">
                <a:ea typeface="Verdana"/>
              </a:rPr>
              <a:t> as soon as they are able</a:t>
            </a:r>
          </a:p>
        </p:txBody>
      </p:sp>
      <p:pic>
        <p:nvPicPr>
          <p:cNvPr id="3" name="Graphic 2" descr="Brain in head with solid fill">
            <a:extLst>
              <a:ext uri="{FF2B5EF4-FFF2-40B4-BE49-F238E27FC236}">
                <a16:creationId xmlns:a16="http://schemas.microsoft.com/office/drawing/2014/main" id="{9F970A8D-AD63-0BD4-1070-D2A7008A21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311" y="1901409"/>
            <a:ext cx="914400" cy="914400"/>
          </a:xfrm>
          <a:prstGeom prst="rect">
            <a:avLst/>
          </a:prstGeom>
        </p:spPr>
      </p:pic>
      <p:pic>
        <p:nvPicPr>
          <p:cNvPr id="4" name="Graphic 3" descr="Group success with solid fill">
            <a:extLst>
              <a:ext uri="{FF2B5EF4-FFF2-40B4-BE49-F238E27FC236}">
                <a16:creationId xmlns:a16="http://schemas.microsoft.com/office/drawing/2014/main" id="{6562D515-0FD7-3746-49F3-FD401720A9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311" y="3184430"/>
            <a:ext cx="914400" cy="914400"/>
          </a:xfrm>
          <a:prstGeom prst="rect">
            <a:avLst/>
          </a:prstGeom>
        </p:spPr>
      </p:pic>
      <p:pic>
        <p:nvPicPr>
          <p:cNvPr id="6" name="Graphic 5" descr="Body builder with solid fill">
            <a:extLst>
              <a:ext uri="{FF2B5EF4-FFF2-40B4-BE49-F238E27FC236}">
                <a16:creationId xmlns:a16="http://schemas.microsoft.com/office/drawing/2014/main" id="{E7280D7D-A81D-5A02-C7B2-92C9F6196E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310" y="4602373"/>
            <a:ext cx="914400" cy="914400"/>
          </a:xfrm>
          <a:prstGeom prst="rect">
            <a:avLst/>
          </a:prstGeom>
        </p:spPr>
      </p:pic>
      <p:pic>
        <p:nvPicPr>
          <p:cNvPr id="8" name="Graphic 7" descr="Group brainstorm with solid fill">
            <a:extLst>
              <a:ext uri="{FF2B5EF4-FFF2-40B4-BE49-F238E27FC236}">
                <a16:creationId xmlns:a16="http://schemas.microsoft.com/office/drawing/2014/main" id="{C3C2689A-DB40-A081-B437-3FCA1FC284A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2310" y="5885652"/>
            <a:ext cx="914400" cy="914400"/>
          </a:xfrm>
          <a:prstGeom prst="rect">
            <a:avLst/>
          </a:prstGeom>
        </p:spPr>
      </p:pic>
      <p:pic>
        <p:nvPicPr>
          <p:cNvPr id="13" name="Picture 12" descr="A logo with a star&#10;&#10;AI-generated content may be incorrect.">
            <a:extLst>
              <a:ext uri="{FF2B5EF4-FFF2-40B4-BE49-F238E27FC236}">
                <a16:creationId xmlns:a16="http://schemas.microsoft.com/office/drawing/2014/main" id="{C570B435-63E1-76D3-B144-1FA466D9874F}"/>
              </a:ext>
            </a:extLst>
          </p:cNvPr>
          <p:cNvPicPr>
            <a:picLocks noChangeAspect="1"/>
          </p:cNvPicPr>
          <p:nvPr/>
        </p:nvPicPr>
        <p:blipFill>
          <a:blip r:embed="rId7"/>
          <a:stretch>
            <a:fillRect/>
          </a:stretch>
        </p:blipFill>
        <p:spPr>
          <a:xfrm>
            <a:off x="8918243" y="306276"/>
            <a:ext cx="2834942" cy="604756"/>
          </a:xfrm>
          <a:prstGeom prst="rect">
            <a:avLst/>
          </a:prstGeom>
        </p:spPr>
      </p:pic>
    </p:spTree>
    <p:extLst>
      <p:ext uri="{BB962C8B-B14F-4D97-AF65-F5344CB8AC3E}">
        <p14:creationId xmlns:p14="http://schemas.microsoft.com/office/powerpoint/2010/main" val="829809967"/>
      </p:ext>
    </p:extLst>
  </p:cSld>
  <p:clrMapOvr>
    <a:masterClrMapping/>
  </p:clrMapOvr>
</p:sld>
</file>

<file path=ppt/theme/theme1.xml><?xml version="1.0" encoding="utf-8"?>
<a:theme xmlns:a="http://schemas.openxmlformats.org/drawingml/2006/main" name="Office Theme">
  <a:themeElements>
    <a:clrScheme name="CFA">
      <a:dk1>
        <a:srgbClr val="222E69"/>
      </a:dk1>
      <a:lt1>
        <a:sysClr val="window" lastClr="FFFFFF"/>
      </a:lt1>
      <a:dk2>
        <a:srgbClr val="231F20"/>
      </a:dk2>
      <a:lt2>
        <a:srgbClr val="FFFFFF"/>
      </a:lt2>
      <a:accent1>
        <a:srgbClr val="FCB447"/>
      </a:accent1>
      <a:accent2>
        <a:srgbClr val="9D2E3D"/>
      </a:accent2>
      <a:accent3>
        <a:srgbClr val="DE8043"/>
      </a:accent3>
      <a:accent4>
        <a:srgbClr val="62A97A"/>
      </a:accent4>
      <a:accent5>
        <a:srgbClr val="BFDAF2"/>
      </a:accent5>
      <a:accent6>
        <a:srgbClr val="EFEFF9"/>
      </a:accent6>
      <a:hlink>
        <a:srgbClr val="5C8FCB"/>
      </a:hlink>
      <a:folHlink>
        <a:srgbClr val="EAA100"/>
      </a:folHlink>
    </a:clrScheme>
    <a:fontScheme name="CFA">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cf3d625-6d74-4d3b-8380-c4fe5de3d81c" xsi:nil="true"/>
    <lcf76f155ced4ddcb4097134ff3c332f xmlns="02c21179-db13-4073-9144-de1d3549699a">
      <Terms xmlns="http://schemas.microsoft.com/office/infopath/2007/PartnerControls"/>
    </lcf76f155ced4ddcb4097134ff3c332f>
    <IconOverlay xmlns="http://schemas.microsoft.com/sharepoint/v4" xsi:nil="true"/>
    <SharedWithUsers xmlns="acf3d625-6d74-4d3b-8380-c4fe5de3d81c">
      <UserInfo>
        <DisplayName>KaRa Lyn Thrasher</DisplayName>
        <AccountId>1146</AccountId>
        <AccountType/>
      </UserInfo>
      <UserInfo>
        <DisplayName>Sabrina Estrada</DisplayName>
        <AccountId>4616</AccountId>
        <AccountType/>
      </UserInfo>
      <UserInfo>
        <DisplayName>Kristi Tate</DisplayName>
        <AccountId>14</AccountId>
        <AccountType/>
      </UserInfo>
    </SharedWithUsers>
    <MediaLengthInSeconds xmlns="02c21179-db13-4073-9144-de1d3549699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106F76F4E12B458C40AA227BD866B0" ma:contentTypeVersion="21" ma:contentTypeDescription="Create a new document." ma:contentTypeScope="" ma:versionID="aca85a74cf63acc45cf3e5e20a8c533b">
  <xsd:schema xmlns:xsd="http://www.w3.org/2001/XMLSchema" xmlns:xs="http://www.w3.org/2001/XMLSchema" xmlns:p="http://schemas.microsoft.com/office/2006/metadata/properties" xmlns:ns2="02c21179-db13-4073-9144-de1d3549699a" xmlns:ns3="acf3d625-6d74-4d3b-8380-c4fe5de3d81c" xmlns:ns4="http://schemas.microsoft.com/sharepoint/v4" targetNamespace="http://schemas.microsoft.com/office/2006/metadata/properties" ma:root="true" ma:fieldsID="2664d176b0840bf7e100f587603f1b97" ns2:_="" ns3:_="" ns4:_="">
    <xsd:import namespace="02c21179-db13-4073-9144-de1d3549699a"/>
    <xsd:import namespace="acf3d625-6d74-4d3b-8380-c4fe5de3d81c"/>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4:IconOverlay"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c21179-db13-4073-9144-de1d354969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ec54927-50ae-4690-87f2-c5740ba4bc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f3d625-6d74-4d3b-8380-c4fe5de3d8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c5e4fdb-e520-40b6-b92e-d101c514494e}" ma:internalName="TaxCatchAll" ma:showField="CatchAllData" ma:web="acf3d625-6d74-4d3b-8380-c4fe5de3d8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EE35C1-A9DC-4BDF-9D1D-0FE5F4E98D24}">
  <ds:schemaRefs>
    <ds:schemaRef ds:uri="02c21179-db13-4073-9144-de1d3549699a"/>
    <ds:schemaRef ds:uri="acf3d625-6d74-4d3b-8380-c4fe5de3d8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585457B-6501-44F4-B633-38A0409E40B0}">
  <ds:schemaRefs>
    <ds:schemaRef ds:uri="02c21179-db13-4073-9144-de1d3549699a"/>
    <ds:schemaRef ds:uri="acf3d625-6d74-4d3b-8380-c4fe5de3d8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22C0BA-6B70-4D11-8C2E-104BE0962A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School Participatory Budgeting An innovative civic learning model </vt:lpstr>
      <vt:lpstr>PowerPoint Presentation</vt:lpstr>
      <vt:lpstr>PowerPoint Presentation</vt:lpstr>
      <vt:lpstr>What is PB?</vt:lpstr>
      <vt:lpstr>Growth of SPB in AZ</vt:lpstr>
      <vt:lpstr>PowerPoint Presentation</vt:lpstr>
      <vt:lpstr>SPB in Arizona:  Stakeholder Perspectives Today</vt:lpstr>
      <vt:lpstr>PowerPoint Presentation</vt:lpstr>
      <vt:lpstr>At-a-Glance Findings on Student Agency and School Climate</vt:lpstr>
      <vt:lpstr>  Case Study: WPHS</vt:lpstr>
      <vt:lpstr>PowerPoint Presentation</vt:lpstr>
      <vt:lpstr>Case Studies: Elementary SPB</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Shores</dc:creator>
  <cp:revision>261</cp:revision>
  <dcterms:created xsi:type="dcterms:W3CDTF">2022-02-15T21:06:02Z</dcterms:created>
  <dcterms:modified xsi:type="dcterms:W3CDTF">2026-06-12T21:37:12Z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0x01010080106F76F4E12B458C40AA227BD866B0</vt:lpwstr>
  </property>
  <property fmtid="{D5CDD505-2E9C-101B-9397-08002B2CF9AE}" pid="3" name="Order">
    <vt:r8>5569000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