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3" r:id="rId5"/>
    <p:sldId id="273" r:id="rId6"/>
    <p:sldId id="267" r:id="rId7"/>
    <p:sldId id="268" r:id="rId8"/>
    <p:sldId id="269" r:id="rId9"/>
    <p:sldId id="272" r:id="rId10"/>
    <p:sldId id="25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89AF5F-69FD-EFA7-1258-BCD6B3DC50F2}" name="Jen R" initials="JR" userId="d8386f438ad2d79a" providerId="Windows Live"/>
  <p188:author id="{B4B85DC9-B15F-2496-0702-84FF1D444386}" name="Jennifer Reed" initials="JR" userId="S::jennifer@ansrsource.com::7559cc71-b34c-4676-8a38-cdf443931133" providerId="AD"/>
  <p188:author id="{C9BBD2F8-C8B0-BFD7-C0CE-8B6269CBF360}" name="maya.watts@arizonafuture.org" initials="ma" userId="S::urn:spo:guest#maya.watts@arizonafuture.org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6E6"/>
    <a:srgbClr val="222E69"/>
    <a:srgbClr val="BFBFBF"/>
    <a:srgbClr val="EF4129"/>
    <a:srgbClr val="39B76C"/>
    <a:srgbClr val="FCB447"/>
    <a:srgbClr val="39C1CD"/>
    <a:srgbClr val="00CE7C"/>
    <a:srgbClr val="DEE22B"/>
    <a:srgbClr val="B1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F97598-C66D-48A4-817A-869BFB3B2E39}" v="2" dt="2023-08-30T15:25:24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vaneeta Harish" userId="89e3b3cb-27bd-484d-94f4-9fca6c971b96" providerId="ADAL" clId="{CBF97598-C66D-48A4-817A-869BFB3B2E39}"/>
    <pc:docChg chg="custSel modSld">
      <pc:chgData name="Navaneeta Harish" userId="89e3b3cb-27bd-484d-94f4-9fca6c971b96" providerId="ADAL" clId="{CBF97598-C66D-48A4-817A-869BFB3B2E39}" dt="2023-08-30T15:27:20.890" v="26" actId="20577"/>
      <pc:docMkLst>
        <pc:docMk/>
      </pc:docMkLst>
      <pc:sldChg chg="modSp mod">
        <pc:chgData name="Navaneeta Harish" userId="89e3b3cb-27bd-484d-94f4-9fca6c971b96" providerId="ADAL" clId="{CBF97598-C66D-48A4-817A-869BFB3B2E39}" dt="2023-08-30T15:27:18.161" v="25" actId="6549"/>
        <pc:sldMkLst>
          <pc:docMk/>
          <pc:sldMk cId="700972253" sldId="263"/>
        </pc:sldMkLst>
        <pc:spChg chg="mod">
          <ac:chgData name="Navaneeta Harish" userId="89e3b3cb-27bd-484d-94f4-9fca6c971b96" providerId="ADAL" clId="{CBF97598-C66D-48A4-817A-869BFB3B2E39}" dt="2023-08-30T15:27:18.161" v="25" actId="6549"/>
          <ac:spMkLst>
            <pc:docMk/>
            <pc:sldMk cId="700972253" sldId="263"/>
            <ac:spMk id="5" creationId="{E47EA6CF-E34B-4174-88C7-70AE510256DC}"/>
          </ac:spMkLst>
        </pc:spChg>
      </pc:sldChg>
      <pc:sldChg chg="modSp mod">
        <pc:chgData name="Navaneeta Harish" userId="89e3b3cb-27bd-484d-94f4-9fca6c971b96" providerId="ADAL" clId="{CBF97598-C66D-48A4-817A-869BFB3B2E39}" dt="2023-08-30T15:26:56.508" v="24" actId="20577"/>
        <pc:sldMkLst>
          <pc:docMk/>
          <pc:sldMk cId="1667702867" sldId="266"/>
        </pc:sldMkLst>
        <pc:spChg chg="mod">
          <ac:chgData name="Navaneeta Harish" userId="89e3b3cb-27bd-484d-94f4-9fca6c971b96" providerId="ADAL" clId="{CBF97598-C66D-48A4-817A-869BFB3B2E39}" dt="2023-08-30T15:26:56.508" v="24" actId="20577"/>
          <ac:spMkLst>
            <pc:docMk/>
            <pc:sldMk cId="1667702867" sldId="266"/>
            <ac:spMk id="12" creationId="{7177BF99-6017-4C47-AF16-6583489385AB}"/>
          </ac:spMkLst>
        </pc:spChg>
      </pc:sldChg>
      <pc:sldChg chg="modSp mod">
        <pc:chgData name="Navaneeta Harish" userId="89e3b3cb-27bd-484d-94f4-9fca6c971b96" providerId="ADAL" clId="{CBF97598-C66D-48A4-817A-869BFB3B2E39}" dt="2023-08-30T15:24:45.660" v="16" actId="6549"/>
        <pc:sldMkLst>
          <pc:docMk/>
          <pc:sldMk cId="1724592831" sldId="267"/>
        </pc:sldMkLst>
        <pc:spChg chg="mod">
          <ac:chgData name="Navaneeta Harish" userId="89e3b3cb-27bd-484d-94f4-9fca6c971b96" providerId="ADAL" clId="{CBF97598-C66D-48A4-817A-869BFB3B2E39}" dt="2023-08-30T15:24:45.660" v="16" actId="6549"/>
          <ac:spMkLst>
            <pc:docMk/>
            <pc:sldMk cId="1724592831" sldId="267"/>
            <ac:spMk id="2" creationId="{165079CD-879B-4E4C-87EE-DCE275C60C2F}"/>
          </ac:spMkLst>
        </pc:spChg>
      </pc:sldChg>
      <pc:sldChg chg="modSp mod">
        <pc:chgData name="Navaneeta Harish" userId="89e3b3cb-27bd-484d-94f4-9fca6c971b96" providerId="ADAL" clId="{CBF97598-C66D-48A4-817A-869BFB3B2E39}" dt="2023-08-30T15:26:04.267" v="23" actId="20577"/>
        <pc:sldMkLst>
          <pc:docMk/>
          <pc:sldMk cId="1856974300" sldId="269"/>
        </pc:sldMkLst>
        <pc:spChg chg="mod">
          <ac:chgData name="Navaneeta Harish" userId="89e3b3cb-27bd-484d-94f4-9fca6c971b96" providerId="ADAL" clId="{CBF97598-C66D-48A4-817A-869BFB3B2E39}" dt="2023-08-30T15:26:04.267" v="23" actId="20577"/>
          <ac:spMkLst>
            <pc:docMk/>
            <pc:sldMk cId="1856974300" sldId="269"/>
            <ac:spMk id="2" creationId="{165079CD-879B-4E4C-87EE-DCE275C60C2F}"/>
          </ac:spMkLst>
        </pc:spChg>
      </pc:sldChg>
      <pc:sldChg chg="modSp mod">
        <pc:chgData name="Navaneeta Harish" userId="89e3b3cb-27bd-484d-94f4-9fca6c971b96" providerId="ADAL" clId="{CBF97598-C66D-48A4-817A-869BFB3B2E39}" dt="2023-08-30T15:27:20.890" v="26" actId="20577"/>
        <pc:sldMkLst>
          <pc:docMk/>
          <pc:sldMk cId="97488782" sldId="273"/>
        </pc:sldMkLst>
        <pc:spChg chg="mod">
          <ac:chgData name="Navaneeta Harish" userId="89e3b3cb-27bd-484d-94f4-9fca6c971b96" providerId="ADAL" clId="{CBF97598-C66D-48A4-817A-869BFB3B2E39}" dt="2023-08-30T15:24:08.927" v="5" actId="20577"/>
          <ac:spMkLst>
            <pc:docMk/>
            <pc:sldMk cId="97488782" sldId="273"/>
            <ac:spMk id="2" creationId="{165079CD-879B-4E4C-87EE-DCE275C60C2F}"/>
          </ac:spMkLst>
        </pc:spChg>
        <pc:spChg chg="mod">
          <ac:chgData name="Navaneeta Harish" userId="89e3b3cb-27bd-484d-94f4-9fca6c971b96" providerId="ADAL" clId="{CBF97598-C66D-48A4-817A-869BFB3B2E39}" dt="2023-08-30T15:27:20.890" v="26" actId="20577"/>
          <ac:spMkLst>
            <pc:docMk/>
            <pc:sldMk cId="97488782" sldId="273"/>
            <ac:spMk id="7" creationId="{AE9EC7DA-B3BE-D8DE-30D5-FA9827174C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48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type &amp; inser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E22701E-31A2-436C-ABAC-2A4F1EB4939B}"/>
              </a:ext>
            </a:extLst>
          </p:cNvPr>
          <p:cNvSpPr/>
          <p:nvPr userDrawn="1"/>
        </p:nvSpPr>
        <p:spPr>
          <a:xfrm>
            <a:off x="-15496" y="3429000"/>
            <a:ext cx="3270142" cy="3475495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EBCA74-2939-4E75-92DB-0AFC80D701A5}"/>
              </a:ext>
            </a:extLst>
          </p:cNvPr>
          <p:cNvSpPr/>
          <p:nvPr userDrawn="1"/>
        </p:nvSpPr>
        <p:spPr>
          <a:xfrm>
            <a:off x="839172" y="800906"/>
            <a:ext cx="5619750" cy="5353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A2D1549-B3D4-4672-8210-2F1C150E78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19900" y="2514600"/>
            <a:ext cx="5019675" cy="4097338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/>
            </a:lvl1pPr>
          </a:lstStyle>
          <a:p>
            <a:pPr lvl="0"/>
            <a:endParaRPr lang="en-IN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BD68CEF-11AB-4CD1-BD9E-9CB0BA06EF1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172" y="800906"/>
            <a:ext cx="5609253" cy="53538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1"/>
            <a:endParaRPr lang="en-IN"/>
          </a:p>
          <a:p>
            <a:pPr lvl="1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70F6F6-0BD0-4CCE-B457-E77E2F621CFC}"/>
              </a:ext>
            </a:extLst>
          </p:cNvPr>
          <p:cNvSpPr/>
          <p:nvPr userDrawn="1"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5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00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07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62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318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874000" y="2132015"/>
            <a:ext cx="3556000" cy="239553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8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224E5FF-AF44-44B8-B5B0-E78C947D3C2E}"/>
              </a:ext>
            </a:extLst>
          </p:cNvPr>
          <p:cNvSpPr txBox="1">
            <a:spLocks/>
          </p:cNvSpPr>
          <p:nvPr userDrawn="1"/>
        </p:nvSpPr>
        <p:spPr>
          <a:xfrm>
            <a:off x="838200" y="786537"/>
            <a:ext cx="5620789" cy="53904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262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readingrockets.org/books-and-authors/booklists/me-and-my-life/all-about-me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B3B01F-9D5A-4F49-A6F8-CF67F695CEBC}"/>
              </a:ext>
            </a:extLst>
          </p:cNvPr>
          <p:cNvSpPr/>
          <p:nvPr/>
        </p:nvSpPr>
        <p:spPr>
          <a:xfrm>
            <a:off x="0" y="0"/>
            <a:ext cx="713232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F62D1-6AF0-4A87-8052-7DAFA3F3F340}"/>
              </a:ext>
            </a:extLst>
          </p:cNvPr>
          <p:cNvSpPr txBox="1"/>
          <p:nvPr/>
        </p:nvSpPr>
        <p:spPr>
          <a:xfrm>
            <a:off x="2028038" y="1927814"/>
            <a:ext cx="5331545" cy="1148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dirty="0">
                <a:latin typeface="Larsseit"/>
                <a:ea typeface="Poppins Bold" charset="0"/>
                <a:cs typeface="Poppins Bold"/>
              </a:rPr>
              <a:t>Self: All About Me Book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Larsseit"/>
                <a:cs typeface="Poppins Bold"/>
              </a:rPr>
              <a:t>How do I tell others what I want and what I need?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7EA6CF-E34B-4174-88C7-70AE510256DC}"/>
              </a:ext>
            </a:extLst>
          </p:cNvPr>
          <p:cNvSpPr txBox="1"/>
          <p:nvPr/>
        </p:nvSpPr>
        <p:spPr>
          <a:xfrm>
            <a:off x="7410962" y="3981310"/>
            <a:ext cx="4756786" cy="18912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91919"/>
                </a:solidFill>
                <a:latin typeface="Larsseit"/>
              </a:rPr>
              <a:t>Young Professional Transformation</a:t>
            </a:r>
            <a:endParaRPr lang="en-US" sz="2000" dirty="0">
              <a:solidFill>
                <a:srgbClr val="404040"/>
              </a:solidFill>
              <a:latin typeface="Larsseit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91919"/>
                </a:solidFill>
                <a:latin typeface="Larsseit"/>
              </a:rPr>
              <a:t>Vocabulary Instruction</a:t>
            </a:r>
            <a:endParaRPr lang="en-US" sz="2000" dirty="0">
              <a:solidFill>
                <a:srgbClr val="404040"/>
              </a:solidFill>
              <a:latin typeface="Larsseit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GB" sz="2000" dirty="0">
                <a:solidFill>
                  <a:srgbClr val="191919"/>
                </a:solidFill>
                <a:latin typeface="Larsseit"/>
              </a:rPr>
              <a:t>Telling the Story of Me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GB" sz="2000" dirty="0">
                <a:solidFill>
                  <a:srgbClr val="191919"/>
                </a:solidFill>
                <a:latin typeface="Larsseit"/>
                <a:ea typeface="Muli" charset="0"/>
                <a:cs typeface="Muli" charset="0"/>
              </a:rPr>
              <a:t>Blue Sky Think Tank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Larsseit"/>
              <a:ea typeface="Muli" charset="0"/>
              <a:cs typeface="Muli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29EBE8-D2DF-452B-BE32-9D4BA229B656}"/>
              </a:ext>
            </a:extLst>
          </p:cNvPr>
          <p:cNvGrpSpPr/>
          <p:nvPr/>
        </p:nvGrpSpPr>
        <p:grpSpPr>
          <a:xfrm>
            <a:off x="761655" y="3429000"/>
            <a:ext cx="8432234" cy="194242"/>
            <a:chOff x="1285523" y="3560341"/>
            <a:chExt cx="8432234" cy="194242"/>
          </a:xfrm>
          <a:solidFill>
            <a:srgbClr val="222E69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486271-DEDF-444C-BCBF-CF2BAFFC99DD}"/>
                </a:ext>
              </a:extLst>
            </p:cNvPr>
            <p:cNvSpPr/>
            <p:nvPr/>
          </p:nvSpPr>
          <p:spPr>
            <a:xfrm>
              <a:off x="1285523" y="3631045"/>
              <a:ext cx="8432234" cy="6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40B649-C2C6-4096-AC4D-56239E97831E}"/>
                </a:ext>
              </a:extLst>
            </p:cNvPr>
            <p:cNvSpPr/>
            <p:nvPr/>
          </p:nvSpPr>
          <p:spPr>
            <a:xfrm>
              <a:off x="1285523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3F6EDB-34CE-4DD5-BCA8-6530B0055C02}"/>
                </a:ext>
              </a:extLst>
            </p:cNvPr>
            <p:cNvSpPr/>
            <p:nvPr/>
          </p:nvSpPr>
          <p:spPr>
            <a:xfrm>
              <a:off x="3870960" y="3560480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DDD2FDC-5202-43AA-98BD-24B5AC00027A}"/>
                </a:ext>
              </a:extLst>
            </p:cNvPr>
            <p:cNvSpPr/>
            <p:nvPr/>
          </p:nvSpPr>
          <p:spPr>
            <a:xfrm>
              <a:off x="6456397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F2F07CB-F338-4438-9D85-48E0E8C2B699}"/>
                </a:ext>
              </a:extLst>
            </p:cNvPr>
            <p:cNvSpPr/>
            <p:nvPr/>
          </p:nvSpPr>
          <p:spPr>
            <a:xfrm>
              <a:off x="9523793" y="3560341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34BB22-CABC-4875-A632-2FC91CCBD547}"/>
              </a:ext>
            </a:extLst>
          </p:cNvPr>
          <p:cNvSpPr txBox="1"/>
          <p:nvPr/>
        </p:nvSpPr>
        <p:spPr>
          <a:xfrm>
            <a:off x="136855" y="182353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Larsseit" pitchFamily="50" charset="0"/>
                <a:ea typeface="Poppins Bold" charset="0"/>
                <a:cs typeface="Poppins Bold" charset="0"/>
              </a:rPr>
              <a:t>Lesson 1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3078A5A8-DBCA-46C8-9CDB-630B1968E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55" y="1921374"/>
            <a:ext cx="1161655" cy="116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7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D6158EE-BF8C-2F5B-A776-C70223156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497" y="764305"/>
            <a:ext cx="5691194" cy="54963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 Bold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386722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 pitchFamily="50" charset="0"/>
                <a:ea typeface="Poppins Bold" charset="0"/>
                <a:cs typeface="Poppins Bold" charset="0"/>
              </a:rPr>
              <a:t>Slide 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 lIns="91440" tIns="45720" rIns="91440" bIns="45720" anchor="t"/>
          <a:lstStyle/>
          <a:p>
            <a:r>
              <a:rPr lang="en-IN" sz="1800" dirty="0">
                <a:latin typeface="Larsseit" pitchFamily="2" charset="77"/>
                <a:cs typeface="Calibri" panose="020F0502020204030204"/>
              </a:rPr>
              <a:t>Teacher: (one clap) Young Professionals at work?</a:t>
            </a:r>
          </a:p>
          <a:p>
            <a:r>
              <a:rPr lang="en-IN" sz="1800" dirty="0">
                <a:latin typeface="Larsseit" pitchFamily="2" charset="77"/>
                <a:cs typeface="Calibri" panose="020F0502020204030204"/>
              </a:rPr>
              <a:t>YPs: On the job! (one clap)</a:t>
            </a:r>
          </a:p>
          <a:p>
            <a:endParaRPr lang="en-IN" sz="1800" dirty="0">
              <a:cs typeface="Calibri" panose="020F0502020204030204"/>
            </a:endParaRPr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52384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Young Professional Transformation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A63959-648C-019B-6054-6B851AD91EF8}"/>
              </a:ext>
            </a:extLst>
          </p:cNvPr>
          <p:cNvGrpSpPr/>
          <p:nvPr/>
        </p:nvGrpSpPr>
        <p:grpSpPr>
          <a:xfrm>
            <a:off x="2957946" y="2144491"/>
            <a:ext cx="1604817" cy="987669"/>
            <a:chOff x="2874819" y="2144905"/>
            <a:chExt cx="1604817" cy="987669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3063BB0-0314-8C23-39B8-79DB6651F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74819" y="2144905"/>
              <a:ext cx="1604817" cy="987669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27E8D97-FF77-5FD6-AC38-6ED631632BF3}"/>
                </a:ext>
              </a:extLst>
            </p:cNvPr>
            <p:cNvSpPr txBox="1"/>
            <p:nvPr/>
          </p:nvSpPr>
          <p:spPr>
            <a:xfrm>
              <a:off x="3120783" y="2269407"/>
              <a:ext cx="12067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>
                  <a:latin typeface="Larsseit" pitchFamily="2" charset="77"/>
                  <a:cs typeface="Calibri" panose="020F0502020204030204"/>
                </a:rPr>
                <a:t>Young Professionals at work?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D859680-B78E-A011-D57E-04600DCB8145}"/>
              </a:ext>
            </a:extLst>
          </p:cNvPr>
          <p:cNvGrpSpPr/>
          <p:nvPr/>
        </p:nvGrpSpPr>
        <p:grpSpPr>
          <a:xfrm>
            <a:off x="3471764" y="3748993"/>
            <a:ext cx="1214074" cy="747189"/>
            <a:chOff x="3265562" y="3620003"/>
            <a:chExt cx="1297201" cy="79834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91545F6-7249-25AB-5D74-51BF55A5B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65562" y="3620003"/>
              <a:ext cx="1297201" cy="79834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44E315A-5798-749B-B934-4BFDA2B94252}"/>
                </a:ext>
              </a:extLst>
            </p:cNvPr>
            <p:cNvSpPr txBox="1"/>
            <p:nvPr/>
          </p:nvSpPr>
          <p:spPr>
            <a:xfrm>
              <a:off x="3319619" y="3883382"/>
              <a:ext cx="1191238" cy="271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>
                  <a:latin typeface="Larsseit" pitchFamily="2" charset="77"/>
                  <a:cs typeface="Calibri" panose="020F0502020204030204"/>
                </a:rPr>
                <a:t>On the job! </a:t>
              </a:r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97488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 Bold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386722"/>
            <a:ext cx="80342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2</a:t>
            </a:r>
            <a:endParaRPr lang="en-US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IN" sz="1800" dirty="0">
                <a:latin typeface="Larsseit" pitchFamily="2" charset="77"/>
              </a:rPr>
              <a:t>Use your My Personal Dictionary Graphic Organizer.</a:t>
            </a:r>
          </a:p>
          <a:p>
            <a:pPr>
              <a:lnSpc>
                <a:spcPct val="100000"/>
              </a:lnSpc>
            </a:pPr>
            <a:r>
              <a:rPr lang="en-IN" sz="1800" dirty="0">
                <a:latin typeface="Larsseit" pitchFamily="2" charset="77"/>
              </a:rPr>
              <a:t>Let’s look at two important words today:</a:t>
            </a:r>
          </a:p>
          <a:p>
            <a:pPr lvl="1">
              <a:lnSpc>
                <a:spcPct val="100000"/>
              </a:lnSpc>
            </a:pPr>
            <a:r>
              <a:rPr lang="en-IN" sz="1800" dirty="0">
                <a:latin typeface="Larsseit" pitchFamily="2" charset="77"/>
              </a:rPr>
              <a:t>Communicate: This means to share information and ideas with other, such as when we talk to each other.</a:t>
            </a:r>
          </a:p>
          <a:p>
            <a:pPr lvl="1">
              <a:lnSpc>
                <a:spcPct val="100000"/>
              </a:lnSpc>
            </a:pPr>
            <a:r>
              <a:rPr lang="en-IN" sz="1800" dirty="0">
                <a:latin typeface="Larsseit" pitchFamily="2" charset="77"/>
              </a:rPr>
              <a:t>Difference: This means the way that two things are not alike.</a:t>
            </a:r>
          </a:p>
          <a:p>
            <a:pPr>
              <a:lnSpc>
                <a:spcPct val="100000"/>
              </a:lnSpc>
            </a:pPr>
            <a:r>
              <a:rPr lang="en-IN" sz="1800" dirty="0">
                <a:latin typeface="Larsseit" pitchFamily="2" charset="77"/>
              </a:rPr>
              <a:t>Now, draw and </a:t>
            </a:r>
            <a:r>
              <a:rPr lang="en-IN" sz="1800" dirty="0" err="1">
                <a:latin typeface="Larsseit" pitchFamily="2" charset="77"/>
              </a:rPr>
              <a:t>color</a:t>
            </a:r>
            <a:r>
              <a:rPr lang="en-IN" sz="1800" dirty="0">
                <a:latin typeface="Larsseit" pitchFamily="2" charset="77"/>
              </a:rPr>
              <a:t> a picture of each word in the space in your My Personal Dictionary.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50570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Vocabulary Instruction</a:t>
            </a:r>
          </a:p>
        </p:txBody>
      </p:sp>
      <p:pic>
        <p:nvPicPr>
          <p:cNvPr id="30" name="Picture 29" descr="A white board with letters around it&#10;&#10;Description automatically generated">
            <a:extLst>
              <a:ext uri="{FF2B5EF4-FFF2-40B4-BE49-F238E27FC236}">
                <a16:creationId xmlns:a16="http://schemas.microsoft.com/office/drawing/2014/main" id="{FE7822EB-1504-1200-CB31-807C2A6E83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97" y="804012"/>
            <a:ext cx="5780347" cy="578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92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 Bold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3</a:t>
            </a:r>
            <a:endParaRPr lang="en-US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12137" y="2452184"/>
            <a:ext cx="5057035" cy="4159754"/>
          </a:xfrm>
        </p:spPr>
        <p:txBody>
          <a:bodyPr/>
          <a:lstStyle/>
          <a:p>
            <a:r>
              <a:rPr lang="en-IN" sz="1800" dirty="0">
                <a:latin typeface="Larsseit" pitchFamily="2" charset="77"/>
              </a:rPr>
              <a:t>You are going to create a book about yourself.</a:t>
            </a:r>
          </a:p>
          <a:p>
            <a:r>
              <a:rPr lang="en-IN" sz="1800" dirty="0">
                <a:latin typeface="Larsseit" pitchFamily="2" charset="77"/>
              </a:rPr>
              <a:t>Think about the difference between what you want and what you need.</a:t>
            </a:r>
          </a:p>
          <a:p>
            <a:r>
              <a:rPr lang="en-IN" sz="1800" dirty="0">
                <a:latin typeface="Larsseit" pitchFamily="2" charset="77"/>
              </a:rPr>
              <a:t>Would anyone like to share an example of this?</a:t>
            </a:r>
          </a:p>
          <a:p>
            <a:r>
              <a:rPr lang="en-IN" sz="1800" dirty="0">
                <a:latin typeface="Larsseit" pitchFamily="2" charset="77"/>
              </a:rPr>
              <a:t>You are also going to think about how to communicate your wants and your needs.</a:t>
            </a:r>
          </a:p>
          <a:p>
            <a:r>
              <a:rPr lang="en-IN" sz="1800" dirty="0">
                <a:latin typeface="Larsseit" pitchFamily="2" charset="77"/>
              </a:rPr>
              <a:t>Could someone share an example with us?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D8EE7-15CB-BB92-E584-E2279A70C2DC}"/>
              </a:ext>
            </a:extLst>
          </p:cNvPr>
          <p:cNvSpPr txBox="1"/>
          <p:nvPr/>
        </p:nvSpPr>
        <p:spPr>
          <a:xfrm>
            <a:off x="4724400" y="320040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12137" y="1913659"/>
            <a:ext cx="50570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Telling the Story of Me</a:t>
            </a:r>
          </a:p>
        </p:txBody>
      </p:sp>
      <p:pic>
        <p:nvPicPr>
          <p:cNvPr id="22" name="Picture 21" descr="A black and white poster with a person with their arms up&#10;&#10;Description automatically generated">
            <a:extLst>
              <a:ext uri="{FF2B5EF4-FFF2-40B4-BE49-F238E27FC236}">
                <a16:creationId xmlns:a16="http://schemas.microsoft.com/office/drawing/2014/main" id="{06677624-9905-6957-9D01-BBCEF6344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1" y="773403"/>
            <a:ext cx="3372478" cy="5431466"/>
          </a:xfrm>
          <a:prstGeom prst="rect">
            <a:avLst/>
          </a:prstGeom>
        </p:spPr>
      </p:pic>
      <p:pic>
        <p:nvPicPr>
          <p:cNvPr id="23" name="Picture 22" descr="A black and white picture of a person with their arms up&#10;&#10;Description automatically generated">
            <a:extLst>
              <a:ext uri="{FF2B5EF4-FFF2-40B4-BE49-F238E27FC236}">
                <a16:creationId xmlns:a16="http://schemas.microsoft.com/office/drawing/2014/main" id="{17F7FA1E-874A-5A37-8156-9BDF3C40F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185" y="767067"/>
            <a:ext cx="3363603" cy="543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8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7E5EC2-8EC1-4A3F-940D-F80DC9686BE0}"/>
              </a:ext>
            </a:extLst>
          </p:cNvPr>
          <p:cNvSpPr txBox="1"/>
          <p:nvPr/>
        </p:nvSpPr>
        <p:spPr>
          <a:xfrm>
            <a:off x="6712137" y="2481243"/>
            <a:ext cx="5275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>
              <a:solidFill>
                <a:schemeClr val="tx1">
                  <a:lumMod val="75000"/>
                  <a:lumOff val="25000"/>
                </a:schemeClr>
              </a:solidFill>
              <a:latin typeface="Mercury Text G1 Bold" pitchFamily="50" charset="0"/>
              <a:ea typeface="Muli" charset="0"/>
              <a:cs typeface="Muli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8FC81-A965-436D-A208-945BCF7C7316}"/>
              </a:ext>
            </a:extLst>
          </p:cNvPr>
          <p:cNvSpPr txBox="1"/>
          <p:nvPr/>
        </p:nvSpPr>
        <p:spPr>
          <a:xfrm>
            <a:off x="783497" y="434680"/>
            <a:ext cx="81304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4</a:t>
            </a:r>
            <a:endParaRPr lang="en-US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5079CD-879B-4E4C-87EE-DCE275C60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2540" y="2452184"/>
            <a:ext cx="5057035" cy="4159754"/>
          </a:xfrm>
        </p:spPr>
        <p:txBody>
          <a:bodyPr/>
          <a:lstStyle/>
          <a:p>
            <a:r>
              <a:rPr lang="en-IN" sz="1800" dirty="0">
                <a:latin typeface="Larsseit"/>
              </a:rPr>
              <a:t>What are some important reasons for us to have the things we need?</a:t>
            </a:r>
          </a:p>
          <a:p>
            <a:r>
              <a:rPr lang="en-IN" sz="1800" dirty="0">
                <a:latin typeface="Larsseit"/>
              </a:rPr>
              <a:t>What are important reasons for use to have some of the things we want?</a:t>
            </a:r>
          </a:p>
          <a:p>
            <a:r>
              <a:rPr lang="en-IN" sz="1800" dirty="0">
                <a:latin typeface="Larsseit"/>
              </a:rPr>
              <a:t>What are some ideas for the ways we can make sure we understand what our classmates want and need?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42BA96-5146-49BD-B462-F044FA5FCC34}"/>
              </a:ext>
            </a:extLst>
          </p:cNvPr>
          <p:cNvSpPr/>
          <p:nvPr/>
        </p:nvSpPr>
        <p:spPr>
          <a:xfrm rot="16200000">
            <a:off x="7248795" y="-629954"/>
            <a:ext cx="45720" cy="4572000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6B1E65FD-2080-A8B3-0787-2E1335B6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91" y="246062"/>
            <a:ext cx="1019984" cy="1019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9EC7DA-B3BE-D8DE-30D5-FA9827174C79}"/>
              </a:ext>
            </a:extLst>
          </p:cNvPr>
          <p:cNvSpPr txBox="1"/>
          <p:nvPr/>
        </p:nvSpPr>
        <p:spPr>
          <a:xfrm>
            <a:off x="6782540" y="1913659"/>
            <a:ext cx="50570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Blue Sky Think Tank</a:t>
            </a:r>
          </a:p>
        </p:txBody>
      </p:sp>
      <p:pic>
        <p:nvPicPr>
          <p:cNvPr id="12" name="Picture 11" descr="A child with wings in a field&#10;&#10;Description automatically generated">
            <a:extLst>
              <a:ext uri="{FF2B5EF4-FFF2-40B4-BE49-F238E27FC236}">
                <a16:creationId xmlns:a16="http://schemas.microsoft.com/office/drawing/2014/main" id="{C817ABD4-23F2-7006-495A-51F2749E4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583" y="906151"/>
            <a:ext cx="2743200" cy="1804516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12E1D938-4862-645C-FCAD-EFBAE4BE005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Google Shape;54;p13">
            <a:extLst>
              <a:ext uri="{FF2B5EF4-FFF2-40B4-BE49-F238E27FC236}">
                <a16:creationId xmlns:a16="http://schemas.microsoft.com/office/drawing/2014/main" id="{17C920A0-AFA7-8D46-E739-E61F95C9350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33311"/>
          <a:stretch/>
        </p:blipFill>
        <p:spPr>
          <a:xfrm>
            <a:off x="839171" y="791486"/>
            <a:ext cx="5609253" cy="5363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63;p14">
            <a:extLst>
              <a:ext uri="{FF2B5EF4-FFF2-40B4-BE49-F238E27FC236}">
                <a16:creationId xmlns:a16="http://schemas.microsoft.com/office/drawing/2014/main" id="{78818FB3-08FC-4303-3960-E74DE8FA4FC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255228">
            <a:off x="1106224" y="3133214"/>
            <a:ext cx="1627943" cy="836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64;p14">
            <a:extLst>
              <a:ext uri="{FF2B5EF4-FFF2-40B4-BE49-F238E27FC236}">
                <a16:creationId xmlns:a16="http://schemas.microsoft.com/office/drawing/2014/main" id="{7D40EC72-D1A5-6A72-086B-4855834FD89C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267490">
            <a:off x="2333889" y="4305119"/>
            <a:ext cx="1970942" cy="145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65;p14">
            <a:extLst>
              <a:ext uri="{FF2B5EF4-FFF2-40B4-BE49-F238E27FC236}">
                <a16:creationId xmlns:a16="http://schemas.microsoft.com/office/drawing/2014/main" id="{5310DBDA-4D91-8B33-286B-6F7096BE742F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70337">
            <a:off x="2628300" y="1050607"/>
            <a:ext cx="1677497" cy="1689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66;p14">
            <a:extLst>
              <a:ext uri="{FF2B5EF4-FFF2-40B4-BE49-F238E27FC236}">
                <a16:creationId xmlns:a16="http://schemas.microsoft.com/office/drawing/2014/main" id="{82182190-062E-35EB-3F62-DAC40DCC77E0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1146860">
            <a:off x="4721147" y="2591177"/>
            <a:ext cx="1185251" cy="1858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697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427168" y="1706881"/>
            <a:ext cx="762000" cy="4775695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Rectangle 8"/>
          <p:cNvSpPr/>
          <p:nvPr/>
        </p:nvSpPr>
        <p:spPr>
          <a:xfrm>
            <a:off x="-3024" y="1706879"/>
            <a:ext cx="762000" cy="4775695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29" name="Google Shape;71;p15">
            <a:extLst>
              <a:ext uri="{FF2B5EF4-FFF2-40B4-BE49-F238E27FC236}">
                <a16:creationId xmlns:a16="http://schemas.microsoft.com/office/drawing/2014/main" id="{82CCDC0B-4433-1005-4889-976772D84B7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39042" y="1706881"/>
            <a:ext cx="9113917" cy="477569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74;p15">
            <a:extLst>
              <a:ext uri="{FF2B5EF4-FFF2-40B4-BE49-F238E27FC236}">
                <a16:creationId xmlns:a16="http://schemas.microsoft.com/office/drawing/2014/main" id="{C48383D8-B3FE-15DF-E8CA-18973FCCDBDA}"/>
              </a:ext>
            </a:extLst>
          </p:cNvPr>
          <p:cNvSpPr/>
          <p:nvPr/>
        </p:nvSpPr>
        <p:spPr>
          <a:xfrm>
            <a:off x="1846580" y="2222533"/>
            <a:ext cx="1055235" cy="738664"/>
          </a:xfrm>
          <a:prstGeom prst="cloudCallout">
            <a:avLst>
              <a:gd name="adj1" fmla="val -2284"/>
              <a:gd name="adj2" fmla="val 73035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42" name="Google Shape;75;p15">
            <a:extLst>
              <a:ext uri="{FF2B5EF4-FFF2-40B4-BE49-F238E27FC236}">
                <a16:creationId xmlns:a16="http://schemas.microsoft.com/office/drawing/2014/main" id="{AF8C7711-A095-EF2E-99E3-9EF98797074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2161" r="20766" b="15058"/>
          <a:stretch/>
        </p:blipFill>
        <p:spPr>
          <a:xfrm>
            <a:off x="2107950" y="2351261"/>
            <a:ext cx="547623" cy="50090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76;p15">
            <a:extLst>
              <a:ext uri="{FF2B5EF4-FFF2-40B4-BE49-F238E27FC236}">
                <a16:creationId xmlns:a16="http://schemas.microsoft.com/office/drawing/2014/main" id="{5092FA1B-CACB-7B70-36A7-B0EF7A62005D}"/>
              </a:ext>
            </a:extLst>
          </p:cNvPr>
          <p:cNvSpPr/>
          <p:nvPr/>
        </p:nvSpPr>
        <p:spPr>
          <a:xfrm>
            <a:off x="3163185" y="1912537"/>
            <a:ext cx="1226199" cy="1072148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44" name="Google Shape;77;p15">
            <a:extLst>
              <a:ext uri="{FF2B5EF4-FFF2-40B4-BE49-F238E27FC236}">
                <a16:creationId xmlns:a16="http://schemas.microsoft.com/office/drawing/2014/main" id="{AAE624CD-A47A-A3B0-8644-7858F5DA538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8239" r="7599"/>
          <a:stretch/>
        </p:blipFill>
        <p:spPr>
          <a:xfrm>
            <a:off x="3488398" y="1985111"/>
            <a:ext cx="575769" cy="760131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78;p15">
            <a:extLst>
              <a:ext uri="{FF2B5EF4-FFF2-40B4-BE49-F238E27FC236}">
                <a16:creationId xmlns:a16="http://schemas.microsoft.com/office/drawing/2014/main" id="{B2794DCD-5D99-F3DA-1978-017AFD416157}"/>
              </a:ext>
            </a:extLst>
          </p:cNvPr>
          <p:cNvSpPr/>
          <p:nvPr/>
        </p:nvSpPr>
        <p:spPr>
          <a:xfrm>
            <a:off x="4549389" y="1963612"/>
            <a:ext cx="1226199" cy="858339"/>
          </a:xfrm>
          <a:prstGeom prst="cloudCallout">
            <a:avLst>
              <a:gd name="adj1" fmla="val 628"/>
              <a:gd name="adj2" fmla="val 70948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46" name="Google Shape;79;p15">
            <a:extLst>
              <a:ext uri="{FF2B5EF4-FFF2-40B4-BE49-F238E27FC236}">
                <a16:creationId xmlns:a16="http://schemas.microsoft.com/office/drawing/2014/main" id="{2838FEF8-45E4-D3FD-6F79-EB67626C9852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7942" y="2236052"/>
            <a:ext cx="620801" cy="339897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80;p15">
            <a:extLst>
              <a:ext uri="{FF2B5EF4-FFF2-40B4-BE49-F238E27FC236}">
                <a16:creationId xmlns:a16="http://schemas.microsoft.com/office/drawing/2014/main" id="{F681AA28-3062-E918-36E3-36304C2A7676}"/>
              </a:ext>
            </a:extLst>
          </p:cNvPr>
          <p:cNvSpPr/>
          <p:nvPr/>
        </p:nvSpPr>
        <p:spPr>
          <a:xfrm>
            <a:off x="5734231" y="1970745"/>
            <a:ext cx="1226199" cy="858339"/>
          </a:xfrm>
          <a:prstGeom prst="cloudCallout">
            <a:avLst>
              <a:gd name="adj1" fmla="val -8965"/>
              <a:gd name="adj2" fmla="val 7739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48" name="Google Shape;81;p15">
            <a:extLst>
              <a:ext uri="{FF2B5EF4-FFF2-40B4-BE49-F238E27FC236}">
                <a16:creationId xmlns:a16="http://schemas.microsoft.com/office/drawing/2014/main" id="{6F1B7A84-E4F6-7FDD-F7C0-A49A8EE21DA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61075" y="2207813"/>
            <a:ext cx="572508" cy="337452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83;p15">
            <a:extLst>
              <a:ext uri="{FF2B5EF4-FFF2-40B4-BE49-F238E27FC236}">
                <a16:creationId xmlns:a16="http://schemas.microsoft.com/office/drawing/2014/main" id="{A39021E0-2BC0-16EF-11B9-CE07F54BAF46}"/>
              </a:ext>
            </a:extLst>
          </p:cNvPr>
          <p:cNvSpPr/>
          <p:nvPr/>
        </p:nvSpPr>
        <p:spPr>
          <a:xfrm>
            <a:off x="6793591" y="2388597"/>
            <a:ext cx="1692000" cy="11452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50" name="Google Shape;84;p15">
            <a:extLst>
              <a:ext uri="{FF2B5EF4-FFF2-40B4-BE49-F238E27FC236}">
                <a16:creationId xmlns:a16="http://schemas.microsoft.com/office/drawing/2014/main" id="{ADFD22D9-A7DA-D580-2ECE-826DB77DA3EB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68703" t="65532"/>
          <a:stretch/>
        </p:blipFill>
        <p:spPr>
          <a:xfrm>
            <a:off x="7224324" y="2614115"/>
            <a:ext cx="892701" cy="694164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85;p15">
            <a:extLst>
              <a:ext uri="{FF2B5EF4-FFF2-40B4-BE49-F238E27FC236}">
                <a16:creationId xmlns:a16="http://schemas.microsoft.com/office/drawing/2014/main" id="{B79F3724-F29D-B718-3388-93C1EBFB29B4}"/>
              </a:ext>
            </a:extLst>
          </p:cNvPr>
          <p:cNvSpPr/>
          <p:nvPr/>
        </p:nvSpPr>
        <p:spPr>
          <a:xfrm>
            <a:off x="8982454" y="1886952"/>
            <a:ext cx="1439191" cy="1125155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52" name="Google Shape;86;p15">
            <a:extLst>
              <a:ext uri="{FF2B5EF4-FFF2-40B4-BE49-F238E27FC236}">
                <a16:creationId xmlns:a16="http://schemas.microsoft.com/office/drawing/2014/main" id="{7DD8F402-9EA0-9D0F-1785-C6BC1BC7BF0F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503595" y="2100076"/>
            <a:ext cx="447947" cy="68310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72;p15">
            <a:extLst>
              <a:ext uri="{FF2B5EF4-FFF2-40B4-BE49-F238E27FC236}">
                <a16:creationId xmlns:a16="http://schemas.microsoft.com/office/drawing/2014/main" id="{61552AE5-843A-2749-AAC7-3E6F28020D03}"/>
              </a:ext>
            </a:extLst>
          </p:cNvPr>
          <p:cNvSpPr/>
          <p:nvPr/>
        </p:nvSpPr>
        <p:spPr>
          <a:xfrm>
            <a:off x="2074852" y="3946372"/>
            <a:ext cx="1792000" cy="1598000"/>
          </a:xfrm>
          <a:prstGeom prst="cloudCallout">
            <a:avLst>
              <a:gd name="adj1" fmla="val 63181"/>
              <a:gd name="adj2" fmla="val -6472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54" name="Google Shape;73;p15">
            <a:extLst>
              <a:ext uri="{FF2B5EF4-FFF2-40B4-BE49-F238E27FC236}">
                <a16:creationId xmlns:a16="http://schemas.microsoft.com/office/drawing/2014/main" id="{FF4BFE31-F2C4-1A5C-EA54-E2D65423D08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13172" r="12742"/>
          <a:stretch/>
        </p:blipFill>
        <p:spPr>
          <a:xfrm>
            <a:off x="2576520" y="4203439"/>
            <a:ext cx="788632" cy="10838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465BF9-2C51-8CDE-09A8-8B9A317BA401}"/>
              </a:ext>
            </a:extLst>
          </p:cNvPr>
          <p:cNvSpPr txBox="1"/>
          <p:nvPr/>
        </p:nvSpPr>
        <p:spPr>
          <a:xfrm>
            <a:off x="783497" y="434680"/>
            <a:ext cx="85792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>
                <a:solidFill>
                  <a:schemeClr val="tx1">
                    <a:lumMod val="90000"/>
                    <a:lumOff val="10000"/>
                  </a:schemeClr>
                </a:solidFill>
                <a:latin typeface="Larsseit"/>
                <a:ea typeface="Poppins Bold" charset="0"/>
                <a:cs typeface="Poppins Bold"/>
              </a:rPr>
              <a:t>Slide 5</a:t>
            </a:r>
            <a:endParaRPr lang="en-US">
              <a:solidFill>
                <a:schemeClr val="tx1">
                  <a:lumMod val="90000"/>
                  <a:lumOff val="10000"/>
                </a:schemeClr>
              </a:solidFill>
              <a:latin typeface="Larsseit" pitchFamily="50" charset="0"/>
              <a:ea typeface="Poppins Bold" charset="0"/>
              <a:cs typeface="Poppins 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2E8FEC-BA5D-899F-E2E0-B365D831A8C9}"/>
              </a:ext>
            </a:extLst>
          </p:cNvPr>
          <p:cNvSpPr txBox="1"/>
          <p:nvPr/>
        </p:nvSpPr>
        <p:spPr>
          <a:xfrm>
            <a:off x="2320581" y="911695"/>
            <a:ext cx="74809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Think Tank: Sharing Ideas Together</a:t>
            </a:r>
          </a:p>
        </p:txBody>
      </p:sp>
    </p:spTree>
    <p:extLst>
      <p:ext uri="{BB962C8B-B14F-4D97-AF65-F5344CB8AC3E}">
        <p14:creationId xmlns:p14="http://schemas.microsoft.com/office/powerpoint/2010/main" val="3985523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F9B1535-9BB1-DDEA-D56A-2358E1F1A320}"/>
              </a:ext>
            </a:extLst>
          </p:cNvPr>
          <p:cNvSpPr/>
          <p:nvPr/>
        </p:nvSpPr>
        <p:spPr>
          <a:xfrm>
            <a:off x="8756380" y="3755575"/>
            <a:ext cx="3078287" cy="12971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67545C-1BDC-F4F3-7AC4-B6CA9E952944}"/>
              </a:ext>
            </a:extLst>
          </p:cNvPr>
          <p:cNvSpPr/>
          <p:nvPr/>
        </p:nvSpPr>
        <p:spPr>
          <a:xfrm>
            <a:off x="5224557" y="3755575"/>
            <a:ext cx="3078287" cy="12971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4BE647-F532-E63A-DB40-389F8E07C38B}"/>
              </a:ext>
            </a:extLst>
          </p:cNvPr>
          <p:cNvSpPr/>
          <p:nvPr/>
        </p:nvSpPr>
        <p:spPr>
          <a:xfrm>
            <a:off x="8756380" y="5413781"/>
            <a:ext cx="3078287" cy="12971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-5885"/>
            <a:ext cx="12192000" cy="3400425"/>
          </a:xfrm>
          <a:prstGeom prst="rect">
            <a:avLst/>
          </a:prstGeom>
          <a:solidFill>
            <a:srgbClr val="222E69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88275" y="2390503"/>
            <a:ext cx="4030750" cy="446749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888274" y="985437"/>
            <a:ext cx="4675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Larsseit"/>
                <a:cs typeface="Calibri"/>
              </a:rPr>
              <a:t>School-to-Home Connections</a:t>
            </a:r>
            <a:endParaRPr lang="ko-KR" altLang="en-US" sz="4000" dirty="0">
              <a:solidFill>
                <a:schemeClr val="bg1"/>
              </a:solidFill>
              <a:latin typeface="Larsseit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93035-A338-41B0-BC30-1E274D25B1EA}"/>
              </a:ext>
            </a:extLst>
          </p:cNvPr>
          <p:cNvSpPr txBox="1"/>
          <p:nvPr/>
        </p:nvSpPr>
        <p:spPr>
          <a:xfrm>
            <a:off x="1220553" y="3318018"/>
            <a:ext cx="346769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2000" dirty="0">
                <a:latin typeface="Larsseit" pitchFamily="50" charset="0"/>
              </a:rPr>
              <a:t>Take your All About Me: Home cover page home and complete it with a family member or friend.</a:t>
            </a:r>
          </a:p>
          <a:p>
            <a:endParaRPr lang="en-US" altLang="ko-KR" sz="2000" dirty="0">
              <a:latin typeface="Larsseit"/>
              <a:ea typeface="맑은 고딕"/>
            </a:endParaRPr>
          </a:p>
          <a:p>
            <a:r>
              <a:rPr lang="en-US" altLang="ko-KR" sz="2000" dirty="0">
                <a:latin typeface="Larsseit"/>
                <a:ea typeface="맑은 고딕"/>
              </a:rPr>
              <a:t>Then, bring it back to school to share your work with your classmates.</a:t>
            </a:r>
            <a:endParaRPr lang="en-US" sz="2000" dirty="0">
              <a:latin typeface="Larsseit"/>
              <a:ea typeface="맑은 고딕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911111-DF23-21CE-561B-035C68E8462E}"/>
              </a:ext>
            </a:extLst>
          </p:cNvPr>
          <p:cNvSpPr/>
          <p:nvPr/>
        </p:nvSpPr>
        <p:spPr>
          <a:xfrm>
            <a:off x="5224557" y="5413781"/>
            <a:ext cx="3078287" cy="12971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B356F9-4569-4977-9075-A42881AB0F5A}"/>
              </a:ext>
            </a:extLst>
          </p:cNvPr>
          <p:cNvSpPr txBox="1"/>
          <p:nvPr/>
        </p:nvSpPr>
        <p:spPr>
          <a:xfrm>
            <a:off x="6096000" y="5091396"/>
            <a:ext cx="1324948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400" b="1">
                <a:latin typeface="Larsseit" pitchFamily="50" charset="0"/>
              </a:rPr>
              <a:t>Connection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E04758-6CF1-4729-882D-F58A0F2A6C6F}"/>
              </a:ext>
            </a:extLst>
          </p:cNvPr>
          <p:cNvSpPr txBox="1"/>
          <p:nvPr/>
        </p:nvSpPr>
        <p:spPr>
          <a:xfrm>
            <a:off x="5518170" y="4034828"/>
            <a:ext cx="249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Larsseit" pitchFamily="50" charset="0"/>
              </a:rPr>
              <a:t>Share: Describe the words and images on your All About Me: Home cover page.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C26251-6DD3-48B3-BF21-C9BEF56FF1F9}"/>
              </a:ext>
            </a:extLst>
          </p:cNvPr>
          <p:cNvSpPr txBox="1"/>
          <p:nvPr/>
        </p:nvSpPr>
        <p:spPr>
          <a:xfrm>
            <a:off x="9049993" y="4034828"/>
            <a:ext cx="2491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Larsseit" pitchFamily="50" charset="0"/>
              </a:rPr>
              <a:t>Reflect: Does communication matter at home as well as school? Why?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4CA3DD-F78A-49F1-ADB0-6C2855E49EEA}"/>
              </a:ext>
            </a:extLst>
          </p:cNvPr>
          <p:cNvSpPr txBox="1"/>
          <p:nvPr/>
        </p:nvSpPr>
        <p:spPr>
          <a:xfrm>
            <a:off x="5633762" y="5585311"/>
            <a:ext cx="2259876" cy="954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Larsseit" pitchFamily="50" charset="0"/>
              </a:rPr>
              <a:t>Celebrate: What part of your All About Me: Home cover page are you most proud about?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DAA7071-F9FA-4D07-B0B5-019FBA126C6E}"/>
              </a:ext>
            </a:extLst>
          </p:cNvPr>
          <p:cNvSpPr txBox="1"/>
          <p:nvPr/>
        </p:nvSpPr>
        <p:spPr>
          <a:xfrm>
            <a:off x="8818244" y="5477591"/>
            <a:ext cx="2954561" cy="11695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 dirty="0">
                <a:latin typeface="Larsseit"/>
              </a:rPr>
              <a:t>Dig Deep: In communication, our bodies talk as much as our mouths. What are some ways that you show people at home that you care without saying a word?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538E0B-D7A0-2F08-5E55-FF2CAC0AB55B}"/>
              </a:ext>
            </a:extLst>
          </p:cNvPr>
          <p:cNvSpPr txBox="1"/>
          <p:nvPr/>
        </p:nvSpPr>
        <p:spPr>
          <a:xfrm>
            <a:off x="6096000" y="3411885"/>
            <a:ext cx="1324948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400" b="1">
                <a:latin typeface="Larsseit" pitchFamily="50" charset="0"/>
              </a:rPr>
              <a:t>Connection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B63DB3-ADFA-DB0A-54D9-428075792E44}"/>
              </a:ext>
            </a:extLst>
          </p:cNvPr>
          <p:cNvSpPr txBox="1"/>
          <p:nvPr/>
        </p:nvSpPr>
        <p:spPr>
          <a:xfrm>
            <a:off x="9646499" y="5091396"/>
            <a:ext cx="1324948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400" b="1" dirty="0">
                <a:latin typeface="Larsseit" pitchFamily="50" charset="0"/>
              </a:rPr>
              <a:t>Connection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DC0E292-AFF0-869C-DAEB-4E3783727A14}"/>
              </a:ext>
            </a:extLst>
          </p:cNvPr>
          <p:cNvSpPr txBox="1"/>
          <p:nvPr/>
        </p:nvSpPr>
        <p:spPr>
          <a:xfrm>
            <a:off x="9646499" y="3411885"/>
            <a:ext cx="1324948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400" b="1">
                <a:latin typeface="Larsseit" pitchFamily="50" charset="0"/>
              </a:rPr>
              <a:t>Connection</a:t>
            </a:r>
          </a:p>
        </p:txBody>
      </p:sp>
    </p:spTree>
    <p:extLst>
      <p:ext uri="{BB962C8B-B14F-4D97-AF65-F5344CB8AC3E}">
        <p14:creationId xmlns:p14="http://schemas.microsoft.com/office/powerpoint/2010/main" val="497022359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43F549E-FF37-F46E-6ADA-A7A5D00380B3}"/>
              </a:ext>
            </a:extLst>
          </p:cNvPr>
          <p:cNvGrpSpPr/>
          <p:nvPr/>
        </p:nvGrpSpPr>
        <p:grpSpPr>
          <a:xfrm>
            <a:off x="0" y="1654629"/>
            <a:ext cx="12192000" cy="3153996"/>
            <a:chOff x="0" y="1638003"/>
            <a:chExt cx="12192000" cy="320279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C03A125-F6AF-8803-C837-104A00D9FD5A}"/>
                </a:ext>
              </a:extLst>
            </p:cNvPr>
            <p:cNvSpPr/>
            <p:nvPr/>
          </p:nvSpPr>
          <p:spPr>
            <a:xfrm>
              <a:off x="691243" y="1638003"/>
              <a:ext cx="10809513" cy="32027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0" y="1638003"/>
              <a:ext cx="762000" cy="3202796"/>
            </a:xfrm>
            <a:prstGeom prst="rect">
              <a:avLst/>
            </a:prstGeom>
            <a:solidFill>
              <a:srgbClr val="222E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1638003"/>
              <a:ext cx="762000" cy="3202796"/>
            </a:xfrm>
            <a:prstGeom prst="rect">
              <a:avLst/>
            </a:prstGeom>
            <a:solidFill>
              <a:srgbClr val="222E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3BF606A-4F9E-1346-6CF3-11D65CD1D8EB}"/>
              </a:ext>
            </a:extLst>
          </p:cNvPr>
          <p:cNvGrpSpPr/>
          <p:nvPr/>
        </p:nvGrpSpPr>
        <p:grpSpPr>
          <a:xfrm>
            <a:off x="3156403" y="4840799"/>
            <a:ext cx="5755283" cy="1601835"/>
            <a:chOff x="1425574" y="5012814"/>
            <a:chExt cx="5755283" cy="160183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DF332A-5999-4DC3-8522-B2C70DDAE2CB}"/>
                </a:ext>
              </a:extLst>
            </p:cNvPr>
            <p:cNvSpPr/>
            <p:nvPr/>
          </p:nvSpPr>
          <p:spPr>
            <a:xfrm>
              <a:off x="2298586" y="5012814"/>
              <a:ext cx="48282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000" b="1">
                  <a:latin typeface="Larsseit" pitchFamily="50" charset="0"/>
                </a:rPr>
                <a:t>0</a:t>
              </a:r>
              <a:r>
                <a:rPr lang="id-ID" sz="2000" b="1">
                  <a:latin typeface="Larsseit" pitchFamily="50" charset="0"/>
                </a:rPr>
                <a:t>1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177BF99-6017-4C47-AF16-6583489385AB}"/>
                </a:ext>
              </a:extLst>
            </p:cNvPr>
            <p:cNvSpPr/>
            <p:nvPr/>
          </p:nvSpPr>
          <p:spPr>
            <a:xfrm>
              <a:off x="1425574" y="5445098"/>
              <a:ext cx="222885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dirty="0">
                  <a:latin typeface="Larsseit" pitchFamily="50" charset="0"/>
                </a:rPr>
                <a:t>Extend the lesson by providing time for the YPs to create the content of their All About Me books 1 day at a time.</a:t>
              </a:r>
              <a:endParaRPr lang="id-ID" sz="1400" dirty="0">
                <a:latin typeface="Larsseit" pitchFamily="50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F332A-5999-4DC3-8522-B2C70DDAE2CB}"/>
                </a:ext>
              </a:extLst>
            </p:cNvPr>
            <p:cNvSpPr/>
            <p:nvPr/>
          </p:nvSpPr>
          <p:spPr>
            <a:xfrm>
              <a:off x="5810592" y="5016688"/>
              <a:ext cx="5116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>
                  <a:latin typeface="Larsseit" pitchFamily="50" charset="0"/>
                </a:rPr>
                <a:t>02</a:t>
              </a:r>
              <a:r>
                <a:rPr lang="id-ID" sz="2000" b="1">
                  <a:latin typeface="Larsseit" pitchFamily="50" charset="0"/>
                </a:rPr>
                <a:t> 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177BF99-6017-4C47-AF16-6583489385AB}"/>
                </a:ext>
              </a:extLst>
            </p:cNvPr>
            <p:cNvSpPr/>
            <p:nvPr/>
          </p:nvSpPr>
          <p:spPr>
            <a:xfrm>
              <a:off x="4952007" y="5445098"/>
              <a:ext cx="222885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dirty="0">
                  <a:latin typeface="Larsseit" pitchFamily="50" charset="0"/>
                </a:rPr>
                <a:t>Support student understanding by reading aloud some of the text from this </a:t>
              </a:r>
              <a:r>
                <a:rPr lang="en-US" altLang="ko-KR" sz="1400" dirty="0">
                  <a:latin typeface="Larsseit" pitchFamily="50" charset="0"/>
                  <a:hlinkClick r:id="rId2"/>
                </a:rPr>
                <a:t>recommended list of All About Me picture books</a:t>
              </a:r>
              <a:r>
                <a:rPr lang="en-US" altLang="ko-KR" sz="1400" dirty="0">
                  <a:latin typeface="Larsseit" pitchFamily="50" charset="0"/>
                </a:rPr>
                <a:t>.</a:t>
              </a:r>
              <a:endParaRPr lang="id-ID" sz="1400" dirty="0">
                <a:latin typeface="Larsseit" pitchFamily="50" charset="0"/>
              </a:endParaRPr>
            </a:p>
          </p:txBody>
        </p:sp>
      </p:grpSp>
      <p:pic>
        <p:nvPicPr>
          <p:cNvPr id="5" name="Picture 4" descr="A black and white poster with a person with their arms up&#10;&#10;Description automatically generated">
            <a:extLst>
              <a:ext uri="{FF2B5EF4-FFF2-40B4-BE49-F238E27FC236}">
                <a16:creationId xmlns:a16="http://schemas.microsoft.com/office/drawing/2014/main" id="{070594A1-8DF5-6BCD-A03D-DD206AE41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698" y="1641876"/>
            <a:ext cx="1986259" cy="3198923"/>
          </a:xfrm>
          <a:prstGeom prst="rect">
            <a:avLst/>
          </a:prstGeom>
        </p:spPr>
      </p:pic>
      <p:pic>
        <p:nvPicPr>
          <p:cNvPr id="7" name="Picture 6" descr="A black and white picture of a person with their arms up&#10;&#10;Description automatically generated">
            <a:extLst>
              <a:ext uri="{FF2B5EF4-FFF2-40B4-BE49-F238E27FC236}">
                <a16:creationId xmlns:a16="http://schemas.microsoft.com/office/drawing/2014/main" id="{E4AEAEFE-67C4-45A7-3746-5A703EAC7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746" y="1641877"/>
            <a:ext cx="1981031" cy="31989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C2A372-6128-E7C6-59F5-3AAACB60307E}"/>
              </a:ext>
            </a:extLst>
          </p:cNvPr>
          <p:cNvSpPr txBox="1"/>
          <p:nvPr/>
        </p:nvSpPr>
        <p:spPr>
          <a:xfrm>
            <a:off x="3046970" y="885030"/>
            <a:ext cx="6098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222E69"/>
                </a:solidFill>
                <a:latin typeface="Larsseit Medium" pitchFamily="2" charset="77"/>
                <a:ea typeface="Poppins Bold" charset="0"/>
                <a:cs typeface="Poppins Bold" charset="0"/>
              </a:rPr>
              <a:t>Extension Activities</a:t>
            </a:r>
          </a:p>
        </p:txBody>
      </p:sp>
    </p:spTree>
    <p:extLst>
      <p:ext uri="{BB962C8B-B14F-4D97-AF65-F5344CB8AC3E}">
        <p14:creationId xmlns:p14="http://schemas.microsoft.com/office/powerpoint/2010/main" val="166770286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MediaLengthInSeconds xmlns="02c21179-db13-4073-9144-de1d3549699a" xsi:nil="true"/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E754168-95C8-4934-B450-5E3EBDC96D7B}"/>
</file>

<file path=customXml/itemProps2.xml><?xml version="1.0" encoding="utf-8"?>
<ds:datastoreItem xmlns:ds="http://schemas.openxmlformats.org/officeDocument/2006/customXml" ds:itemID="{7E7893C3-A088-4AD8-A2E3-38817CB727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EA8468-D5A2-4E06-ADA2-0BF170FD64C0}">
  <ds:schemaRefs>
    <ds:schemaRef ds:uri="64ab465a-f59a-40cd-afe5-40556cd5edf1"/>
    <ds:schemaRef ds:uri="d0706973-1e41-4ad4-b081-36874bd36bc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445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Larsseit</vt:lpstr>
      <vt:lpstr>Larsseit Medium</vt:lpstr>
      <vt:lpstr>Mercury Text G1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Shruthi Lahari C M</dc:creator>
  <cp:lastModifiedBy>Jen R</cp:lastModifiedBy>
  <cp:revision>8</cp:revision>
  <dcterms:created xsi:type="dcterms:W3CDTF">2021-05-12T09:51:02Z</dcterms:created>
  <dcterms:modified xsi:type="dcterms:W3CDTF">2023-08-30T15:44:37Z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Order">
    <vt:r8>194800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ColorHex">
    <vt:lpwstr/>
  </property>
  <property fmtid="{D5CDD505-2E9C-101B-9397-08002B2CF9AE}" pid="7" name="_Emoji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_ColorTag">
    <vt:lpwstr/>
  </property>
  <property fmtid="{D5CDD505-2E9C-101B-9397-08002B2CF9AE}" pid="12" name="TriggerFlowInfo">
    <vt:lpwstr/>
  </property>
  <property fmtid="{D5CDD505-2E9C-101B-9397-08002B2CF9AE}" pid="13" name="MediaServiceImageTags">
    <vt:lpwstr/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_activity">
    <vt:lpwstr>{"FileActivityType":"9","FileActivityTimeStamp":"2023-09-08T04:10:12.043Z","FileActivityUsersOnPage":[{"DisplayName":"Maya Watts","Id":"maya.watts@arizonafuture.org"}],"FileActivityNavigationId":null}</vt:lpwstr>
  </property>
</Properties>
</file>