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Roboto"/>
      <p:regular r:id="rId15"/>
      <p:bold r:id="rId16"/>
      <p:italic r:id="rId17"/>
      <p:boldItalic r:id="rId18"/>
    </p:embeddedFont>
    <p:embeddedFont>
      <p:font typeface="Cabin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23" roundtripDataSignature="AMtx7mj40vpVvIImsHqmTmbECl/d7niG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abin-bold.fntdata"/><Relationship Id="rId11" Type="http://schemas.openxmlformats.org/officeDocument/2006/relationships/slide" Target="slides/slide6.xml"/><Relationship Id="rId22" Type="http://schemas.openxmlformats.org/officeDocument/2006/relationships/font" Target="fonts/Cabin-boldItalic.fntdata"/><Relationship Id="rId10" Type="http://schemas.openxmlformats.org/officeDocument/2006/relationships/slide" Target="slides/slide5.xml"/><Relationship Id="rId21" Type="http://schemas.openxmlformats.org/officeDocument/2006/relationships/font" Target="fonts/Cabin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regular.fntdata"/><Relationship Id="rId14" Type="http://schemas.openxmlformats.org/officeDocument/2006/relationships/slide" Target="slides/slide9.xml"/><Relationship Id="rId17" Type="http://schemas.openxmlformats.org/officeDocument/2006/relationships/font" Target="fonts/Roboto-italic.fntdata"/><Relationship Id="rId16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Cabin-regular.fntdata"/><Relationship Id="rId6" Type="http://schemas.openxmlformats.org/officeDocument/2006/relationships/slide" Target="slides/slide1.xml"/><Relationship Id="rId18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forms.gle/JFAmsGxddw2siZxg8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ted.com/talks/alex_wissner_gross_a_new_equation_for_intelligence?language=en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document/d/1AslvbXfG_Xr9WIgbKClA9ctbeW8chTTx/edit?usp=sharing&amp;ouid=110366791295427633322&amp;rtpof=true&amp;sd=true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bigfuture.collegeboard.org/pay-for-college/college-costs/college-costs-calculator" TargetMode="External"/><Relationship Id="rId3" Type="http://schemas.openxmlformats.org/officeDocument/2006/relationships/hyperlink" Target="https://bigfuture.collegeboard.org/pay-for-college/college-costs/college-costs-calculator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document/d/179cE07BhIl1em_TN2vgVAuGw5VO4vi97/edit?usp=sharing&amp;ouid=110366791295427633322&amp;rtpof=true&amp;sd=true" TargetMode="External"/><Relationship Id="rId3" Type="http://schemas.openxmlformats.org/officeDocument/2006/relationships/hyperlink" Target="https://docs.google.com/document/d/1UbuGu8byr48XoNK0b509kbN1kd2JiYaa/edit?usp=sharing&amp;ouid=110366791295427633322&amp;rtpof=true&amp;sd=true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2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Welcome students to Day 4.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Entrance ticket: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https://forms.gle/JFAmsGxddw2siZxg8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" name="Google Shape;6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2 MINUTES</a:t>
            </a:r>
            <a:endParaRPr>
              <a:highlight>
                <a:srgbClr val="FFFF00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highlight>
                <a:srgbClr val="FFFF00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Review the Daily Schedule to prep for the day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" name="Google Shape;7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~10 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Convo about choice...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Introduce the idea of choice… and equation for intelligence (</a:t>
            </a:r>
            <a:r>
              <a:rPr lang="en" u="sng">
                <a:solidFill>
                  <a:schemeClr val="hlink"/>
                </a:solidFill>
                <a:hlinkClick r:id="rId2"/>
              </a:rPr>
              <a:t>Wissner..TED Talk</a:t>
            </a:r>
            <a:r>
              <a:rPr lang="en"/>
              <a:t>) </a:t>
            </a:r>
            <a:r>
              <a:rPr lang="en" sz="1350">
                <a:solidFill>
                  <a:srgbClr val="222222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</a:t>
            </a:r>
            <a:endParaRPr sz="1350">
              <a:solidFill>
                <a:srgbClr val="222222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950">
                <a:solidFill>
                  <a:srgbClr val="222222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F (force) is seen as “to maximise future freedom of action (keep options open) while the strength of T and the diversity of possible accessible futures, S, up to some future time horizon, tau”. While this is quite a complicated idea, the point that he is trying to express is that intelligence likes its options open.</a:t>
            </a:r>
            <a:endParaRPr sz="7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Have a convo about what it means to have choice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Do you agree with the equation for intelligence?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How does this make sense or not in the context or your life?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What does choice actually mean?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How is it related to freedom? 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How does that show up for different folks in your life? 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What choices can you make?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How do you pause long enough to make choices?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What does it mean to your life to avoid hard choices?</a:t>
            </a:r>
            <a:endParaRPr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b="1" lang="en"/>
              <a:t>Make it your own! Share in your life how choice shows up and matters or doesn’t? </a:t>
            </a:r>
            <a:r>
              <a:rPr lang="en"/>
              <a:t>Connect this to their future choices in affirmative ways:)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~15 - 20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Company sleuthing with - </a:t>
            </a:r>
            <a:r>
              <a:rPr lang="en" u="sng">
                <a:solidFill>
                  <a:schemeClr val="hlink"/>
                </a:solidFill>
                <a:hlinkClick r:id="rId2"/>
              </a:rPr>
              <a:t>FAQS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Remind students that they have done this and “they’ve got this!”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Regroup after 15 minutes and have students provide overview...develop questions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"/>
              <a:t>OPTION:</a:t>
            </a:r>
            <a:r>
              <a:rPr lang="en"/>
              <a:t> break students in your group into teams to do more in-depth research.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>
                <a:highlight>
                  <a:srgbClr val="FFFF00"/>
                </a:highlight>
              </a:rPr>
              <a:t>Add info about your edu session here</a:t>
            </a:r>
            <a:endParaRPr>
              <a:solidFill>
                <a:schemeClr val="dk1"/>
              </a:solidFill>
              <a:highlight>
                <a:srgbClr val="FFFF00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15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Have students spend 2 minutes responding to / thinking about the journal prompts on the slide.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Share their reflections and have conversations about reactions and reflections from the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200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Does any of this information open up new options for your future?</a:t>
            </a:r>
            <a:r>
              <a:rPr lang="en" sz="300">
                <a:solidFill>
                  <a:schemeClr val="dk1"/>
                </a:solidFill>
              </a:rPr>
              <a:t> </a:t>
            </a:r>
            <a:endParaRPr sz="3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Why? 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Why not?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This convo is prep for the next exercise that asks students to Calculate the Cost of College.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~10-15 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Demo the </a:t>
            </a:r>
            <a:r>
              <a:rPr lang="en" u="sng">
                <a:solidFill>
                  <a:schemeClr val="hlink"/>
                </a:solidFill>
                <a:hlinkClick r:id="rId2"/>
              </a:rPr>
              <a:t>College Cost Calculator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How do you evaluate options and opportunities?</a:t>
            </a:r>
            <a:endParaRPr sz="700"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How do you determine criteria for decision making?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Choices are hard. But there are always many options and perspectives if you choose to see them. Share statistics and have a convo to help students think through the advantages and disadvantages that come with debt.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Best defense </a:t>
            </a:r>
            <a:r>
              <a:rPr lang="en">
                <a:solidFill>
                  <a:schemeClr val="dk1"/>
                </a:solidFill>
              </a:rPr>
              <a:t>against unfortunate decisions </a:t>
            </a:r>
            <a:r>
              <a:rPr lang="en"/>
              <a:t>is information, options, and supportive community of folks who will </a:t>
            </a:r>
            <a:r>
              <a:rPr i="1" lang="en"/>
              <a:t>listen</a:t>
            </a:r>
            <a:r>
              <a:rPr lang="en"/>
              <a:t> and help you think through the situation.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Introduce </a:t>
            </a:r>
            <a:r>
              <a:rPr lang="en" u="sng">
                <a:solidFill>
                  <a:schemeClr val="hlink"/>
                </a:solidFill>
                <a:hlinkClick r:id="rId3"/>
              </a:rPr>
              <a:t>College Cost Calculator TOOL</a:t>
            </a:r>
            <a:r>
              <a:rPr lang="en"/>
              <a:t>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Demo the tool as an example with your own experience or with a students dream school. - find the cost of multiple options for school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Have a convo about what the difference in cost means to future success (financial, personal, opportunities, etc)?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~10-20 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Introduce the </a:t>
            </a:r>
            <a:r>
              <a:rPr lang="en" u="sng">
                <a:solidFill>
                  <a:schemeClr val="hlink"/>
                </a:solidFill>
                <a:hlinkClick r:id="rId2"/>
              </a:rPr>
              <a:t>College Cost Calculator activity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Introduce activity: </a:t>
            </a:r>
            <a:r>
              <a:rPr lang="en" u="sng">
                <a:solidFill>
                  <a:schemeClr val="hlink"/>
                </a:solidFill>
                <a:hlinkClick r:id="rId3"/>
              </a:rPr>
              <a:t>Resume 1.0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A resume is a document that documents your accomplishments and helps potential employers and/or schools get to know you. In other words, its a brag sheet:)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>
                <a:solidFill>
                  <a:schemeClr val="dk1"/>
                </a:solidFill>
              </a:rPr>
              <a:t>Allow students to complete their resumes and have time to workshop it with an elbo partner.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2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938829"/>
            <a:ext cx="9144001" cy="233819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3"/>
          <p:cNvSpPr txBox="1"/>
          <p:nvPr>
            <p:ph type="ctrTitle"/>
          </p:nvPr>
        </p:nvSpPr>
        <p:spPr>
          <a:xfrm>
            <a:off x="1741725" y="1326900"/>
            <a:ext cx="7090500" cy="120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/>
        </p:txBody>
      </p:sp>
      <p:sp>
        <p:nvSpPr>
          <p:cNvPr id="12" name="Google Shape;12;p13"/>
          <p:cNvSpPr txBox="1"/>
          <p:nvPr>
            <p:ph idx="1" type="subTitle"/>
          </p:nvPr>
        </p:nvSpPr>
        <p:spPr>
          <a:xfrm>
            <a:off x="311700" y="2532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/>
        </p:txBody>
      </p:sp>
      <p:sp>
        <p:nvSpPr>
          <p:cNvPr id="13" name="Google Shape;13;p13"/>
          <p:cNvSpPr txBox="1"/>
          <p:nvPr>
            <p:ph idx="12" type="sldNum"/>
          </p:nvPr>
        </p:nvSpPr>
        <p:spPr>
          <a:xfrm>
            <a:off x="262801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" name="Google Shape;14;p13"/>
          <p:cNvPicPr preferRelativeResize="0"/>
          <p:nvPr/>
        </p:nvPicPr>
        <p:blipFill rotWithShape="1">
          <a:blip r:embed="rId3">
            <a:alphaModFix/>
          </a:blip>
          <a:srcRect b="0" l="0" r="9046" t="0"/>
          <a:stretch/>
        </p:blipFill>
        <p:spPr>
          <a:xfrm>
            <a:off x="7751543" y="4562840"/>
            <a:ext cx="1152708" cy="355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3" name="Google Shape;53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6" name="Google Shape;56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S Career Connect 21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362528"/>
            <a:ext cx="9144001" cy="675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4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/>
        </p:txBody>
      </p:sp>
      <p:sp>
        <p:nvSpPr>
          <p:cNvPr id="18" name="Google Shape;18;p14"/>
          <p:cNvSpPr txBox="1"/>
          <p:nvPr>
            <p:ph idx="12" type="sldNum"/>
          </p:nvPr>
        </p:nvSpPr>
        <p:spPr>
          <a:xfrm>
            <a:off x="262801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" name="Google Shape;19;p14"/>
          <p:cNvPicPr preferRelativeResize="0"/>
          <p:nvPr/>
        </p:nvPicPr>
        <p:blipFill rotWithShape="1">
          <a:blip r:embed="rId3">
            <a:alphaModFix/>
          </a:blip>
          <a:srcRect b="0" l="0" r="9046" t="0"/>
          <a:stretch/>
        </p:blipFill>
        <p:spPr>
          <a:xfrm>
            <a:off x="7751543" y="4562840"/>
            <a:ext cx="1152708" cy="355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S Career Connect 21 1">
  <p:cSld name="SECTION_HEADER_1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5"/>
          <p:cNvSpPr/>
          <p:nvPr/>
        </p:nvSpPr>
        <p:spPr>
          <a:xfrm>
            <a:off x="5416775" y="-389175"/>
            <a:ext cx="6252300" cy="5617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Google Shape;22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362528"/>
            <a:ext cx="9144001" cy="67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15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/>
        </p:txBody>
      </p:sp>
      <p:sp>
        <p:nvSpPr>
          <p:cNvPr id="24" name="Google Shape;24;p15"/>
          <p:cNvSpPr txBox="1"/>
          <p:nvPr>
            <p:ph idx="12" type="sldNum"/>
          </p:nvPr>
        </p:nvSpPr>
        <p:spPr>
          <a:xfrm>
            <a:off x="262801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" name="Google Shape;25;p15"/>
          <p:cNvPicPr preferRelativeResize="0"/>
          <p:nvPr/>
        </p:nvPicPr>
        <p:blipFill rotWithShape="1">
          <a:blip r:embed="rId3">
            <a:alphaModFix/>
          </a:blip>
          <a:srcRect b="0" l="0" r="9046" t="0"/>
          <a:stretch/>
        </p:blipFill>
        <p:spPr>
          <a:xfrm>
            <a:off x="7751543" y="4562840"/>
            <a:ext cx="1152708" cy="355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4" name="Google Shape;44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8" name="Google Shape;48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9" name="Google Shape;49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Google Shape;50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bigfuture.collegeboard.org/pay-for-college/college-costs/college-costs-calculator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/>
          <p:nvPr>
            <p:ph idx="1" type="subTitle"/>
          </p:nvPr>
        </p:nvSpPr>
        <p:spPr>
          <a:xfrm>
            <a:off x="0" y="1989375"/>
            <a:ext cx="9144000" cy="10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900"/>
              <a:t>NEXT STEPS</a:t>
            </a:r>
            <a:endParaRPr sz="2251"/>
          </a:p>
        </p:txBody>
      </p:sp>
      <p:sp>
        <p:nvSpPr>
          <p:cNvPr id="65" name="Google Shape;65;p1"/>
          <p:cNvSpPr txBox="1"/>
          <p:nvPr/>
        </p:nvSpPr>
        <p:spPr>
          <a:xfrm>
            <a:off x="1727900" y="1457875"/>
            <a:ext cx="6846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High School CAREER CONNECT</a:t>
            </a:r>
            <a:endParaRPr b="0" i="0" sz="3200" u="none" cap="none" strike="noStrik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"/>
          <p:cNvSpPr txBox="1"/>
          <p:nvPr>
            <p:ph type="title"/>
          </p:nvPr>
        </p:nvSpPr>
        <p:spPr>
          <a:xfrm>
            <a:off x="982650" y="244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71" name="Google Shape;71;p2"/>
          <p:cNvSpPr txBox="1"/>
          <p:nvPr/>
        </p:nvSpPr>
        <p:spPr>
          <a:xfrm>
            <a:off x="1096350" y="1086325"/>
            <a:ext cx="6951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AGENDA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72" name="Google Shape;72;p2"/>
          <p:cNvSpPr txBox="1"/>
          <p:nvPr/>
        </p:nvSpPr>
        <p:spPr>
          <a:xfrm>
            <a:off x="2225250" y="1671325"/>
            <a:ext cx="62961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AutoNum type="arabicPeriod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Session Prep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AutoNum type="arabicPeriod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EDU Session - Local Community College Presents</a:t>
            </a:r>
            <a:endParaRPr b="0" i="0" sz="2000" u="none" cap="none" strike="noStrike">
              <a:solidFill>
                <a:srgbClr val="1C4587"/>
              </a:solidFill>
              <a:highlight>
                <a:schemeClr val="lt1"/>
              </a:highlight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AutoNum type="arabicPeriod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Session Debrief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AutoNum type="arabicPeriod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College Cost Calculator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"/>
          <p:cNvSpPr txBox="1"/>
          <p:nvPr>
            <p:ph type="title"/>
          </p:nvPr>
        </p:nvSpPr>
        <p:spPr>
          <a:xfrm>
            <a:off x="982650" y="244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78" name="Google Shape;78;p3"/>
          <p:cNvSpPr txBox="1"/>
          <p:nvPr/>
        </p:nvSpPr>
        <p:spPr>
          <a:xfrm>
            <a:off x="1096350" y="1321800"/>
            <a:ext cx="6951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WORD OF THE DAY...CHOICE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79" name="Google Shape;79;p3"/>
          <p:cNvSpPr txBox="1"/>
          <p:nvPr/>
        </p:nvSpPr>
        <p:spPr>
          <a:xfrm>
            <a:off x="0" y="1846925"/>
            <a:ext cx="91440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50"/>
              <a:buFont typeface="Arial"/>
              <a:buNone/>
            </a:pPr>
            <a:r>
              <a:rPr b="0" i="0" lang="en" sz="185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The  act of selecting or making a decision when faced with multiple  possibilities</a:t>
            </a:r>
            <a:endParaRPr b="0" i="0" sz="2900" u="none" cap="none" strike="noStrike">
              <a:solidFill>
                <a:srgbClr val="1C458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3"/>
          <p:cNvSpPr txBox="1"/>
          <p:nvPr/>
        </p:nvSpPr>
        <p:spPr>
          <a:xfrm>
            <a:off x="4188600" y="2247725"/>
            <a:ext cx="18336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Option</a:t>
            </a:r>
            <a:endParaRPr b="0" i="0" sz="1900" u="none" cap="none" strike="noStrike">
              <a:solidFill>
                <a:srgbClr val="1C4587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Alternative</a:t>
            </a:r>
            <a:b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Opportunity</a:t>
            </a:r>
            <a:b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Direction</a:t>
            </a:r>
            <a:endParaRPr b="0" i="0" sz="1900" u="none" cap="none" strike="noStrike">
              <a:solidFill>
                <a:srgbClr val="1C4587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Decision</a:t>
            </a:r>
            <a:endParaRPr b="0" i="0" sz="1900" u="none" cap="none" strike="noStrike">
              <a:solidFill>
                <a:srgbClr val="1C4587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Possibility</a:t>
            </a:r>
            <a:endParaRPr b="0" i="0" sz="14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" name="Google Shape;8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76475" y="2571750"/>
            <a:ext cx="1223800" cy="12238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3"/>
          <p:cNvSpPr txBox="1"/>
          <p:nvPr/>
        </p:nvSpPr>
        <p:spPr>
          <a:xfrm>
            <a:off x="6022200" y="2465350"/>
            <a:ext cx="21993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B45F06"/>
                </a:solidFill>
                <a:latin typeface="Arial"/>
                <a:ea typeface="Arial"/>
                <a:cs typeface="Arial"/>
                <a:sym typeface="Arial"/>
              </a:rPr>
              <a:t>Equation for Intelligence:</a:t>
            </a:r>
            <a:endParaRPr b="0" i="0" sz="1400" u="none" cap="none" strike="noStrike">
              <a:solidFill>
                <a:srgbClr val="B45F0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0" i="0" lang="en" sz="1350" u="none" cap="none" strike="noStrike">
                <a:solidFill>
                  <a:srgbClr val="B45F06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F = T ∇ Sτ</a:t>
            </a:r>
            <a:endParaRPr b="0" i="0" sz="1400" u="none" cap="none" strike="noStrike">
              <a:solidFill>
                <a:srgbClr val="B45F0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"/>
          <p:cNvSpPr txBox="1"/>
          <p:nvPr>
            <p:ph type="title"/>
          </p:nvPr>
        </p:nvSpPr>
        <p:spPr>
          <a:xfrm>
            <a:off x="982650" y="244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88" name="Google Shape;88;p4"/>
          <p:cNvSpPr txBox="1"/>
          <p:nvPr/>
        </p:nvSpPr>
        <p:spPr>
          <a:xfrm>
            <a:off x="1049850" y="1733950"/>
            <a:ext cx="6951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Get the FAQS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89" name="Google Shape;89;p4"/>
          <p:cNvSpPr txBox="1"/>
          <p:nvPr/>
        </p:nvSpPr>
        <p:spPr>
          <a:xfrm>
            <a:off x="150" y="2318950"/>
            <a:ext cx="91440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" sz="4000" u="none" cap="none" strike="noStrike">
                <a:solidFill>
                  <a:srgbClr val="FF9900"/>
                </a:solidFill>
                <a:latin typeface="Calibri"/>
                <a:ea typeface="Calibri"/>
                <a:cs typeface="Calibri"/>
                <a:sym typeface="Calibri"/>
              </a:rPr>
              <a:t>Third time’s a charm!</a:t>
            </a:r>
            <a:endParaRPr b="0" i="0" sz="4000" u="none" cap="none" strike="noStrike">
              <a:solidFill>
                <a:srgbClr val="FF99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" sz="1900" u="none" cap="none" strike="noStrike">
                <a:solidFill>
                  <a:srgbClr val="0645AD"/>
                </a:solidFill>
                <a:latin typeface="Calibri"/>
                <a:ea typeface="Calibri"/>
                <a:cs typeface="Calibri"/>
                <a:sym typeface="Calibri"/>
              </a:rPr>
              <a:t>You have 15 minutes to do some rapid research to prep for today’s sessions. </a:t>
            </a:r>
            <a:endParaRPr b="0" i="0" sz="1900" u="none" cap="none" strike="noStrike">
              <a:solidFill>
                <a:srgbClr val="0645A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" sz="1900" u="none" cap="none" strike="noStrike">
                <a:solidFill>
                  <a:srgbClr val="0645AD"/>
                </a:solidFill>
                <a:latin typeface="Calibri"/>
                <a:ea typeface="Calibri"/>
                <a:cs typeface="Calibri"/>
                <a:sym typeface="Calibri"/>
              </a:rPr>
              <a:t>Use your ninja research skills to prep for your session.</a:t>
            </a:r>
            <a:endParaRPr b="0" i="0" sz="1900" u="none" cap="none" strike="noStrike">
              <a:solidFill>
                <a:srgbClr val="0645A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0" name="Google Shape;9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2450" y="1783248"/>
            <a:ext cx="486400" cy="48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96" name="Google Shape;96;p5"/>
          <p:cNvSpPr txBox="1"/>
          <p:nvPr/>
        </p:nvSpPr>
        <p:spPr>
          <a:xfrm>
            <a:off x="0" y="1437850"/>
            <a:ext cx="9062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EDU SESSION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8"/>
          <p:cNvSpPr txBox="1"/>
          <p:nvPr>
            <p:ph type="title"/>
          </p:nvPr>
        </p:nvSpPr>
        <p:spPr>
          <a:xfrm>
            <a:off x="982650" y="244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02" name="Google Shape;102;p8"/>
          <p:cNvSpPr txBox="1"/>
          <p:nvPr/>
        </p:nvSpPr>
        <p:spPr>
          <a:xfrm>
            <a:off x="1049850" y="1429150"/>
            <a:ext cx="69513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REFLECTION TIME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03" name="Google Shape;103;p8"/>
          <p:cNvSpPr txBox="1"/>
          <p:nvPr/>
        </p:nvSpPr>
        <p:spPr>
          <a:xfrm>
            <a:off x="1261800" y="2035325"/>
            <a:ext cx="67728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Take 2 minutes to reflect/journal on the following questions: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Char char="●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What did you learn from the EDU Session?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Char char="●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Does any of this information open up new options for your future?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104" name="Google Shape;10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23050" y="1303585"/>
            <a:ext cx="590700" cy="59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9"/>
          <p:cNvSpPr txBox="1"/>
          <p:nvPr>
            <p:ph type="title"/>
          </p:nvPr>
        </p:nvSpPr>
        <p:spPr>
          <a:xfrm>
            <a:off x="982650" y="244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10" name="Google Shape;110;p9"/>
          <p:cNvSpPr txBox="1"/>
          <p:nvPr/>
        </p:nvSpPr>
        <p:spPr>
          <a:xfrm>
            <a:off x="1096350" y="1321800"/>
            <a:ext cx="6951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CONSIDER THE OPTIONS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11" name="Google Shape;111;p9"/>
          <p:cNvSpPr txBox="1"/>
          <p:nvPr/>
        </p:nvSpPr>
        <p:spPr>
          <a:xfrm>
            <a:off x="3472350" y="1678200"/>
            <a:ext cx="21993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B45F06"/>
                </a:solidFill>
                <a:latin typeface="Arial"/>
                <a:ea typeface="Arial"/>
                <a:cs typeface="Arial"/>
                <a:sym typeface="Arial"/>
              </a:rPr>
              <a:t>Equation for Intelligence:</a:t>
            </a:r>
            <a:endParaRPr b="0" i="0" sz="1400" u="none" cap="none" strike="noStrike">
              <a:solidFill>
                <a:srgbClr val="B45F0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0" i="0" lang="en" sz="1350" u="none" cap="none" strike="noStrike">
                <a:solidFill>
                  <a:srgbClr val="B45F06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F = T ∇ Sτ</a:t>
            </a:r>
            <a:endParaRPr b="0" i="0" sz="1400" u="none" cap="none" strike="noStrike">
              <a:solidFill>
                <a:srgbClr val="B45F0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9"/>
          <p:cNvSpPr txBox="1"/>
          <p:nvPr/>
        </p:nvSpPr>
        <p:spPr>
          <a:xfrm>
            <a:off x="0" y="3675400"/>
            <a:ext cx="91440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COLLEGE COST CALCULATOR</a:t>
            </a:r>
            <a:r>
              <a:rPr b="0" i="0" lang="en" sz="2900" u="none" cap="none" strike="noStrike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2000" u="none" cap="none" strike="noStrike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3" name="Google Shape;113;p9"/>
          <p:cNvGrpSpPr/>
          <p:nvPr/>
        </p:nvGrpSpPr>
        <p:grpSpPr>
          <a:xfrm>
            <a:off x="1890000" y="2173850"/>
            <a:ext cx="3005075" cy="1519175"/>
            <a:chOff x="1890000" y="2173850"/>
            <a:chExt cx="3005075" cy="1519175"/>
          </a:xfrm>
        </p:grpSpPr>
        <p:sp>
          <p:nvSpPr>
            <p:cNvPr id="114" name="Google Shape;114;p9"/>
            <p:cNvSpPr txBox="1"/>
            <p:nvPr/>
          </p:nvSpPr>
          <p:spPr>
            <a:xfrm>
              <a:off x="2867675" y="3385225"/>
              <a:ext cx="20274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en" sz="800" u="none" cap="none" strike="noStrike">
                  <a:solidFill>
                    <a:srgbClr val="0645AD"/>
                  </a:solidFill>
                  <a:highlight>
                    <a:srgbClr val="FFFFFF"/>
                  </a:highlight>
                  <a:latin typeface="Roboto"/>
                  <a:ea typeface="Roboto"/>
                  <a:cs typeface="Roboto"/>
                  <a:sym typeface="Roboto"/>
                </a:rPr>
                <a:t>Source: Department of Education</a:t>
              </a:r>
              <a:endParaRPr b="0" i="0" sz="1000" u="none" cap="none" strike="noStrike">
                <a:solidFill>
                  <a:srgbClr val="0645A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9"/>
            <p:cNvSpPr txBox="1"/>
            <p:nvPr/>
          </p:nvSpPr>
          <p:spPr>
            <a:xfrm>
              <a:off x="1890000" y="2173850"/>
              <a:ext cx="2345100" cy="138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rPr b="1" i="0" lang="en" sz="3600" u="none" cap="none" strike="noStrike">
                  <a:solidFill>
                    <a:srgbClr val="980000"/>
                  </a:solidFill>
                  <a:latin typeface="Calibri"/>
                  <a:ea typeface="Calibri"/>
                  <a:cs typeface="Calibri"/>
                  <a:sym typeface="Calibri"/>
                </a:rPr>
                <a:t>58%</a:t>
              </a:r>
              <a:endParaRPr b="1" i="0" sz="3600" u="none" cap="none" strike="noStrike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0645AD"/>
                  </a:solidFill>
                  <a:latin typeface="Calibri"/>
                  <a:ea typeface="Calibri"/>
                  <a:cs typeface="Calibri"/>
                  <a:sym typeface="Calibri"/>
                </a:rPr>
                <a:t>   The % of balance owed on </a:t>
              </a:r>
              <a:endParaRPr b="0" i="0" sz="1400" u="none" cap="none" strike="noStrike">
                <a:solidFill>
                  <a:srgbClr val="0645AD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0645AD"/>
                  </a:solidFill>
                  <a:latin typeface="Calibri"/>
                  <a:ea typeface="Calibri"/>
                  <a:cs typeface="Calibri"/>
                  <a:sym typeface="Calibri"/>
                </a:rPr>
                <a:t>   college graduates’ loan </a:t>
              </a:r>
              <a:endParaRPr b="0" i="0" sz="1400" u="none" cap="none" strike="noStrike">
                <a:solidFill>
                  <a:srgbClr val="0645AD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0645AD"/>
                  </a:solidFill>
                  <a:latin typeface="Calibri"/>
                  <a:ea typeface="Calibri"/>
                  <a:cs typeface="Calibri"/>
                  <a:sym typeface="Calibri"/>
                </a:rPr>
                <a:t>   balance after 12 years.</a:t>
              </a:r>
              <a:endParaRPr b="0" i="0" sz="1400" u="none" cap="none" strike="noStrike">
                <a:solidFill>
                  <a:srgbClr val="0645A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6" name="Google Shape;116;p9"/>
          <p:cNvGrpSpPr/>
          <p:nvPr/>
        </p:nvGrpSpPr>
        <p:grpSpPr>
          <a:xfrm>
            <a:off x="4685000" y="2201625"/>
            <a:ext cx="3014050" cy="1482575"/>
            <a:chOff x="4685000" y="2201625"/>
            <a:chExt cx="3014050" cy="1482575"/>
          </a:xfrm>
        </p:grpSpPr>
        <p:sp>
          <p:nvSpPr>
            <p:cNvPr id="117" name="Google Shape;117;p9"/>
            <p:cNvSpPr txBox="1"/>
            <p:nvPr/>
          </p:nvSpPr>
          <p:spPr>
            <a:xfrm>
              <a:off x="4685000" y="2201625"/>
              <a:ext cx="2199300" cy="13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rPr b="1" i="0" lang="en" sz="3600" u="none" cap="none" strike="noStrike">
                  <a:solidFill>
                    <a:srgbClr val="980000"/>
                  </a:solidFill>
                  <a:latin typeface="Calibri"/>
                  <a:ea typeface="Calibri"/>
                  <a:cs typeface="Calibri"/>
                  <a:sym typeface="Calibri"/>
                </a:rPr>
                <a:t>57%</a:t>
              </a:r>
              <a:endParaRPr b="0" i="0" sz="1300" u="none" cap="none" strike="noStrike">
                <a:solidFill>
                  <a:srgbClr val="0645AD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b="0" i="0" lang="en" sz="1300" u="none" cap="none" strike="noStrike">
                  <a:solidFill>
                    <a:srgbClr val="0645AD"/>
                  </a:solidFill>
                  <a:highlight>
                    <a:srgbClr val="FFFFFF"/>
                  </a:highlight>
                  <a:latin typeface="Calibri"/>
                  <a:ea typeface="Calibri"/>
                  <a:cs typeface="Calibri"/>
                  <a:sym typeface="Calibri"/>
                </a:rPr>
                <a:t>  The percentage of students </a:t>
              </a:r>
              <a:endParaRPr b="0" i="0" sz="1300" u="none" cap="none" strike="noStrike">
                <a:solidFill>
                  <a:srgbClr val="0645AD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b="0" i="0" lang="en" sz="1300" u="none" cap="none" strike="noStrike">
                  <a:solidFill>
                    <a:srgbClr val="0645AD"/>
                  </a:solidFill>
                  <a:highlight>
                    <a:srgbClr val="FFFFFF"/>
                  </a:highlight>
                  <a:latin typeface="Calibri"/>
                  <a:ea typeface="Calibri"/>
                  <a:cs typeface="Calibri"/>
                  <a:sym typeface="Calibri"/>
                </a:rPr>
                <a:t>   take on student debt and </a:t>
              </a:r>
              <a:endParaRPr b="0" i="0" sz="1300" u="none" cap="none" strike="noStrike">
                <a:solidFill>
                  <a:srgbClr val="0645AD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b="0" i="0" lang="en" sz="1300" u="none" cap="none" strike="noStrike">
                  <a:solidFill>
                    <a:srgbClr val="0645AD"/>
                  </a:solidFill>
                  <a:highlight>
                    <a:srgbClr val="FFFFFF"/>
                  </a:highlight>
                  <a:latin typeface="Calibri"/>
                  <a:ea typeface="Calibri"/>
                  <a:cs typeface="Calibri"/>
                  <a:sym typeface="Calibri"/>
                </a:rPr>
                <a:t>   don’t graduate.</a:t>
              </a:r>
              <a:endParaRPr b="0" i="0" sz="1500" u="none" cap="none" strike="noStrike">
                <a:solidFill>
                  <a:srgbClr val="0645A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9"/>
            <p:cNvSpPr txBox="1"/>
            <p:nvPr/>
          </p:nvSpPr>
          <p:spPr>
            <a:xfrm>
              <a:off x="5671650" y="3376400"/>
              <a:ext cx="20274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en" sz="800" u="none" cap="none" strike="noStrike">
                  <a:solidFill>
                    <a:srgbClr val="0645AD"/>
                  </a:solidFill>
                  <a:highlight>
                    <a:srgbClr val="FFFFFF"/>
                  </a:highlight>
                  <a:latin typeface="Roboto"/>
                  <a:ea typeface="Roboto"/>
                  <a:cs typeface="Roboto"/>
                  <a:sym typeface="Roboto"/>
                </a:rPr>
                <a:t>Source: OneClass</a:t>
              </a:r>
              <a:endParaRPr b="0" i="0" sz="1000" u="none" cap="none" strike="noStrike">
                <a:solidFill>
                  <a:srgbClr val="0645A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0"/>
          <p:cNvSpPr txBox="1"/>
          <p:nvPr>
            <p:ph type="title"/>
          </p:nvPr>
        </p:nvSpPr>
        <p:spPr>
          <a:xfrm>
            <a:off x="982650" y="244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24" name="Google Shape;124;p10"/>
          <p:cNvSpPr txBox="1"/>
          <p:nvPr/>
        </p:nvSpPr>
        <p:spPr>
          <a:xfrm>
            <a:off x="1096350" y="1321800"/>
            <a:ext cx="6951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PREPARE FOR YOUR OPTIONS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25" name="Google Shape;125;p10"/>
          <p:cNvSpPr txBox="1"/>
          <p:nvPr/>
        </p:nvSpPr>
        <p:spPr>
          <a:xfrm>
            <a:off x="3472350" y="1678200"/>
            <a:ext cx="21993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B45F06"/>
                </a:solidFill>
                <a:latin typeface="Arial"/>
                <a:ea typeface="Arial"/>
                <a:cs typeface="Arial"/>
                <a:sym typeface="Arial"/>
              </a:rPr>
              <a:t>Equation for Intelligence:</a:t>
            </a:r>
            <a:endParaRPr b="0" i="0" sz="1400" u="none" cap="none" strike="noStrike">
              <a:solidFill>
                <a:srgbClr val="B45F0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0" i="0" lang="en" sz="1350" u="none" cap="none" strike="noStrike">
                <a:solidFill>
                  <a:srgbClr val="B45F06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F = T ∇ Sτ</a:t>
            </a:r>
            <a:endParaRPr b="0" i="0" sz="1400" u="none" cap="none" strike="noStrike">
              <a:solidFill>
                <a:srgbClr val="B45F0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0"/>
          <p:cNvSpPr txBox="1"/>
          <p:nvPr/>
        </p:nvSpPr>
        <p:spPr>
          <a:xfrm>
            <a:off x="1170750" y="2279250"/>
            <a:ext cx="68025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2600" u="none" cap="none" strike="noStrike">
                <a:solidFill>
                  <a:srgbClr val="000000"/>
                </a:solidFill>
                <a:latin typeface="Cabin"/>
                <a:ea typeface="Cabin"/>
                <a:cs typeface="Cabin"/>
                <a:sym typeface="Cabin"/>
              </a:rPr>
              <a:t>Resume 1.0 </a:t>
            </a:r>
            <a:endParaRPr b="0" i="0" sz="2600" u="none" cap="none" strike="noStrike">
              <a:solidFill>
                <a:srgbClr val="00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27" name="Google Shape;127;p10"/>
          <p:cNvSpPr txBox="1"/>
          <p:nvPr/>
        </p:nvSpPr>
        <p:spPr>
          <a:xfrm>
            <a:off x="2870700" y="2982025"/>
            <a:ext cx="3762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is a resume?</a:t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 should you have one?</a:t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1"/>
          <p:cNvSpPr txBox="1"/>
          <p:nvPr>
            <p:ph type="title"/>
          </p:nvPr>
        </p:nvSpPr>
        <p:spPr>
          <a:xfrm>
            <a:off x="982650" y="244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33" name="Google Shape;133;p11"/>
          <p:cNvSpPr txBox="1"/>
          <p:nvPr/>
        </p:nvSpPr>
        <p:spPr>
          <a:xfrm>
            <a:off x="-125" y="1935075"/>
            <a:ext cx="9144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THANK YOU!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