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vZdGPOkU+71HfXb4aOc77tv0E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US">
                <a:latin typeface="Calibri"/>
                <a:ea typeface="Calibri"/>
                <a:cs typeface="Calibri"/>
                <a:sym typeface="Calibri"/>
              </a:rPr>
              <a:t>As Malcom Gladwell illustrates in </a:t>
            </a:r>
            <a:r>
              <a:rPr lang="en-US" i="1">
                <a:latin typeface="Calibri"/>
                <a:ea typeface="Calibri"/>
                <a:cs typeface="Calibri"/>
                <a:sym typeface="Calibri"/>
              </a:rPr>
              <a:t>Outliers </a:t>
            </a:r>
            <a:r>
              <a:rPr lang="en-US" i="0">
                <a:latin typeface="Calibri"/>
                <a:ea typeface="Calibri"/>
                <a:cs typeface="Calibri"/>
                <a:sym typeface="Calibri"/>
              </a:rPr>
              <a:t>it takes 10,000 hours of practice to achieve mastery. As young people explore career paths and begin to develop their own  identities, they move through an iterative awareness schema that are informed through lived experiences. Like all processes of identity formation and development, career identity formation asks us to move from a state of ignorance and through an often challenging state of awakening and awareness before we commit to learning and growth. (For examples in other domains see Tuckman’s stages of team formation, Peck’s community growth, or Helm’s racial identity schemas).</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The work and responsibility of mentors and our larger community is to help young people navigate and persist through the uncertainty and challenge of the “storming” phase of identity development.</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john a. powell reminds us that as humans with a deep emotional, intellectual, and psychosocial need to belong, we must go beyond simply providing opportunities. To succeed we need to belong. Belonging goes beyond access and inclusion. It is about forming bridging relationships, practicing radical empathy, and centering equity. Students need to see themselves welcomed and reflected in the communities they seek to join. And the communities need to be transformed by their presence. They need to feel like they belong.</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https://belonging.berkeley.edu/johnpowell</a:t>
            </a: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endParaRPr i="1">
              <a:latin typeface="Calibri"/>
              <a:ea typeface="Calibri"/>
              <a:cs typeface="Calibri"/>
              <a:sym typeface="Calibri"/>
            </a:endParaRPr>
          </a:p>
          <a:p>
            <a:pPr marL="0" lvl="0" indent="0" algn="l" rtl="0">
              <a:spcBef>
                <a:spcPts val="0"/>
              </a:spcBef>
              <a:spcAft>
                <a:spcPts val="0"/>
              </a:spcAft>
              <a:buNone/>
            </a:pPr>
            <a:endParaRPr/>
          </a:p>
        </p:txBody>
      </p:sp>
      <p:sp>
        <p:nvSpPr>
          <p:cNvPr id="156" name="Google Shape;15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US">
                <a:latin typeface="Calibri"/>
                <a:ea typeface="Calibri"/>
                <a:cs typeface="Calibri"/>
                <a:sym typeface="Calibri"/>
              </a:rPr>
              <a:t>As Malcom Gladwell illustrates in </a:t>
            </a:r>
            <a:r>
              <a:rPr lang="en-US" i="1">
                <a:latin typeface="Calibri"/>
                <a:ea typeface="Calibri"/>
                <a:cs typeface="Calibri"/>
                <a:sym typeface="Calibri"/>
              </a:rPr>
              <a:t>Outliers </a:t>
            </a:r>
            <a:r>
              <a:rPr lang="en-US" i="0">
                <a:latin typeface="Calibri"/>
                <a:ea typeface="Calibri"/>
                <a:cs typeface="Calibri"/>
                <a:sym typeface="Calibri"/>
              </a:rPr>
              <a:t>it takes 10,000 hours of practice to achieve mastery. As young people explore career paths and begin to develop their own  identities, they move through an iterative awareness schema that are informed through lived experiences. Like all processes of identity formation and development, career identity formation asks us to move from a state of ignorance and through an often challenging state of awakening and awareness before we commit to learning and growth. (For examples in other domains see Tuckman’s stages of team formation, Peck’s community growth, or Helm’s racial identity schemas).</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The work and responsibility of mentors and our larger community is to help young people navigate and persist through the uncertainty and challenge of the “storming” phase of identity development.</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john a. powell reminds us that as humans with a deep emotional, intellectual, and psychosocial need to belong, we must go beyond simply providing opportunities. To succeed we need to belong. Belonging goes beyond access and inclusion. It is about forming bridging relationships, practicing radical empathy, and centering equity. Students need to see themselves welcomed and reflected in the communities they seek to join. And the communities need to be transformed by their presence. They need to feel like they belong.</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https://belonging.berkeley.edu/johnpowell</a:t>
            </a: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endParaRPr i="1">
              <a:latin typeface="Calibri"/>
              <a:ea typeface="Calibri"/>
              <a:cs typeface="Calibri"/>
              <a:sym typeface="Calibri"/>
            </a:endParaRPr>
          </a:p>
          <a:p>
            <a:pPr marL="0" lvl="0" indent="0" algn="l" rtl="0">
              <a:spcBef>
                <a:spcPts val="0"/>
              </a:spcBef>
              <a:spcAft>
                <a:spcPts val="0"/>
              </a:spcAft>
              <a:buNone/>
            </a:pPr>
            <a:endParaRPr/>
          </a:p>
        </p:txBody>
      </p:sp>
      <p:sp>
        <p:nvSpPr>
          <p:cNvPr id="176" name="Google Shape;17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US">
                <a:latin typeface="Calibri"/>
                <a:ea typeface="Calibri"/>
                <a:cs typeface="Calibri"/>
                <a:sym typeface="Calibri"/>
              </a:rPr>
              <a:t>As Malcom Gladwell illustrates in </a:t>
            </a:r>
            <a:r>
              <a:rPr lang="en-US" i="1">
                <a:latin typeface="Calibri"/>
                <a:ea typeface="Calibri"/>
                <a:cs typeface="Calibri"/>
                <a:sym typeface="Calibri"/>
              </a:rPr>
              <a:t>Outliers </a:t>
            </a:r>
            <a:r>
              <a:rPr lang="en-US" i="0">
                <a:latin typeface="Calibri"/>
                <a:ea typeface="Calibri"/>
                <a:cs typeface="Calibri"/>
                <a:sym typeface="Calibri"/>
              </a:rPr>
              <a:t>it takes 10,000 hours of practice to achieve mastery. As young people explore career paths and begin to develop their own  identities, they move through an iterative awareness schema that are informed through lived experiences. Like all processes of identity formation and development, career identity formation asks us to move from a state of ignorance and through an often challenging state of awakening and awareness before we commit to learning and growth. (For examples in other domains see Tuckman’s stages of team formation, Peck’s community growth, or Helm’s racial identity schemas).</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The work and responsibility of mentors and our larger community is to help young people navigate and persist through the uncertainty and challenge of the “storming” phase of identity development.</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john a. powell reminds us that as humans with a deep emotional, intellectual, and psychosocial need to belong, we must go beyond simply providing opportunities. To succeed we need to belong. Belonging goes beyond access and inclusion. It is about forming bridging relationships, practicing radical empathy, and centering equity. Students need to see themselves welcomed and reflected in the communities they seek to join. And the communities need to be transformed by their presence. They need to feel like they belong.</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https://belonging.berkeley.edu/johnpowell</a:t>
            </a: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endParaRPr i="1">
              <a:latin typeface="Calibri"/>
              <a:ea typeface="Calibri"/>
              <a:cs typeface="Calibri"/>
              <a:sym typeface="Calibri"/>
            </a:endParaRPr>
          </a:p>
          <a:p>
            <a:pPr marL="0" lvl="0" indent="0" algn="l" rtl="0">
              <a:spcBef>
                <a:spcPts val="0"/>
              </a:spcBef>
              <a:spcAft>
                <a:spcPts val="0"/>
              </a:spcAft>
              <a:buNone/>
            </a:pPr>
            <a:endParaRPr/>
          </a:p>
        </p:txBody>
      </p:sp>
      <p:sp>
        <p:nvSpPr>
          <p:cNvPr id="191" name="Google Shape;1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US">
                <a:latin typeface="Calibri"/>
                <a:ea typeface="Calibri"/>
                <a:cs typeface="Calibri"/>
                <a:sym typeface="Calibri"/>
              </a:rPr>
              <a:t>As Malcom Gladwell illustrates in </a:t>
            </a:r>
            <a:r>
              <a:rPr lang="en-US" i="1">
                <a:latin typeface="Calibri"/>
                <a:ea typeface="Calibri"/>
                <a:cs typeface="Calibri"/>
                <a:sym typeface="Calibri"/>
              </a:rPr>
              <a:t>Outliers </a:t>
            </a:r>
            <a:r>
              <a:rPr lang="en-US" i="0">
                <a:latin typeface="Calibri"/>
                <a:ea typeface="Calibri"/>
                <a:cs typeface="Calibri"/>
                <a:sym typeface="Calibri"/>
              </a:rPr>
              <a:t>it takes 10,000 hours of practice to achieve mastery. As young people explore career paths and begin to develop their own  identities, they move through an iterative awareness schema that are informed through lived experiences. Like all processes of identity formation and development, career identity formation asks us to move from a state of ignorance and through an often challenging state of awakening and awareness before we commit to learning and growth. (For examples in other domains see Tuckman’s stages of team formation, Peck’s community growth, or Helm’s racial identity schemas).</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The work and responsibility of mentors and our larger community is to help young people navigate and persist through the uncertainty and challenge of the “storming” phase of identity development.</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john a. powell reminds us that as humans with a deep emotional, intellectual, and psychosocial need to belong, we must go beyond simply providing opportunities. To succeed we need to belong. Belonging goes beyond access and inclusion. It is about forming bridging relationships, practicing radical empathy, and centering equity. Students need to see themselves welcomed and reflected in the communities they seek to join. And the communities need to be transformed by their presence. They need to feel like they belong.</a:t>
            </a:r>
            <a:endParaRPr/>
          </a:p>
          <a:p>
            <a:pPr marL="158750" lvl="0" indent="0" algn="l" rtl="0">
              <a:spcBef>
                <a:spcPts val="0"/>
              </a:spcBef>
              <a:spcAft>
                <a:spcPts val="0"/>
              </a:spcAft>
              <a:buClr>
                <a:schemeClr val="dk1"/>
              </a:buClr>
              <a:buSzPts val="1200"/>
              <a:buFont typeface="Calibri"/>
              <a:buNone/>
            </a:pP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r>
              <a:rPr lang="en-US" i="0">
                <a:latin typeface="Calibri"/>
                <a:ea typeface="Calibri"/>
                <a:cs typeface="Calibri"/>
                <a:sym typeface="Calibri"/>
              </a:rPr>
              <a:t>https://belonging.berkeley.edu/johnpowell</a:t>
            </a:r>
            <a:endParaRPr i="0">
              <a:latin typeface="Calibri"/>
              <a:ea typeface="Calibri"/>
              <a:cs typeface="Calibri"/>
              <a:sym typeface="Calibri"/>
            </a:endParaRPr>
          </a:p>
          <a:p>
            <a:pPr marL="158750" lvl="0" indent="0" algn="l" rtl="0">
              <a:spcBef>
                <a:spcPts val="0"/>
              </a:spcBef>
              <a:spcAft>
                <a:spcPts val="0"/>
              </a:spcAft>
              <a:buClr>
                <a:schemeClr val="dk1"/>
              </a:buClr>
              <a:buSzPts val="1200"/>
              <a:buFont typeface="Calibri"/>
              <a:buNone/>
            </a:pPr>
            <a:endParaRPr i="1">
              <a:latin typeface="Calibri"/>
              <a:ea typeface="Calibri"/>
              <a:cs typeface="Calibri"/>
              <a:sym typeface="Calibri"/>
            </a:endParaRPr>
          </a:p>
          <a:p>
            <a:pPr marL="0" lvl="0" indent="0" algn="l" rtl="0">
              <a:spcBef>
                <a:spcPts val="0"/>
              </a:spcBef>
              <a:spcAft>
                <a:spcPts val="0"/>
              </a:spcAft>
              <a:buNone/>
            </a:pPr>
            <a:endParaRPr/>
          </a:p>
        </p:txBody>
      </p:sp>
      <p:sp>
        <p:nvSpPr>
          <p:cNvPr id="210" name="Google Shape;21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 name="Picture 3">
            <a:extLst>
              <a:ext uri="{FF2B5EF4-FFF2-40B4-BE49-F238E27FC236}">
                <a16:creationId xmlns:a16="http://schemas.microsoft.com/office/drawing/2014/main" id="{866DE4A7-E1E1-EF11-2D58-33B3AF427C24}"/>
              </a:ext>
            </a:extLst>
          </p:cNvPr>
          <p:cNvPicPr>
            <a:picLocks noChangeAspect="1"/>
          </p:cNvPicPr>
          <p:nvPr userDrawn="1"/>
        </p:nvPicPr>
        <p:blipFill rotWithShape="1">
          <a:blip r:embed="rId2"/>
          <a:srcRect r="9046"/>
          <a:stretch/>
        </p:blipFill>
        <p:spPr>
          <a:xfrm>
            <a:off x="10658856" y="6295390"/>
            <a:ext cx="1152144" cy="35500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7688072" y="1824824"/>
            <a:ext cx="3514542" cy="3518639"/>
            <a:chOff x="1378396" y="3576318"/>
            <a:chExt cx="2582212" cy="2579551"/>
          </a:xfrm>
        </p:grpSpPr>
        <p:sp>
          <p:nvSpPr>
            <p:cNvPr id="90" name="Google Shape;90;p1"/>
            <p:cNvSpPr txBox="1"/>
            <p:nvPr/>
          </p:nvSpPr>
          <p:spPr>
            <a:xfrm>
              <a:off x="1781458" y="4087930"/>
              <a:ext cx="18472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980000"/>
                  </a:solidFill>
                  <a:latin typeface="Calibri"/>
                  <a:ea typeface="Calibri"/>
                  <a:cs typeface="Calibri"/>
                  <a:sym typeface="Calibri"/>
                </a:rPr>
                <a:t>MINIMAL TIME </a:t>
              </a:r>
              <a:endParaRPr>
                <a:solidFill>
                  <a:srgbClr val="980000"/>
                </a:solidFill>
              </a:endParaRPr>
            </a:p>
          </p:txBody>
        </p:sp>
        <p:sp>
          <p:nvSpPr>
            <p:cNvPr id="91" name="Google Shape;91;p1"/>
            <p:cNvSpPr txBox="1"/>
            <p:nvPr/>
          </p:nvSpPr>
          <p:spPr>
            <a:xfrm>
              <a:off x="1790384" y="4287916"/>
              <a:ext cx="1298898" cy="2707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commitment</a:t>
              </a:r>
              <a:endParaRPr/>
            </a:p>
          </p:txBody>
        </p:sp>
        <p:sp>
          <p:nvSpPr>
            <p:cNvPr id="92" name="Google Shape;92;p1"/>
            <p:cNvSpPr txBox="1"/>
            <p:nvPr/>
          </p:nvSpPr>
          <p:spPr>
            <a:xfrm>
              <a:off x="1803610" y="4805281"/>
              <a:ext cx="12988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connections</a:t>
              </a:r>
              <a:endParaRPr/>
            </a:p>
          </p:txBody>
        </p:sp>
        <p:sp>
          <p:nvSpPr>
            <p:cNvPr id="93" name="Google Shape;93;p1"/>
            <p:cNvSpPr txBox="1"/>
            <p:nvPr/>
          </p:nvSpPr>
          <p:spPr>
            <a:xfrm>
              <a:off x="1791955" y="4607702"/>
              <a:ext cx="153096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80000"/>
                  </a:solidFill>
                  <a:latin typeface="Calibri"/>
                  <a:ea typeface="Calibri"/>
                  <a:cs typeface="Calibri"/>
                  <a:sym typeface="Calibri"/>
                </a:rPr>
                <a:t>NETWORK</a:t>
              </a:r>
              <a:endParaRPr>
                <a:solidFill>
                  <a:srgbClr val="980000"/>
                </a:solidFill>
              </a:endParaRPr>
            </a:p>
          </p:txBody>
        </p:sp>
        <p:sp>
          <p:nvSpPr>
            <p:cNvPr id="94" name="Google Shape;94;p1"/>
            <p:cNvSpPr txBox="1"/>
            <p:nvPr/>
          </p:nvSpPr>
          <p:spPr>
            <a:xfrm>
              <a:off x="1798769" y="3778928"/>
              <a:ext cx="12988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structures </a:t>
              </a:r>
              <a:endParaRPr/>
            </a:p>
          </p:txBody>
        </p:sp>
        <p:sp>
          <p:nvSpPr>
            <p:cNvPr id="95" name="Google Shape;95;p1"/>
            <p:cNvSpPr txBox="1"/>
            <p:nvPr/>
          </p:nvSpPr>
          <p:spPr>
            <a:xfrm>
              <a:off x="1774111" y="5376026"/>
              <a:ext cx="12988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exploration</a:t>
              </a:r>
              <a:endParaRPr/>
            </a:p>
          </p:txBody>
        </p:sp>
        <p:sp>
          <p:nvSpPr>
            <p:cNvPr id="96" name="Google Shape;96;p1"/>
            <p:cNvSpPr txBox="1"/>
            <p:nvPr/>
          </p:nvSpPr>
          <p:spPr>
            <a:xfrm>
              <a:off x="1767297" y="5155929"/>
              <a:ext cx="219331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80000"/>
                  </a:solidFill>
                  <a:latin typeface="Calibri"/>
                  <a:ea typeface="Calibri"/>
                  <a:cs typeface="Calibri"/>
                  <a:sym typeface="Calibri"/>
                </a:rPr>
                <a:t>CAREER PATHWAYS</a:t>
              </a:r>
              <a:endParaRPr>
                <a:solidFill>
                  <a:srgbClr val="980000"/>
                </a:solidFill>
              </a:endParaRPr>
            </a:p>
          </p:txBody>
        </p:sp>
        <p:sp>
          <p:nvSpPr>
            <p:cNvPr id="97" name="Google Shape;97;p1"/>
            <p:cNvSpPr txBox="1"/>
            <p:nvPr/>
          </p:nvSpPr>
          <p:spPr>
            <a:xfrm>
              <a:off x="1779463" y="5678883"/>
              <a:ext cx="18472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80000"/>
                  </a:solidFill>
                  <a:latin typeface="Calibri"/>
                  <a:ea typeface="Calibri"/>
                  <a:cs typeface="Calibri"/>
                  <a:sym typeface="Calibri"/>
                </a:rPr>
                <a:t>REMOTE</a:t>
              </a:r>
              <a:endParaRPr>
                <a:solidFill>
                  <a:srgbClr val="980000"/>
                </a:solidFill>
              </a:endParaRPr>
            </a:p>
          </p:txBody>
        </p:sp>
        <p:sp>
          <p:nvSpPr>
            <p:cNvPr id="98" name="Google Shape;98;p1"/>
            <p:cNvSpPr txBox="1"/>
            <p:nvPr/>
          </p:nvSpPr>
          <p:spPr>
            <a:xfrm>
              <a:off x="1788389" y="5878870"/>
              <a:ext cx="12988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access</a:t>
              </a:r>
              <a:endParaRPr/>
            </a:p>
          </p:txBody>
        </p:sp>
        <p:pic>
          <p:nvPicPr>
            <p:cNvPr id="99" name="Google Shape;99;p1" descr="A close up of a sign&#10;&#10;Description automatically generated"/>
            <p:cNvPicPr preferRelativeResize="0"/>
            <p:nvPr/>
          </p:nvPicPr>
          <p:blipFill rotWithShape="1">
            <a:blip r:embed="rId3">
              <a:alphaModFix/>
            </a:blip>
            <a:srcRect/>
            <a:stretch/>
          </p:blipFill>
          <p:spPr>
            <a:xfrm>
              <a:off x="1420239" y="5699158"/>
              <a:ext cx="370114" cy="370114"/>
            </a:xfrm>
            <a:prstGeom prst="rect">
              <a:avLst/>
            </a:prstGeom>
            <a:noFill/>
            <a:ln>
              <a:noFill/>
            </a:ln>
          </p:spPr>
        </p:pic>
        <p:pic>
          <p:nvPicPr>
            <p:cNvPr id="100" name="Google Shape;100;p1" descr="A close up of a sign&#10;&#10;Description automatically generated"/>
            <p:cNvPicPr preferRelativeResize="0"/>
            <p:nvPr/>
          </p:nvPicPr>
          <p:blipFill rotWithShape="1">
            <a:blip r:embed="rId4">
              <a:alphaModFix/>
            </a:blip>
            <a:srcRect/>
            <a:stretch/>
          </p:blipFill>
          <p:spPr>
            <a:xfrm>
              <a:off x="1414116" y="4661274"/>
              <a:ext cx="376236" cy="376236"/>
            </a:xfrm>
            <a:prstGeom prst="rect">
              <a:avLst/>
            </a:prstGeom>
            <a:noFill/>
            <a:ln>
              <a:noFill/>
            </a:ln>
          </p:spPr>
        </p:pic>
        <p:pic>
          <p:nvPicPr>
            <p:cNvPr id="101" name="Google Shape;101;p1" descr="A picture containing drawing&#10;&#10;Description automatically generated"/>
            <p:cNvPicPr preferRelativeResize="0"/>
            <p:nvPr/>
          </p:nvPicPr>
          <p:blipFill rotWithShape="1">
            <a:blip r:embed="rId5">
              <a:alphaModFix/>
            </a:blip>
            <a:srcRect/>
            <a:stretch/>
          </p:blipFill>
          <p:spPr>
            <a:xfrm>
              <a:off x="1439339" y="4169994"/>
              <a:ext cx="304799" cy="304799"/>
            </a:xfrm>
            <a:prstGeom prst="rect">
              <a:avLst/>
            </a:prstGeom>
            <a:noFill/>
            <a:ln>
              <a:noFill/>
            </a:ln>
          </p:spPr>
        </p:pic>
        <p:pic>
          <p:nvPicPr>
            <p:cNvPr id="102" name="Google Shape;102;p1" descr="A picture containing tree&#10;&#10;Description automatically generated"/>
            <p:cNvPicPr preferRelativeResize="0"/>
            <p:nvPr/>
          </p:nvPicPr>
          <p:blipFill rotWithShape="1">
            <a:blip r:embed="rId6">
              <a:alphaModFix/>
            </a:blip>
            <a:srcRect/>
            <a:stretch/>
          </p:blipFill>
          <p:spPr>
            <a:xfrm>
              <a:off x="1378396" y="5175623"/>
              <a:ext cx="440531" cy="440531"/>
            </a:xfrm>
            <a:prstGeom prst="rect">
              <a:avLst/>
            </a:prstGeom>
            <a:noFill/>
            <a:ln>
              <a:noFill/>
            </a:ln>
          </p:spPr>
        </p:pic>
        <p:pic>
          <p:nvPicPr>
            <p:cNvPr id="103" name="Google Shape;103;p1" descr="A close up of a logo&#10;&#10;Description automatically generated"/>
            <p:cNvPicPr preferRelativeResize="0"/>
            <p:nvPr/>
          </p:nvPicPr>
          <p:blipFill rotWithShape="1">
            <a:blip r:embed="rId7">
              <a:alphaModFix/>
            </a:blip>
            <a:srcRect/>
            <a:stretch/>
          </p:blipFill>
          <p:spPr>
            <a:xfrm>
              <a:off x="1414116" y="3607463"/>
              <a:ext cx="397669" cy="397669"/>
            </a:xfrm>
            <a:prstGeom prst="rect">
              <a:avLst/>
            </a:prstGeom>
            <a:noFill/>
            <a:ln>
              <a:noFill/>
            </a:ln>
          </p:spPr>
        </p:pic>
        <p:sp>
          <p:nvSpPr>
            <p:cNvPr id="104" name="Google Shape;104;p1"/>
            <p:cNvSpPr txBox="1"/>
            <p:nvPr/>
          </p:nvSpPr>
          <p:spPr>
            <a:xfrm>
              <a:off x="1790618" y="3576318"/>
              <a:ext cx="153096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80000"/>
                  </a:solidFill>
                  <a:latin typeface="Calibri"/>
                  <a:ea typeface="Calibri"/>
                  <a:cs typeface="Calibri"/>
                  <a:sym typeface="Calibri"/>
                </a:rPr>
                <a:t>SUPPORT</a:t>
              </a:r>
              <a:endParaRPr>
                <a:solidFill>
                  <a:srgbClr val="980000"/>
                </a:solidFill>
              </a:endParaRPr>
            </a:p>
          </p:txBody>
        </p:sp>
      </p:grpSp>
      <p:sp>
        <p:nvSpPr>
          <p:cNvPr id="105" name="Google Shape;105;p1"/>
          <p:cNvSpPr txBox="1"/>
          <p:nvPr/>
        </p:nvSpPr>
        <p:spPr>
          <a:xfrm>
            <a:off x="580443" y="1983136"/>
            <a:ext cx="697542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1E4E79"/>
                </a:solidFill>
                <a:latin typeface="Calibri"/>
                <a:ea typeface="Calibri"/>
                <a:cs typeface="Calibri"/>
                <a:sym typeface="Calibri"/>
              </a:rPr>
              <a:t>EXTERNSHIP WRAP-UP</a:t>
            </a:r>
            <a:endParaRPr/>
          </a:p>
        </p:txBody>
      </p:sp>
      <p:grpSp>
        <p:nvGrpSpPr>
          <p:cNvPr id="106" name="Google Shape;106;p1"/>
          <p:cNvGrpSpPr/>
          <p:nvPr/>
        </p:nvGrpSpPr>
        <p:grpSpPr>
          <a:xfrm>
            <a:off x="2430120" y="2667349"/>
            <a:ext cx="3416499" cy="2819052"/>
            <a:chOff x="4029550" y="1977698"/>
            <a:chExt cx="3416499" cy="2819052"/>
          </a:xfrm>
        </p:grpSpPr>
        <p:sp>
          <p:nvSpPr>
            <p:cNvPr id="107" name="Google Shape;107;p1"/>
            <p:cNvSpPr/>
            <p:nvPr/>
          </p:nvSpPr>
          <p:spPr>
            <a:xfrm>
              <a:off x="4029550" y="1977698"/>
              <a:ext cx="3416499" cy="2819052"/>
            </a:xfrm>
            <a:prstGeom prst="roundRect">
              <a:avLst>
                <a:gd name="adj" fmla="val 16667"/>
              </a:avLst>
            </a:prstGeom>
            <a:solidFill>
              <a:srgbClr val="D0CECE">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
            <p:cNvSpPr txBox="1"/>
            <p:nvPr/>
          </p:nvSpPr>
          <p:spPr>
            <a:xfrm>
              <a:off x="4588279" y="2155005"/>
              <a:ext cx="2192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None/>
              </a:pPr>
              <a:r>
                <a:rPr lang="en-US" sz="3200">
                  <a:solidFill>
                    <a:srgbClr val="980000"/>
                  </a:solidFill>
                  <a:latin typeface="Calibri"/>
                  <a:ea typeface="Calibri"/>
                  <a:cs typeface="Calibri"/>
                  <a:sym typeface="Calibri"/>
                </a:rPr>
                <a:t>AGENDA</a:t>
              </a:r>
              <a:endParaRPr>
                <a:solidFill>
                  <a:srgbClr val="980000"/>
                </a:solidFill>
              </a:endParaRPr>
            </a:p>
          </p:txBody>
        </p:sp>
        <p:sp>
          <p:nvSpPr>
            <p:cNvPr id="109" name="Google Shape;109;p1"/>
            <p:cNvSpPr txBox="1"/>
            <p:nvPr/>
          </p:nvSpPr>
          <p:spPr>
            <a:xfrm>
              <a:off x="4537539" y="2728926"/>
              <a:ext cx="2839237" cy="193899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7F7F7F"/>
                </a:buClr>
                <a:buSzPts val="2400"/>
                <a:buFont typeface="Calibri"/>
                <a:buAutoNum type="arabicPeriod"/>
              </a:pPr>
              <a:r>
                <a:rPr lang="en-US" sz="2400">
                  <a:solidFill>
                    <a:srgbClr val="7F7F7F"/>
                  </a:solidFill>
                  <a:latin typeface="Calibri"/>
                  <a:ea typeface="Calibri"/>
                  <a:cs typeface="Calibri"/>
                  <a:sym typeface="Calibri"/>
                </a:rPr>
                <a:t>Welcome Back</a:t>
              </a:r>
              <a:endParaRPr/>
            </a:p>
            <a:p>
              <a:pPr marL="457200" marR="0" lvl="0" indent="-457200" algn="l" rtl="0">
                <a:spcBef>
                  <a:spcPts val="0"/>
                </a:spcBef>
                <a:spcAft>
                  <a:spcPts val="0"/>
                </a:spcAft>
                <a:buClr>
                  <a:srgbClr val="7F7F7F"/>
                </a:buClr>
                <a:buSzPts val="2400"/>
                <a:buFont typeface="Calibri"/>
                <a:buAutoNum type="arabicPeriod"/>
              </a:pPr>
              <a:r>
                <a:rPr lang="en-US" sz="2400">
                  <a:solidFill>
                    <a:srgbClr val="7F7F7F"/>
                  </a:solidFill>
                  <a:latin typeface="Calibri"/>
                  <a:ea typeface="Calibri"/>
                  <a:cs typeface="Calibri"/>
                  <a:sym typeface="Calibri"/>
                </a:rPr>
                <a:t>Highlights </a:t>
              </a:r>
              <a:endParaRPr/>
            </a:p>
            <a:p>
              <a:pPr marL="457200" marR="0" lvl="0" indent="-457200" algn="l" rtl="0">
                <a:spcBef>
                  <a:spcPts val="0"/>
                </a:spcBef>
                <a:spcAft>
                  <a:spcPts val="0"/>
                </a:spcAft>
                <a:buClr>
                  <a:srgbClr val="7F7F7F"/>
                </a:buClr>
                <a:buSzPts val="2400"/>
                <a:buFont typeface="Calibri"/>
                <a:buAutoNum type="arabicPeriod"/>
              </a:pPr>
              <a:r>
                <a:rPr lang="en-US" sz="2400">
                  <a:solidFill>
                    <a:srgbClr val="7F7F7F"/>
                  </a:solidFill>
                  <a:latin typeface="Calibri"/>
                  <a:ea typeface="Calibri"/>
                  <a:cs typeface="Calibri"/>
                  <a:sym typeface="Calibri"/>
                </a:rPr>
                <a:t>Connectivity</a:t>
              </a:r>
              <a:endParaRPr/>
            </a:p>
            <a:p>
              <a:pPr marL="457200" marR="0" lvl="0" indent="-457200" algn="l" rtl="0">
                <a:spcBef>
                  <a:spcPts val="0"/>
                </a:spcBef>
                <a:spcAft>
                  <a:spcPts val="0"/>
                </a:spcAft>
                <a:buClr>
                  <a:srgbClr val="7F7F7F"/>
                </a:buClr>
                <a:buSzPts val="2400"/>
                <a:buFont typeface="Calibri"/>
                <a:buAutoNum type="arabicPeriod"/>
              </a:pPr>
              <a:r>
                <a:rPr lang="en-US" sz="2400">
                  <a:solidFill>
                    <a:srgbClr val="7F7F7F"/>
                  </a:solidFill>
                  <a:latin typeface="Calibri"/>
                  <a:ea typeface="Calibri"/>
                  <a:cs typeface="Calibri"/>
                  <a:sym typeface="Calibri"/>
                </a:rPr>
                <a:t>Breakout Convos</a:t>
              </a:r>
              <a:endParaRPr/>
            </a:p>
            <a:p>
              <a:pPr marL="457200" marR="0" lvl="0" indent="-457200" algn="l" rtl="0">
                <a:spcBef>
                  <a:spcPts val="0"/>
                </a:spcBef>
                <a:spcAft>
                  <a:spcPts val="0"/>
                </a:spcAft>
                <a:buClr>
                  <a:srgbClr val="7F7F7F"/>
                </a:buClr>
                <a:buSzPts val="2400"/>
                <a:buFont typeface="Calibri"/>
                <a:buAutoNum type="arabicPeriod"/>
              </a:pPr>
              <a:r>
                <a:rPr lang="en-US" sz="2400">
                  <a:solidFill>
                    <a:srgbClr val="7F7F7F"/>
                  </a:solidFill>
                  <a:latin typeface="Calibri"/>
                  <a:ea typeface="Calibri"/>
                  <a:cs typeface="Calibri"/>
                  <a:sym typeface="Calibri"/>
                </a:rPr>
                <a:t>Next Steps</a:t>
              </a:r>
              <a:endParaRPr/>
            </a:p>
          </p:txBody>
        </p:sp>
      </p:grpSp>
      <p:sp>
        <p:nvSpPr>
          <p:cNvPr id="110" name="Google Shape;110;p1"/>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1" name="Google Shape;111;p1"/>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113" name="Google Shape;113;p1"/>
          <p:cNvSpPr txBox="1"/>
          <p:nvPr/>
        </p:nvSpPr>
        <p:spPr>
          <a:xfrm>
            <a:off x="4674575" y="6303613"/>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rgbClr val="073763"/>
                </a:solidFill>
                <a:latin typeface="Calibri"/>
                <a:ea typeface="Calibri"/>
                <a:cs typeface="Calibri"/>
                <a:sym typeface="Calibri"/>
              </a:rPr>
              <a:t>1</a:t>
            </a:fld>
            <a:endParaRPr sz="1200">
              <a:solidFill>
                <a:srgbClr val="073763"/>
              </a:solidFill>
              <a:latin typeface="Calibri"/>
              <a:ea typeface="Calibri"/>
              <a:cs typeface="Calibri"/>
              <a:sym typeface="Calibri"/>
            </a:endParaRPr>
          </a:p>
        </p:txBody>
      </p:sp>
      <p:grpSp>
        <p:nvGrpSpPr>
          <p:cNvPr id="114" name="Google Shape;114;p1"/>
          <p:cNvGrpSpPr/>
          <p:nvPr/>
        </p:nvGrpSpPr>
        <p:grpSpPr>
          <a:xfrm>
            <a:off x="572" y="644723"/>
            <a:ext cx="12191985" cy="804600"/>
            <a:chOff x="158004" y="471140"/>
            <a:chExt cx="10420500" cy="804600"/>
          </a:xfrm>
        </p:grpSpPr>
        <p:sp>
          <p:nvSpPr>
            <p:cNvPr id="115" name="Google Shape;115;p1"/>
            <p:cNvSpPr/>
            <p:nvPr/>
          </p:nvSpPr>
          <p:spPr>
            <a:xfrm>
              <a:off x="158004" y="471140"/>
              <a:ext cx="10420500" cy="804600"/>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16" name="Google Shape;116;p1"/>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VIRTUAL EXTERNSHIPS </a:t>
              </a:r>
              <a:endParaRPr/>
            </a:p>
          </p:txBody>
        </p:sp>
      </p:grpSp>
      <p:pic>
        <p:nvPicPr>
          <p:cNvPr id="117" name="Google Shape;117;p1"/>
          <p:cNvPicPr preferRelativeResize="0"/>
          <p:nvPr/>
        </p:nvPicPr>
        <p:blipFill>
          <a:blip r:embed="rId8">
            <a:alphaModFix/>
          </a:blip>
          <a:stretch>
            <a:fillRect/>
          </a:stretch>
        </p:blipFill>
        <p:spPr>
          <a:xfrm>
            <a:off x="312775" y="691125"/>
            <a:ext cx="720251" cy="711800"/>
          </a:xfrm>
          <a:prstGeom prst="rect">
            <a:avLst/>
          </a:prstGeom>
          <a:noFill/>
          <a:ln>
            <a:noFill/>
          </a:ln>
        </p:spPr>
      </p:pic>
      <p:sp>
        <p:nvSpPr>
          <p:cNvPr id="2" name="TextBox 1">
            <a:extLst>
              <a:ext uri="{FF2B5EF4-FFF2-40B4-BE49-F238E27FC236}">
                <a16:creationId xmlns:a16="http://schemas.microsoft.com/office/drawing/2014/main" id="{FA6D6754-393A-3458-EC21-CE3674F599C4}"/>
              </a:ext>
            </a:extLst>
          </p:cNvPr>
          <p:cNvSpPr txBox="1"/>
          <p:nvPr/>
        </p:nvSpPr>
        <p:spPr>
          <a:xfrm>
            <a:off x="-870857" y="391886"/>
            <a:ext cx="184731" cy="307777"/>
          </a:xfrm>
          <a:prstGeom prst="rect">
            <a:avLst/>
          </a:prstGeom>
          <a:noFill/>
        </p:spPr>
        <p:txBody>
          <a:bodyPr wrap="none" rtlCol="0">
            <a:sp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2"/>
          <p:cNvGrpSpPr/>
          <p:nvPr/>
        </p:nvGrpSpPr>
        <p:grpSpPr>
          <a:xfrm>
            <a:off x="4185327" y="3115246"/>
            <a:ext cx="3932854" cy="1032811"/>
            <a:chOff x="4385734" y="3371394"/>
            <a:chExt cx="3932854" cy="1032811"/>
          </a:xfrm>
        </p:grpSpPr>
        <p:grpSp>
          <p:nvGrpSpPr>
            <p:cNvPr id="124" name="Google Shape;124;p2"/>
            <p:cNvGrpSpPr/>
            <p:nvPr/>
          </p:nvGrpSpPr>
          <p:grpSpPr>
            <a:xfrm>
              <a:off x="4385734" y="3371394"/>
              <a:ext cx="3556001" cy="1032811"/>
              <a:chOff x="4436534" y="5811334"/>
              <a:chExt cx="3556001" cy="1032811"/>
            </a:xfrm>
          </p:grpSpPr>
          <p:grpSp>
            <p:nvGrpSpPr>
              <p:cNvPr id="125" name="Google Shape;125;p2"/>
              <p:cNvGrpSpPr/>
              <p:nvPr/>
            </p:nvGrpSpPr>
            <p:grpSpPr>
              <a:xfrm>
                <a:off x="4436534" y="5811334"/>
                <a:ext cx="3556001" cy="643467"/>
                <a:chOff x="1727200" y="2743200"/>
                <a:chExt cx="3556001" cy="643467"/>
              </a:xfrm>
            </p:grpSpPr>
            <p:sp>
              <p:nvSpPr>
                <p:cNvPr id="126" name="Google Shape;126;p2"/>
                <p:cNvSpPr/>
                <p:nvPr/>
              </p:nvSpPr>
              <p:spPr>
                <a:xfrm>
                  <a:off x="1727200" y="2743200"/>
                  <a:ext cx="694267" cy="643467"/>
                </a:xfrm>
                <a:prstGeom prst="star5">
                  <a:avLst>
                    <a:gd name="adj" fmla="val 19098"/>
                    <a:gd name="hf" fmla="val 105146"/>
                    <a:gd name="vf" fmla="val 11055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FFFF00"/>
                    </a:highlight>
                    <a:latin typeface="Calibri"/>
                    <a:ea typeface="Calibri"/>
                    <a:cs typeface="Calibri"/>
                    <a:sym typeface="Calibri"/>
                  </a:endParaRPr>
                </a:p>
              </p:txBody>
            </p:sp>
            <p:sp>
              <p:nvSpPr>
                <p:cNvPr id="127" name="Google Shape;127;p2"/>
                <p:cNvSpPr/>
                <p:nvPr/>
              </p:nvSpPr>
              <p:spPr>
                <a:xfrm>
                  <a:off x="2472267" y="2743200"/>
                  <a:ext cx="694267" cy="643467"/>
                </a:xfrm>
                <a:prstGeom prst="star5">
                  <a:avLst>
                    <a:gd name="adj" fmla="val 19098"/>
                    <a:gd name="hf" fmla="val 105146"/>
                    <a:gd name="vf" fmla="val 11055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FFFF00"/>
                    </a:highlight>
                    <a:latin typeface="Calibri"/>
                    <a:ea typeface="Calibri"/>
                    <a:cs typeface="Calibri"/>
                    <a:sym typeface="Calibri"/>
                  </a:endParaRPr>
                </a:p>
              </p:txBody>
            </p:sp>
            <p:sp>
              <p:nvSpPr>
                <p:cNvPr id="128" name="Google Shape;128;p2"/>
                <p:cNvSpPr/>
                <p:nvPr/>
              </p:nvSpPr>
              <p:spPr>
                <a:xfrm>
                  <a:off x="3183467" y="2743200"/>
                  <a:ext cx="694267" cy="643467"/>
                </a:xfrm>
                <a:prstGeom prst="star5">
                  <a:avLst>
                    <a:gd name="adj" fmla="val 19098"/>
                    <a:gd name="hf" fmla="val 105146"/>
                    <a:gd name="vf" fmla="val 11055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FFFF00"/>
                    </a:highlight>
                    <a:latin typeface="Calibri"/>
                    <a:ea typeface="Calibri"/>
                    <a:cs typeface="Calibri"/>
                    <a:sym typeface="Calibri"/>
                  </a:endParaRPr>
                </a:p>
              </p:txBody>
            </p:sp>
            <p:sp>
              <p:nvSpPr>
                <p:cNvPr id="129" name="Google Shape;129;p2"/>
                <p:cNvSpPr/>
                <p:nvPr/>
              </p:nvSpPr>
              <p:spPr>
                <a:xfrm>
                  <a:off x="3894667" y="2743200"/>
                  <a:ext cx="694267" cy="643467"/>
                </a:xfrm>
                <a:prstGeom prst="star5">
                  <a:avLst>
                    <a:gd name="adj" fmla="val 19098"/>
                    <a:gd name="hf" fmla="val 105146"/>
                    <a:gd name="vf" fmla="val 11055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FFFF00"/>
                    </a:highlight>
                    <a:latin typeface="Calibri"/>
                    <a:ea typeface="Calibri"/>
                    <a:cs typeface="Calibri"/>
                    <a:sym typeface="Calibri"/>
                  </a:endParaRPr>
                </a:p>
              </p:txBody>
            </p:sp>
            <p:sp>
              <p:nvSpPr>
                <p:cNvPr id="130" name="Google Shape;130;p2"/>
                <p:cNvSpPr/>
                <p:nvPr/>
              </p:nvSpPr>
              <p:spPr>
                <a:xfrm>
                  <a:off x="4588934" y="2743200"/>
                  <a:ext cx="694267" cy="643467"/>
                </a:xfrm>
                <a:prstGeom prst="star5">
                  <a:avLst>
                    <a:gd name="adj" fmla="val 19098"/>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FFFF00"/>
                    </a:highlight>
                    <a:latin typeface="Calibri"/>
                    <a:ea typeface="Calibri"/>
                    <a:cs typeface="Calibri"/>
                    <a:sym typeface="Calibri"/>
                  </a:endParaRPr>
                </a:p>
              </p:txBody>
            </p:sp>
          </p:grpSp>
          <p:sp>
            <p:nvSpPr>
              <p:cNvPr id="131" name="Google Shape;131;p2"/>
              <p:cNvSpPr txBox="1"/>
              <p:nvPr/>
            </p:nvSpPr>
            <p:spPr>
              <a:xfrm>
                <a:off x="4524279" y="6474813"/>
                <a:ext cx="320193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7F7F7F"/>
                    </a:solidFill>
                    <a:latin typeface="Avenir"/>
                    <a:ea typeface="Avenir"/>
                    <a:cs typeface="Avenir"/>
                    <a:sym typeface="Avenir"/>
                  </a:rPr>
                  <a:t>4.5 Average Session Rating</a:t>
                </a:r>
                <a:endParaRPr/>
              </a:p>
            </p:txBody>
          </p:sp>
        </p:grpSp>
        <p:sp>
          <p:nvSpPr>
            <p:cNvPr id="132" name="Google Shape;132;p2"/>
            <p:cNvSpPr/>
            <p:nvPr/>
          </p:nvSpPr>
          <p:spPr>
            <a:xfrm>
              <a:off x="7625861" y="3405469"/>
              <a:ext cx="692727" cy="72043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FFFF00"/>
                </a:highlight>
                <a:latin typeface="Calibri"/>
                <a:ea typeface="Calibri"/>
                <a:cs typeface="Calibri"/>
                <a:sym typeface="Calibri"/>
              </a:endParaRPr>
            </a:p>
          </p:txBody>
        </p:sp>
      </p:grpSp>
      <p:grpSp>
        <p:nvGrpSpPr>
          <p:cNvPr id="133" name="Google Shape;133;p2"/>
          <p:cNvGrpSpPr/>
          <p:nvPr/>
        </p:nvGrpSpPr>
        <p:grpSpPr>
          <a:xfrm>
            <a:off x="319881" y="2864671"/>
            <a:ext cx="2948770" cy="2042463"/>
            <a:chOff x="1772250" y="4292097"/>
            <a:chExt cx="3973331" cy="2042463"/>
          </a:xfrm>
        </p:grpSpPr>
        <p:sp>
          <p:nvSpPr>
            <p:cNvPr id="134" name="Google Shape;134;p2"/>
            <p:cNvSpPr/>
            <p:nvPr/>
          </p:nvSpPr>
          <p:spPr>
            <a:xfrm>
              <a:off x="1772250" y="4292097"/>
              <a:ext cx="3973331" cy="2042463"/>
            </a:xfrm>
            <a:prstGeom prst="wedgeRoundRectCallout">
              <a:avLst>
                <a:gd name="adj1" fmla="val 80508"/>
                <a:gd name="adj2" fmla="val -11788"/>
                <a:gd name="adj3"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2"/>
            <p:cNvSpPr txBox="1"/>
            <p:nvPr/>
          </p:nvSpPr>
          <p:spPr>
            <a:xfrm>
              <a:off x="1945398" y="4430820"/>
              <a:ext cx="3715961"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1F1F1F"/>
                  </a:solidFill>
                  <a:latin typeface="Arial"/>
                  <a:ea typeface="Arial"/>
                  <a:cs typeface="Arial"/>
                  <a:sym typeface="Arial"/>
                </a:rPr>
                <a:t>Lots of great pay for positions without much college needed. Using the Pipeline AZ website really opened my eyes to the jobs available.</a:t>
              </a:r>
              <a:endParaRPr sz="1800">
                <a:solidFill>
                  <a:srgbClr val="757070"/>
                </a:solidFill>
                <a:latin typeface="Calibri"/>
                <a:ea typeface="Calibri"/>
                <a:cs typeface="Calibri"/>
                <a:sym typeface="Calibri"/>
              </a:endParaRPr>
            </a:p>
          </p:txBody>
        </p:sp>
      </p:grpSp>
      <p:grpSp>
        <p:nvGrpSpPr>
          <p:cNvPr id="136" name="Google Shape;136;p2"/>
          <p:cNvGrpSpPr/>
          <p:nvPr/>
        </p:nvGrpSpPr>
        <p:grpSpPr>
          <a:xfrm>
            <a:off x="8527554" y="1726369"/>
            <a:ext cx="3281257" cy="1666054"/>
            <a:chOff x="2639291" y="501362"/>
            <a:chExt cx="3281257" cy="1666054"/>
          </a:xfrm>
        </p:grpSpPr>
        <p:sp>
          <p:nvSpPr>
            <p:cNvPr id="137" name="Google Shape;137;p2"/>
            <p:cNvSpPr/>
            <p:nvPr/>
          </p:nvSpPr>
          <p:spPr>
            <a:xfrm>
              <a:off x="2639291" y="501362"/>
              <a:ext cx="3281257" cy="1666054"/>
            </a:xfrm>
            <a:prstGeom prst="wedgeRoundRectCallout">
              <a:avLst>
                <a:gd name="adj1" fmla="val -70638"/>
                <a:gd name="adj2" fmla="val 59127"/>
                <a:gd name="adj3"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2"/>
            <p:cNvSpPr txBox="1"/>
            <p:nvPr/>
          </p:nvSpPr>
          <p:spPr>
            <a:xfrm>
              <a:off x="2794940" y="568419"/>
              <a:ext cx="296995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1F1F1F"/>
                  </a:solidFill>
                  <a:latin typeface="Arial"/>
                  <a:ea typeface="Arial"/>
                  <a:cs typeface="Arial"/>
                  <a:sym typeface="Arial"/>
                </a:rPr>
                <a:t>The fact that students can start at entry-level, and a lot of companies will assist them to level up with education and training is good to know.</a:t>
              </a:r>
              <a:endParaRPr sz="1800">
                <a:solidFill>
                  <a:schemeClr val="dk1"/>
                </a:solidFill>
                <a:latin typeface="Calibri"/>
                <a:ea typeface="Calibri"/>
                <a:cs typeface="Calibri"/>
                <a:sym typeface="Calibri"/>
              </a:endParaRPr>
            </a:p>
          </p:txBody>
        </p:sp>
      </p:grpSp>
      <p:grpSp>
        <p:nvGrpSpPr>
          <p:cNvPr id="139" name="Google Shape;139;p2"/>
          <p:cNvGrpSpPr/>
          <p:nvPr/>
        </p:nvGrpSpPr>
        <p:grpSpPr>
          <a:xfrm>
            <a:off x="3258038" y="1556034"/>
            <a:ext cx="4828883" cy="1201992"/>
            <a:chOff x="1703575" y="641536"/>
            <a:chExt cx="4828883" cy="1201992"/>
          </a:xfrm>
        </p:grpSpPr>
        <p:sp>
          <p:nvSpPr>
            <p:cNvPr id="140" name="Google Shape;140;p2"/>
            <p:cNvSpPr/>
            <p:nvPr/>
          </p:nvSpPr>
          <p:spPr>
            <a:xfrm>
              <a:off x="1703575" y="641536"/>
              <a:ext cx="4828883" cy="1201992"/>
            </a:xfrm>
            <a:prstGeom prst="wedgeRoundRectCallout">
              <a:avLst>
                <a:gd name="adj1" fmla="val -69762"/>
                <a:gd name="adj2" fmla="val 12394"/>
                <a:gd name="adj3"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txBox="1"/>
            <p:nvPr/>
          </p:nvSpPr>
          <p:spPr>
            <a:xfrm>
              <a:off x="1901541" y="788540"/>
              <a:ext cx="463091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1F1F1F"/>
                  </a:solidFill>
                  <a:latin typeface="Arial"/>
                  <a:ea typeface="Arial"/>
                  <a:cs typeface="Arial"/>
                  <a:sym typeface="Arial"/>
                </a:rPr>
                <a:t>The quality and extent of training programs available to youth to engage in meaningful training that will propel their chosen careers.</a:t>
              </a:r>
              <a:endParaRPr sz="1800">
                <a:solidFill>
                  <a:schemeClr val="dk1"/>
                </a:solidFill>
                <a:latin typeface="Calibri"/>
                <a:ea typeface="Calibri"/>
                <a:cs typeface="Calibri"/>
                <a:sym typeface="Calibri"/>
              </a:endParaRPr>
            </a:p>
          </p:txBody>
        </p:sp>
      </p:grpSp>
      <p:grpSp>
        <p:nvGrpSpPr>
          <p:cNvPr id="142" name="Google Shape;142;p2"/>
          <p:cNvGrpSpPr/>
          <p:nvPr/>
        </p:nvGrpSpPr>
        <p:grpSpPr>
          <a:xfrm>
            <a:off x="4033885" y="4279120"/>
            <a:ext cx="6909230" cy="1342166"/>
            <a:chOff x="5115553" y="4263524"/>
            <a:chExt cx="6909230" cy="1342166"/>
          </a:xfrm>
        </p:grpSpPr>
        <p:sp>
          <p:nvSpPr>
            <p:cNvPr id="143" name="Google Shape;143;p2"/>
            <p:cNvSpPr/>
            <p:nvPr/>
          </p:nvSpPr>
          <p:spPr>
            <a:xfrm>
              <a:off x="5115553" y="4263524"/>
              <a:ext cx="6909230" cy="1342166"/>
            </a:xfrm>
            <a:prstGeom prst="wedgeRoundRectCallout">
              <a:avLst>
                <a:gd name="adj1" fmla="val 5161"/>
                <a:gd name="adj2" fmla="val -83947"/>
                <a:gd name="adj3"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5315205" y="4371832"/>
              <a:ext cx="660059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1F1F"/>
                  </a:solidFill>
                  <a:latin typeface="Arial"/>
                  <a:ea typeface="Arial"/>
                  <a:cs typeface="Arial"/>
                  <a:sym typeface="Arial"/>
                </a:rPr>
                <a:t>S</a:t>
              </a:r>
              <a:r>
                <a:rPr lang="en-US" sz="1800" b="0" i="0">
                  <a:solidFill>
                    <a:srgbClr val="1F1F1F"/>
                  </a:solidFill>
                  <a:latin typeface="Arial"/>
                  <a:ea typeface="Arial"/>
                  <a:cs typeface="Arial"/>
                  <a:sym typeface="Arial"/>
                </a:rPr>
                <a:t>tudents can be taking advantage of all the online resources to broaden their horizons and really pinpoint which career matches up with their passions to help them bridge the gap between high school and the world of work. </a:t>
              </a:r>
              <a:endParaRPr sz="1800">
                <a:solidFill>
                  <a:schemeClr val="dk1"/>
                </a:solidFill>
                <a:latin typeface="Calibri"/>
                <a:ea typeface="Calibri"/>
                <a:cs typeface="Calibri"/>
                <a:sym typeface="Calibri"/>
              </a:endParaRPr>
            </a:p>
          </p:txBody>
        </p:sp>
      </p:grpSp>
      <p:sp>
        <p:nvSpPr>
          <p:cNvPr id="145" name="Google Shape;145;p2"/>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6" name="Google Shape;146;p2"/>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148" name="Google Shape;148;p2"/>
          <p:cNvSpPr txBox="1"/>
          <p:nvPr/>
        </p:nvSpPr>
        <p:spPr>
          <a:xfrm>
            <a:off x="4674575" y="6303613"/>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rgbClr val="073763"/>
                </a:solidFill>
                <a:latin typeface="Calibri"/>
                <a:ea typeface="Calibri"/>
                <a:cs typeface="Calibri"/>
                <a:sym typeface="Calibri"/>
              </a:rPr>
              <a:t>2</a:t>
            </a:fld>
            <a:endParaRPr sz="1200">
              <a:solidFill>
                <a:srgbClr val="073763"/>
              </a:solidFill>
              <a:latin typeface="Calibri"/>
              <a:ea typeface="Calibri"/>
              <a:cs typeface="Calibri"/>
              <a:sym typeface="Calibri"/>
            </a:endParaRPr>
          </a:p>
        </p:txBody>
      </p:sp>
      <p:grpSp>
        <p:nvGrpSpPr>
          <p:cNvPr id="149" name="Google Shape;149;p2"/>
          <p:cNvGrpSpPr/>
          <p:nvPr/>
        </p:nvGrpSpPr>
        <p:grpSpPr>
          <a:xfrm>
            <a:off x="572" y="644723"/>
            <a:ext cx="12191985" cy="804600"/>
            <a:chOff x="158004" y="471140"/>
            <a:chExt cx="10420500" cy="804600"/>
          </a:xfrm>
        </p:grpSpPr>
        <p:sp>
          <p:nvSpPr>
            <p:cNvPr id="150" name="Google Shape;150;p2"/>
            <p:cNvSpPr/>
            <p:nvPr/>
          </p:nvSpPr>
          <p:spPr>
            <a:xfrm>
              <a:off x="158004" y="471140"/>
              <a:ext cx="10420500" cy="804600"/>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51" name="Google Shape;151;p2"/>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VIRTUAL EXTERNSHIPS </a:t>
              </a:r>
              <a:endParaRPr/>
            </a:p>
          </p:txBody>
        </p:sp>
      </p:grpSp>
      <p:pic>
        <p:nvPicPr>
          <p:cNvPr id="152" name="Google Shape;152;p2"/>
          <p:cNvPicPr preferRelativeResize="0"/>
          <p:nvPr/>
        </p:nvPicPr>
        <p:blipFill>
          <a:blip r:embed="rId3">
            <a:alphaModFix/>
          </a:blip>
          <a:stretch>
            <a:fillRect/>
          </a:stretch>
        </p:blipFill>
        <p:spPr>
          <a:xfrm>
            <a:off x="312775" y="691125"/>
            <a:ext cx="720251" cy="71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pSp>
        <p:nvGrpSpPr>
          <p:cNvPr id="158" name="Google Shape;158;p3"/>
          <p:cNvGrpSpPr/>
          <p:nvPr/>
        </p:nvGrpSpPr>
        <p:grpSpPr>
          <a:xfrm>
            <a:off x="1496427" y="2025548"/>
            <a:ext cx="6892476" cy="3630168"/>
            <a:chOff x="1209367" y="2237360"/>
            <a:chExt cx="6892476" cy="3625327"/>
          </a:xfrm>
        </p:grpSpPr>
        <p:pic>
          <p:nvPicPr>
            <p:cNvPr id="159" name="Google Shape;159;p3" descr="Logo, company name&#10;&#10;Description automatically generated"/>
            <p:cNvPicPr preferRelativeResize="0"/>
            <p:nvPr/>
          </p:nvPicPr>
          <p:blipFill rotWithShape="1">
            <a:blip r:embed="rId3">
              <a:alphaModFix/>
            </a:blip>
            <a:srcRect/>
            <a:stretch/>
          </p:blipFill>
          <p:spPr>
            <a:xfrm>
              <a:off x="3250443" y="2237360"/>
              <a:ext cx="4851400" cy="1371600"/>
            </a:xfrm>
            <a:prstGeom prst="rect">
              <a:avLst/>
            </a:prstGeom>
            <a:noFill/>
            <a:ln>
              <a:noFill/>
            </a:ln>
          </p:spPr>
        </p:pic>
        <p:sp>
          <p:nvSpPr>
            <p:cNvPr id="160" name="Google Shape;160;p3"/>
            <p:cNvSpPr txBox="1"/>
            <p:nvPr/>
          </p:nvSpPr>
          <p:spPr>
            <a:xfrm>
              <a:off x="3775587" y="3554363"/>
              <a:ext cx="3893574"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E4E79"/>
                  </a:solidFill>
                  <a:latin typeface="Calibri"/>
                  <a:ea typeface="Calibri"/>
                  <a:cs typeface="Calibri"/>
                  <a:sym typeface="Calibri"/>
                </a:rPr>
                <a:t>Construction</a:t>
              </a:r>
              <a:endParaRPr/>
            </a:p>
            <a:p>
              <a:pPr marL="0" marR="0" lvl="0" indent="0" algn="l" rtl="0">
                <a:spcBef>
                  <a:spcPts val="0"/>
                </a:spcBef>
                <a:spcAft>
                  <a:spcPts val="0"/>
                </a:spcAft>
                <a:buNone/>
              </a:pPr>
              <a:r>
                <a:rPr lang="en-US" sz="1800">
                  <a:solidFill>
                    <a:srgbClr val="1E4E79"/>
                  </a:solidFill>
                  <a:latin typeface="Calibri"/>
                  <a:ea typeface="Calibri"/>
                  <a:cs typeface="Calibri"/>
                  <a:sym typeface="Calibri"/>
                </a:rPr>
                <a:t>Health care and social assistance</a:t>
              </a:r>
              <a:endParaRPr/>
            </a:p>
            <a:p>
              <a:pPr marL="0" marR="0" lvl="0" indent="0" algn="l" rtl="0">
                <a:spcBef>
                  <a:spcPts val="0"/>
                </a:spcBef>
                <a:spcAft>
                  <a:spcPts val="0"/>
                </a:spcAft>
                <a:buNone/>
              </a:pPr>
              <a:r>
                <a:rPr lang="en-US" sz="1800">
                  <a:solidFill>
                    <a:srgbClr val="1E4E79"/>
                  </a:solidFill>
                  <a:latin typeface="Calibri"/>
                  <a:ea typeface="Calibri"/>
                  <a:cs typeface="Calibri"/>
                  <a:sym typeface="Calibri"/>
                </a:rPr>
                <a:t>Professional and technical services</a:t>
              </a:r>
              <a:endParaRPr/>
            </a:p>
            <a:p>
              <a:pPr marL="0" marR="0" lvl="0" indent="0" algn="l" rtl="0">
                <a:spcBef>
                  <a:spcPts val="0"/>
                </a:spcBef>
                <a:spcAft>
                  <a:spcPts val="0"/>
                </a:spcAft>
                <a:buNone/>
              </a:pPr>
              <a:r>
                <a:rPr lang="en-US" sz="1800">
                  <a:solidFill>
                    <a:srgbClr val="1E4E79"/>
                  </a:solidFill>
                  <a:latin typeface="Calibri"/>
                  <a:ea typeface="Calibri"/>
                  <a:cs typeface="Calibri"/>
                  <a:sym typeface="Calibri"/>
                </a:rPr>
                <a:t>Information Technology</a:t>
              </a:r>
              <a:endParaRPr/>
            </a:p>
            <a:p>
              <a:pPr marL="0" marR="0" lvl="0" indent="0" algn="l" rtl="0">
                <a:spcBef>
                  <a:spcPts val="0"/>
                </a:spcBef>
                <a:spcAft>
                  <a:spcPts val="0"/>
                </a:spcAft>
                <a:buNone/>
              </a:pPr>
              <a:r>
                <a:rPr lang="en-US" sz="1800">
                  <a:solidFill>
                    <a:srgbClr val="1E4E79"/>
                  </a:solidFill>
                  <a:latin typeface="Calibri"/>
                  <a:ea typeface="Calibri"/>
                  <a:cs typeface="Calibri"/>
                  <a:sym typeface="Calibri"/>
                </a:rPr>
                <a:t>Finance and insurance</a:t>
              </a:r>
              <a:endParaRPr/>
            </a:p>
            <a:p>
              <a:pPr marL="0" marR="0" lvl="0" indent="0" algn="l" rtl="0">
                <a:spcBef>
                  <a:spcPts val="0"/>
                </a:spcBef>
                <a:spcAft>
                  <a:spcPts val="0"/>
                </a:spcAft>
                <a:buNone/>
              </a:pPr>
              <a:r>
                <a:rPr lang="en-US" sz="1800">
                  <a:solidFill>
                    <a:srgbClr val="1E4E79"/>
                  </a:solidFill>
                  <a:latin typeface="Calibri"/>
                  <a:ea typeface="Calibri"/>
                  <a:cs typeface="Calibri"/>
                  <a:sym typeface="Calibri"/>
                </a:rPr>
                <a:t>Manufacturing</a:t>
              </a:r>
              <a:endParaRPr/>
            </a:p>
            <a:p>
              <a:pPr marL="0" marR="0" lvl="0" indent="0" algn="l" rtl="0">
                <a:spcBef>
                  <a:spcPts val="0"/>
                </a:spcBef>
                <a:spcAft>
                  <a:spcPts val="0"/>
                </a:spcAft>
                <a:buNone/>
              </a:pPr>
              <a:r>
                <a:rPr lang="en-US" sz="1800">
                  <a:solidFill>
                    <a:srgbClr val="1E4E79"/>
                  </a:solidFill>
                  <a:latin typeface="Calibri"/>
                  <a:ea typeface="Calibri"/>
                  <a:cs typeface="Calibri"/>
                  <a:sym typeface="Calibri"/>
                </a:rPr>
                <a:t>Transportation and warehousing</a:t>
              </a:r>
              <a:endParaRPr/>
            </a:p>
            <a:p>
              <a:pPr marL="0" marR="0" lvl="0" indent="0" algn="l" rtl="0">
                <a:spcBef>
                  <a:spcPts val="0"/>
                </a:spcBef>
                <a:spcAft>
                  <a:spcPts val="0"/>
                </a:spcAft>
                <a:buNone/>
              </a:pPr>
              <a:endParaRPr sz="1800">
                <a:solidFill>
                  <a:srgbClr val="1E4E79"/>
                </a:solidFill>
                <a:latin typeface="Calibri"/>
                <a:ea typeface="Calibri"/>
                <a:cs typeface="Calibri"/>
                <a:sym typeface="Calibri"/>
              </a:endParaRPr>
            </a:p>
          </p:txBody>
        </p:sp>
        <p:sp>
          <p:nvSpPr>
            <p:cNvPr id="161" name="Google Shape;161;p3"/>
            <p:cNvSpPr txBox="1"/>
            <p:nvPr/>
          </p:nvSpPr>
          <p:spPr>
            <a:xfrm>
              <a:off x="1209367" y="3586440"/>
              <a:ext cx="2403900" cy="461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a:solidFill>
                    <a:srgbClr val="980000"/>
                  </a:solidFill>
                  <a:latin typeface="Calibri"/>
                  <a:ea typeface="Calibri"/>
                  <a:cs typeface="Calibri"/>
                  <a:sym typeface="Calibri"/>
                </a:rPr>
                <a:t>IN-DEMAND</a:t>
              </a:r>
              <a:endParaRPr>
                <a:solidFill>
                  <a:srgbClr val="980000"/>
                </a:solidFill>
              </a:endParaRPr>
            </a:p>
          </p:txBody>
        </p:sp>
        <p:cxnSp>
          <p:nvCxnSpPr>
            <p:cNvPr id="162" name="Google Shape;162;p3"/>
            <p:cNvCxnSpPr/>
            <p:nvPr/>
          </p:nvCxnSpPr>
          <p:spPr>
            <a:xfrm>
              <a:off x="3672348" y="3687096"/>
              <a:ext cx="0" cy="1710813"/>
            </a:xfrm>
            <a:prstGeom prst="straightConnector1">
              <a:avLst/>
            </a:prstGeom>
            <a:noFill/>
            <a:ln w="12700" cap="flat" cmpd="sng">
              <a:solidFill>
                <a:srgbClr val="7F7F7F"/>
              </a:solidFill>
              <a:prstDash val="solid"/>
              <a:miter lim="800000"/>
              <a:headEnd type="none" w="sm" len="sm"/>
              <a:tailEnd type="none" w="sm" len="sm"/>
            </a:ln>
          </p:spPr>
        </p:cxnSp>
      </p:grpSp>
      <p:sp>
        <p:nvSpPr>
          <p:cNvPr id="163" name="Google Shape;163;p3"/>
          <p:cNvSpPr txBox="1"/>
          <p:nvPr/>
        </p:nvSpPr>
        <p:spPr>
          <a:xfrm>
            <a:off x="4078717" y="5320626"/>
            <a:ext cx="20654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E4E79"/>
                </a:solidFill>
                <a:latin typeface="Calibri"/>
                <a:ea typeface="Calibri"/>
                <a:cs typeface="Calibri"/>
                <a:sym typeface="Calibri"/>
              </a:rPr>
              <a:t>EDUCATION!</a:t>
            </a:r>
            <a:endParaRPr/>
          </a:p>
        </p:txBody>
      </p:sp>
      <p:sp>
        <p:nvSpPr>
          <p:cNvPr id="164" name="Google Shape;164;p3"/>
          <p:cNvSpPr txBox="1"/>
          <p:nvPr/>
        </p:nvSpPr>
        <p:spPr>
          <a:xfrm>
            <a:off x="0" y="1620487"/>
            <a:ext cx="12192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2F5496"/>
                </a:solidFill>
                <a:latin typeface="Calibri"/>
                <a:ea typeface="Calibri"/>
                <a:cs typeface="Calibri"/>
                <a:sym typeface="Calibri"/>
              </a:rPr>
              <a:t>WHAT DOES THIS MEAN FOR OUR STUDENTS?</a:t>
            </a:r>
            <a:endParaRPr/>
          </a:p>
        </p:txBody>
      </p:sp>
      <p:sp>
        <p:nvSpPr>
          <p:cNvPr id="165" name="Google Shape;165;p3"/>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6" name="Google Shape;166;p3"/>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168" name="Google Shape;168;p3"/>
          <p:cNvSpPr txBox="1"/>
          <p:nvPr/>
        </p:nvSpPr>
        <p:spPr>
          <a:xfrm>
            <a:off x="4674575" y="6303613"/>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rgbClr val="073763"/>
                </a:solidFill>
                <a:latin typeface="Calibri"/>
                <a:ea typeface="Calibri"/>
                <a:cs typeface="Calibri"/>
                <a:sym typeface="Calibri"/>
              </a:rPr>
              <a:t>3</a:t>
            </a:fld>
            <a:endParaRPr sz="1200">
              <a:solidFill>
                <a:srgbClr val="073763"/>
              </a:solidFill>
              <a:latin typeface="Calibri"/>
              <a:ea typeface="Calibri"/>
              <a:cs typeface="Calibri"/>
              <a:sym typeface="Calibri"/>
            </a:endParaRPr>
          </a:p>
        </p:txBody>
      </p:sp>
      <p:grpSp>
        <p:nvGrpSpPr>
          <p:cNvPr id="169" name="Google Shape;169;p3"/>
          <p:cNvGrpSpPr/>
          <p:nvPr/>
        </p:nvGrpSpPr>
        <p:grpSpPr>
          <a:xfrm>
            <a:off x="572" y="644723"/>
            <a:ext cx="12191985" cy="804600"/>
            <a:chOff x="158004" y="471140"/>
            <a:chExt cx="10420500" cy="804600"/>
          </a:xfrm>
        </p:grpSpPr>
        <p:sp>
          <p:nvSpPr>
            <p:cNvPr id="170" name="Google Shape;170;p3"/>
            <p:cNvSpPr/>
            <p:nvPr/>
          </p:nvSpPr>
          <p:spPr>
            <a:xfrm>
              <a:off x="158004" y="471140"/>
              <a:ext cx="10420500" cy="804600"/>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71" name="Google Shape;171;p3"/>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VIRTUAL EXTERNSHIPS </a:t>
              </a:r>
              <a:endParaRPr/>
            </a:p>
          </p:txBody>
        </p:sp>
      </p:grpSp>
      <p:pic>
        <p:nvPicPr>
          <p:cNvPr id="172" name="Google Shape;172;p3"/>
          <p:cNvPicPr preferRelativeResize="0"/>
          <p:nvPr/>
        </p:nvPicPr>
        <p:blipFill>
          <a:blip r:embed="rId4">
            <a:alphaModFix/>
          </a:blip>
          <a:stretch>
            <a:fillRect/>
          </a:stretch>
        </p:blipFill>
        <p:spPr>
          <a:xfrm>
            <a:off x="312775" y="691125"/>
            <a:ext cx="720251" cy="711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p:nvPr/>
        </p:nvSpPr>
        <p:spPr>
          <a:xfrm>
            <a:off x="0" y="2322902"/>
            <a:ext cx="12192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980000"/>
                </a:solidFill>
                <a:latin typeface="Calibri"/>
                <a:ea typeface="Calibri"/>
                <a:cs typeface="Calibri"/>
                <a:sym typeface="Calibri"/>
              </a:rPr>
              <a:t>BECOMING &amp; BELONGING</a:t>
            </a:r>
            <a:endParaRPr>
              <a:solidFill>
                <a:srgbClr val="980000"/>
              </a:solidFill>
            </a:endParaRPr>
          </a:p>
        </p:txBody>
      </p:sp>
      <p:sp>
        <p:nvSpPr>
          <p:cNvPr id="179" name="Google Shape;179;p4"/>
          <p:cNvSpPr txBox="1"/>
          <p:nvPr/>
        </p:nvSpPr>
        <p:spPr>
          <a:xfrm>
            <a:off x="0" y="1656583"/>
            <a:ext cx="12192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2F5496"/>
                </a:solidFill>
                <a:latin typeface="Calibri"/>
                <a:ea typeface="Calibri"/>
                <a:cs typeface="Calibri"/>
                <a:sym typeface="Calibri"/>
              </a:rPr>
              <a:t>WHAT DOES THIS MEAN FOR OUR STUDENTS?</a:t>
            </a:r>
            <a:endParaRPr/>
          </a:p>
        </p:txBody>
      </p:sp>
      <p:sp>
        <p:nvSpPr>
          <p:cNvPr id="180" name="Google Shape;180;p4"/>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1" name="Google Shape;181;p4"/>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183" name="Google Shape;183;p4"/>
          <p:cNvSpPr txBox="1"/>
          <p:nvPr/>
        </p:nvSpPr>
        <p:spPr>
          <a:xfrm>
            <a:off x="4674575" y="6303613"/>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rgbClr val="073763"/>
                </a:solidFill>
                <a:latin typeface="Calibri"/>
                <a:ea typeface="Calibri"/>
                <a:cs typeface="Calibri"/>
                <a:sym typeface="Calibri"/>
              </a:rPr>
              <a:t>4</a:t>
            </a:fld>
            <a:endParaRPr sz="1200">
              <a:solidFill>
                <a:srgbClr val="073763"/>
              </a:solidFill>
              <a:latin typeface="Calibri"/>
              <a:ea typeface="Calibri"/>
              <a:cs typeface="Calibri"/>
              <a:sym typeface="Calibri"/>
            </a:endParaRPr>
          </a:p>
        </p:txBody>
      </p:sp>
      <p:grpSp>
        <p:nvGrpSpPr>
          <p:cNvPr id="184" name="Google Shape;184;p4"/>
          <p:cNvGrpSpPr/>
          <p:nvPr/>
        </p:nvGrpSpPr>
        <p:grpSpPr>
          <a:xfrm>
            <a:off x="572" y="644723"/>
            <a:ext cx="12191985" cy="804600"/>
            <a:chOff x="158004" y="471140"/>
            <a:chExt cx="10420500" cy="804600"/>
          </a:xfrm>
        </p:grpSpPr>
        <p:sp>
          <p:nvSpPr>
            <p:cNvPr id="185" name="Google Shape;185;p4"/>
            <p:cNvSpPr/>
            <p:nvPr/>
          </p:nvSpPr>
          <p:spPr>
            <a:xfrm>
              <a:off x="158004" y="471140"/>
              <a:ext cx="10420500" cy="804600"/>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86" name="Google Shape;186;p4"/>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VIRTUAL EXTERNSHIPS </a:t>
              </a:r>
              <a:endParaRPr/>
            </a:p>
          </p:txBody>
        </p:sp>
      </p:grpSp>
      <p:pic>
        <p:nvPicPr>
          <p:cNvPr id="187" name="Google Shape;187;p4"/>
          <p:cNvPicPr preferRelativeResize="0"/>
          <p:nvPr/>
        </p:nvPicPr>
        <p:blipFill>
          <a:blip r:embed="rId3">
            <a:alphaModFix/>
          </a:blip>
          <a:stretch>
            <a:fillRect/>
          </a:stretch>
        </p:blipFill>
        <p:spPr>
          <a:xfrm>
            <a:off x="312775" y="691125"/>
            <a:ext cx="720251" cy="71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5"/>
          <p:cNvGrpSpPr/>
          <p:nvPr/>
        </p:nvGrpSpPr>
        <p:grpSpPr>
          <a:xfrm>
            <a:off x="526014" y="2923327"/>
            <a:ext cx="3971174" cy="2554384"/>
            <a:chOff x="526014" y="2687792"/>
            <a:chExt cx="3971174" cy="2554384"/>
          </a:xfrm>
        </p:grpSpPr>
        <p:pic>
          <p:nvPicPr>
            <p:cNvPr id="194" name="Google Shape;194;p5" descr="Diagram&#10;&#10;Description automatically generated with medium confidence"/>
            <p:cNvPicPr preferRelativeResize="0"/>
            <p:nvPr/>
          </p:nvPicPr>
          <p:blipFill rotWithShape="1">
            <a:blip r:embed="rId3">
              <a:alphaModFix/>
            </a:blip>
            <a:srcRect/>
            <a:stretch/>
          </p:blipFill>
          <p:spPr>
            <a:xfrm>
              <a:off x="526014" y="2687792"/>
              <a:ext cx="2771371" cy="2458181"/>
            </a:xfrm>
            <a:prstGeom prst="rect">
              <a:avLst/>
            </a:prstGeom>
            <a:noFill/>
            <a:ln>
              <a:noFill/>
            </a:ln>
          </p:spPr>
        </p:pic>
        <p:sp>
          <p:nvSpPr>
            <p:cNvPr id="195" name="Google Shape;195;p5"/>
            <p:cNvSpPr txBox="1"/>
            <p:nvPr/>
          </p:nvSpPr>
          <p:spPr>
            <a:xfrm>
              <a:off x="2286003" y="4980566"/>
              <a:ext cx="221118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980000"/>
                  </a:solidFill>
                  <a:latin typeface="Avenir"/>
                  <a:ea typeface="Avenir"/>
                  <a:cs typeface="Avenir"/>
                  <a:sym typeface="Avenir"/>
                </a:rPr>
                <a:t>10,000 HOURS OF PRACTICE!</a:t>
              </a:r>
              <a:endParaRPr>
                <a:solidFill>
                  <a:srgbClr val="980000"/>
                </a:solidFill>
              </a:endParaRPr>
            </a:p>
          </p:txBody>
        </p:sp>
      </p:grpSp>
      <p:sp>
        <p:nvSpPr>
          <p:cNvPr id="196" name="Google Shape;196;p5"/>
          <p:cNvSpPr txBox="1"/>
          <p:nvPr/>
        </p:nvSpPr>
        <p:spPr>
          <a:xfrm>
            <a:off x="0" y="2322902"/>
            <a:ext cx="12192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980000"/>
                </a:solidFill>
                <a:latin typeface="Calibri"/>
                <a:ea typeface="Calibri"/>
                <a:cs typeface="Calibri"/>
                <a:sym typeface="Calibri"/>
              </a:rPr>
              <a:t>BECOMING &amp; BELONGING</a:t>
            </a:r>
            <a:endParaRPr>
              <a:solidFill>
                <a:srgbClr val="980000"/>
              </a:solidFill>
            </a:endParaRPr>
          </a:p>
        </p:txBody>
      </p:sp>
      <p:sp>
        <p:nvSpPr>
          <p:cNvPr id="197" name="Google Shape;197;p5"/>
          <p:cNvSpPr txBox="1"/>
          <p:nvPr/>
        </p:nvSpPr>
        <p:spPr>
          <a:xfrm>
            <a:off x="3133841" y="3446185"/>
            <a:ext cx="229714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57070"/>
                </a:solidFill>
                <a:latin typeface="Calibri"/>
                <a:ea typeface="Calibri"/>
                <a:cs typeface="Calibri"/>
                <a:sym typeface="Calibri"/>
              </a:rPr>
              <a:t>Career identity development </a:t>
            </a:r>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is a process.</a:t>
            </a:r>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 </a:t>
            </a:r>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We need inspiration and motivation to persist and see </a:t>
            </a:r>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challenges as growth not </a:t>
            </a:r>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road blocks.</a:t>
            </a:r>
            <a:endParaRPr/>
          </a:p>
        </p:txBody>
      </p:sp>
      <p:sp>
        <p:nvSpPr>
          <p:cNvPr id="198" name="Google Shape;198;p5"/>
          <p:cNvSpPr txBox="1"/>
          <p:nvPr/>
        </p:nvSpPr>
        <p:spPr>
          <a:xfrm>
            <a:off x="0" y="1656583"/>
            <a:ext cx="12192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2F5496"/>
                </a:solidFill>
                <a:latin typeface="Calibri"/>
                <a:ea typeface="Calibri"/>
                <a:cs typeface="Calibri"/>
                <a:sym typeface="Calibri"/>
              </a:rPr>
              <a:t>WHAT DOES THIS MEAN FOR OUR STUDENTS?</a:t>
            </a:r>
            <a:endParaRPr/>
          </a:p>
        </p:txBody>
      </p:sp>
      <p:sp>
        <p:nvSpPr>
          <p:cNvPr id="199" name="Google Shape;199;p5"/>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0" name="Google Shape;200;p5"/>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202" name="Google Shape;202;p5"/>
          <p:cNvSpPr txBox="1"/>
          <p:nvPr/>
        </p:nvSpPr>
        <p:spPr>
          <a:xfrm>
            <a:off x="4674575" y="6303613"/>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rgbClr val="073763"/>
                </a:solidFill>
                <a:latin typeface="Calibri"/>
                <a:ea typeface="Calibri"/>
                <a:cs typeface="Calibri"/>
                <a:sym typeface="Calibri"/>
              </a:rPr>
              <a:t>5</a:t>
            </a:fld>
            <a:endParaRPr sz="1200">
              <a:solidFill>
                <a:srgbClr val="073763"/>
              </a:solidFill>
              <a:latin typeface="Calibri"/>
              <a:ea typeface="Calibri"/>
              <a:cs typeface="Calibri"/>
              <a:sym typeface="Calibri"/>
            </a:endParaRPr>
          </a:p>
        </p:txBody>
      </p:sp>
      <p:grpSp>
        <p:nvGrpSpPr>
          <p:cNvPr id="203" name="Google Shape;203;p5"/>
          <p:cNvGrpSpPr/>
          <p:nvPr/>
        </p:nvGrpSpPr>
        <p:grpSpPr>
          <a:xfrm>
            <a:off x="572" y="644723"/>
            <a:ext cx="12191985" cy="804600"/>
            <a:chOff x="158004" y="471140"/>
            <a:chExt cx="10420500" cy="804600"/>
          </a:xfrm>
        </p:grpSpPr>
        <p:sp>
          <p:nvSpPr>
            <p:cNvPr id="204" name="Google Shape;204;p5"/>
            <p:cNvSpPr/>
            <p:nvPr/>
          </p:nvSpPr>
          <p:spPr>
            <a:xfrm>
              <a:off x="158004" y="471140"/>
              <a:ext cx="10420500" cy="804600"/>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205" name="Google Shape;205;p5"/>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VIRTUAL EXTERNSHIPS </a:t>
              </a:r>
              <a:endParaRPr/>
            </a:p>
          </p:txBody>
        </p:sp>
      </p:grpSp>
      <p:pic>
        <p:nvPicPr>
          <p:cNvPr id="206" name="Google Shape;206;p5"/>
          <p:cNvPicPr preferRelativeResize="0"/>
          <p:nvPr/>
        </p:nvPicPr>
        <p:blipFill>
          <a:blip r:embed="rId4">
            <a:alphaModFix/>
          </a:blip>
          <a:stretch>
            <a:fillRect/>
          </a:stretch>
        </p:blipFill>
        <p:spPr>
          <a:xfrm>
            <a:off x="312775" y="691125"/>
            <a:ext cx="720251" cy="71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pSp>
        <p:nvGrpSpPr>
          <p:cNvPr id="212" name="Google Shape;212;p6"/>
          <p:cNvGrpSpPr/>
          <p:nvPr/>
        </p:nvGrpSpPr>
        <p:grpSpPr>
          <a:xfrm>
            <a:off x="526014" y="2923327"/>
            <a:ext cx="4904971" cy="2554384"/>
            <a:chOff x="526014" y="2687792"/>
            <a:chExt cx="4904971" cy="2554384"/>
          </a:xfrm>
        </p:grpSpPr>
        <p:pic>
          <p:nvPicPr>
            <p:cNvPr id="213" name="Google Shape;213;p6" descr="Diagram&#10;&#10;Description automatically generated with medium confidence"/>
            <p:cNvPicPr preferRelativeResize="0"/>
            <p:nvPr/>
          </p:nvPicPr>
          <p:blipFill rotWithShape="1">
            <a:blip r:embed="rId3">
              <a:alphaModFix/>
            </a:blip>
            <a:srcRect/>
            <a:stretch/>
          </p:blipFill>
          <p:spPr>
            <a:xfrm>
              <a:off x="526014" y="2687792"/>
              <a:ext cx="2771371" cy="2458181"/>
            </a:xfrm>
            <a:prstGeom prst="rect">
              <a:avLst/>
            </a:prstGeom>
            <a:noFill/>
            <a:ln>
              <a:noFill/>
            </a:ln>
          </p:spPr>
        </p:pic>
        <p:sp>
          <p:nvSpPr>
            <p:cNvPr id="214" name="Google Shape;214;p6"/>
            <p:cNvSpPr txBox="1"/>
            <p:nvPr/>
          </p:nvSpPr>
          <p:spPr>
            <a:xfrm>
              <a:off x="3133841" y="3210650"/>
              <a:ext cx="229714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57070"/>
                  </a:solidFill>
                  <a:latin typeface="Calibri"/>
                  <a:ea typeface="Calibri"/>
                  <a:cs typeface="Calibri"/>
                  <a:sym typeface="Calibri"/>
                </a:rPr>
                <a:t>Career identity development </a:t>
              </a:r>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is a process.</a:t>
              </a:r>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 </a:t>
              </a:r>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We need inspiration and motivation to persist and see </a:t>
              </a:r>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challenges as growth not </a:t>
              </a:r>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road blocks.</a:t>
              </a:r>
              <a:endParaRPr/>
            </a:p>
          </p:txBody>
        </p:sp>
        <p:sp>
          <p:nvSpPr>
            <p:cNvPr id="215" name="Google Shape;215;p6"/>
            <p:cNvSpPr txBox="1"/>
            <p:nvPr/>
          </p:nvSpPr>
          <p:spPr>
            <a:xfrm>
              <a:off x="2286003" y="4980566"/>
              <a:ext cx="221118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980000"/>
                  </a:solidFill>
                  <a:latin typeface="Avenir"/>
                  <a:ea typeface="Avenir"/>
                  <a:cs typeface="Avenir"/>
                  <a:sym typeface="Avenir"/>
                </a:rPr>
                <a:t>10,000 HOURS OF PRACTICE!</a:t>
              </a:r>
              <a:endParaRPr>
                <a:solidFill>
                  <a:srgbClr val="980000"/>
                </a:solidFill>
              </a:endParaRPr>
            </a:p>
          </p:txBody>
        </p:sp>
      </p:grpSp>
      <p:grpSp>
        <p:nvGrpSpPr>
          <p:cNvPr id="216" name="Google Shape;216;p6"/>
          <p:cNvGrpSpPr/>
          <p:nvPr/>
        </p:nvGrpSpPr>
        <p:grpSpPr>
          <a:xfrm>
            <a:off x="4804333" y="3221352"/>
            <a:ext cx="6930467" cy="1957248"/>
            <a:chOff x="5081424" y="2958108"/>
            <a:chExt cx="6930467" cy="1957248"/>
          </a:xfrm>
        </p:grpSpPr>
        <p:pic>
          <p:nvPicPr>
            <p:cNvPr id="217" name="Google Shape;217;p6"/>
            <p:cNvPicPr preferRelativeResize="0"/>
            <p:nvPr/>
          </p:nvPicPr>
          <p:blipFill rotWithShape="1">
            <a:blip r:embed="rId4">
              <a:alphaModFix amt="63000"/>
            </a:blip>
            <a:srcRect t="23741" b="16758"/>
            <a:stretch/>
          </p:blipFill>
          <p:spPr>
            <a:xfrm>
              <a:off x="5913906" y="2958108"/>
              <a:ext cx="3877104" cy="1782618"/>
            </a:xfrm>
            <a:prstGeom prst="rect">
              <a:avLst/>
            </a:prstGeom>
            <a:noFill/>
            <a:ln>
              <a:noFill/>
            </a:ln>
          </p:spPr>
        </p:pic>
        <p:sp>
          <p:nvSpPr>
            <p:cNvPr id="218" name="Google Shape;218;p6"/>
            <p:cNvSpPr txBox="1"/>
            <p:nvPr/>
          </p:nvSpPr>
          <p:spPr>
            <a:xfrm>
              <a:off x="9847785" y="3037320"/>
              <a:ext cx="2164106"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57070"/>
                  </a:solidFill>
                  <a:latin typeface="Calibri"/>
                  <a:ea typeface="Calibri"/>
                  <a:cs typeface="Calibri"/>
                  <a:sym typeface="Calibri"/>
                </a:rPr>
                <a:t>Persistence takes more than GRIT – we need positive reinforcement. </a:t>
              </a:r>
              <a:endParaRPr/>
            </a:p>
            <a:p>
              <a:pPr marL="0" marR="0" lvl="0" indent="0" algn="l" rtl="0">
                <a:spcBef>
                  <a:spcPts val="0"/>
                </a:spcBef>
                <a:spcAft>
                  <a:spcPts val="0"/>
                </a:spcAft>
                <a:buNone/>
              </a:pPr>
              <a:endParaRPr sz="500">
                <a:solidFill>
                  <a:srgbClr val="757070"/>
                </a:solidFill>
                <a:latin typeface="Calibri"/>
                <a:ea typeface="Calibri"/>
                <a:cs typeface="Calibri"/>
                <a:sym typeface="Calibri"/>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Compassion, gratitude </a:t>
              </a:r>
              <a:endParaRPr/>
            </a:p>
            <a:p>
              <a:pPr marL="0" marR="0" lvl="0" indent="0" algn="l" rtl="0">
                <a:spcBef>
                  <a:spcPts val="0"/>
                </a:spcBef>
                <a:spcAft>
                  <a:spcPts val="0"/>
                </a:spcAft>
                <a:buNone/>
              </a:pPr>
              <a:r>
                <a:rPr lang="en-US" sz="1200">
                  <a:solidFill>
                    <a:srgbClr val="757070"/>
                  </a:solidFill>
                  <a:latin typeface="Calibri"/>
                  <a:ea typeface="Calibri"/>
                  <a:cs typeface="Calibri"/>
                  <a:sym typeface="Calibri"/>
                </a:rPr>
                <a:t>and pride give us support and persistence for free. </a:t>
              </a:r>
              <a:endParaRPr/>
            </a:p>
          </p:txBody>
        </p:sp>
        <p:sp>
          <p:nvSpPr>
            <p:cNvPr id="219" name="Google Shape;219;p6"/>
            <p:cNvSpPr txBox="1"/>
            <p:nvPr/>
          </p:nvSpPr>
          <p:spPr>
            <a:xfrm>
              <a:off x="5081424" y="4730690"/>
              <a:ext cx="4783015" cy="18466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600" i="1">
                  <a:solidFill>
                    <a:srgbClr val="757070"/>
                  </a:solidFill>
                  <a:latin typeface="Calibri"/>
                  <a:ea typeface="Calibri"/>
                  <a:cs typeface="Calibri"/>
                  <a:sym typeface="Calibri"/>
                </a:rPr>
                <a:t>Source:</a:t>
              </a:r>
              <a:r>
                <a:rPr lang="en-US" sz="600" i="1">
                  <a:solidFill>
                    <a:schemeClr val="dk1"/>
                  </a:solidFill>
                  <a:latin typeface="Calibri"/>
                  <a:ea typeface="Calibri"/>
                  <a:cs typeface="Calibri"/>
                  <a:sym typeface="Calibri"/>
                </a:rPr>
                <a:t> https://belonging.berkeley.edu</a:t>
              </a:r>
              <a:r>
                <a:rPr lang="en-US" sz="600" i="1">
                  <a:solidFill>
                    <a:srgbClr val="757070"/>
                  </a:solidFill>
                  <a:latin typeface="Calibri"/>
                  <a:ea typeface="Calibri"/>
                  <a:cs typeface="Calibri"/>
                  <a:sym typeface="Calibri"/>
                </a:rPr>
                <a:t>. Retrieved October 2018  </a:t>
              </a:r>
              <a:endParaRPr/>
            </a:p>
          </p:txBody>
        </p:sp>
      </p:grpSp>
      <p:sp>
        <p:nvSpPr>
          <p:cNvPr id="220" name="Google Shape;220;p6"/>
          <p:cNvSpPr txBox="1"/>
          <p:nvPr/>
        </p:nvSpPr>
        <p:spPr>
          <a:xfrm>
            <a:off x="0" y="2322902"/>
            <a:ext cx="12192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980000"/>
                </a:solidFill>
                <a:latin typeface="Calibri"/>
                <a:ea typeface="Calibri"/>
                <a:cs typeface="Calibri"/>
                <a:sym typeface="Calibri"/>
              </a:rPr>
              <a:t>BECOMING &amp; BELONGING</a:t>
            </a:r>
            <a:endParaRPr>
              <a:solidFill>
                <a:srgbClr val="980000"/>
              </a:solidFill>
            </a:endParaRPr>
          </a:p>
        </p:txBody>
      </p:sp>
      <p:sp>
        <p:nvSpPr>
          <p:cNvPr id="221" name="Google Shape;221;p6"/>
          <p:cNvSpPr txBox="1"/>
          <p:nvPr/>
        </p:nvSpPr>
        <p:spPr>
          <a:xfrm>
            <a:off x="0" y="1656583"/>
            <a:ext cx="12192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2F5496"/>
                </a:solidFill>
                <a:latin typeface="Calibri"/>
                <a:ea typeface="Calibri"/>
                <a:cs typeface="Calibri"/>
                <a:sym typeface="Calibri"/>
              </a:rPr>
              <a:t>WHAT DOES THIS MEAN FOR OUR STUDENTS?</a:t>
            </a:r>
            <a:endParaRPr/>
          </a:p>
        </p:txBody>
      </p:sp>
      <p:sp>
        <p:nvSpPr>
          <p:cNvPr id="222" name="Google Shape;222;p6"/>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3" name="Google Shape;223;p6"/>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225" name="Google Shape;225;p6"/>
          <p:cNvSpPr txBox="1"/>
          <p:nvPr/>
        </p:nvSpPr>
        <p:spPr>
          <a:xfrm>
            <a:off x="4674575" y="6303613"/>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rgbClr val="073763"/>
                </a:solidFill>
                <a:latin typeface="Calibri"/>
                <a:ea typeface="Calibri"/>
                <a:cs typeface="Calibri"/>
                <a:sym typeface="Calibri"/>
              </a:rPr>
              <a:t>6</a:t>
            </a:fld>
            <a:endParaRPr sz="1200">
              <a:solidFill>
                <a:srgbClr val="073763"/>
              </a:solidFill>
              <a:latin typeface="Calibri"/>
              <a:ea typeface="Calibri"/>
              <a:cs typeface="Calibri"/>
              <a:sym typeface="Calibri"/>
            </a:endParaRPr>
          </a:p>
        </p:txBody>
      </p:sp>
      <p:grpSp>
        <p:nvGrpSpPr>
          <p:cNvPr id="226" name="Google Shape;226;p6"/>
          <p:cNvGrpSpPr/>
          <p:nvPr/>
        </p:nvGrpSpPr>
        <p:grpSpPr>
          <a:xfrm>
            <a:off x="572" y="644723"/>
            <a:ext cx="12191985" cy="804600"/>
            <a:chOff x="158004" y="471140"/>
            <a:chExt cx="10420500" cy="804600"/>
          </a:xfrm>
        </p:grpSpPr>
        <p:sp>
          <p:nvSpPr>
            <p:cNvPr id="227" name="Google Shape;227;p6"/>
            <p:cNvSpPr/>
            <p:nvPr/>
          </p:nvSpPr>
          <p:spPr>
            <a:xfrm>
              <a:off x="158004" y="471140"/>
              <a:ext cx="10420500" cy="804600"/>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228" name="Google Shape;228;p6"/>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VIRTUAL EXTERNSHIPS </a:t>
              </a:r>
              <a:endParaRPr/>
            </a:p>
          </p:txBody>
        </p:sp>
      </p:grpSp>
      <p:pic>
        <p:nvPicPr>
          <p:cNvPr id="229" name="Google Shape;229;p6"/>
          <p:cNvPicPr preferRelativeResize="0"/>
          <p:nvPr/>
        </p:nvPicPr>
        <p:blipFill>
          <a:blip r:embed="rId5">
            <a:alphaModFix/>
          </a:blip>
          <a:stretch>
            <a:fillRect/>
          </a:stretch>
        </p:blipFill>
        <p:spPr>
          <a:xfrm>
            <a:off x="312775" y="691125"/>
            <a:ext cx="720251" cy="71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7"/>
          <p:cNvSpPr txBox="1"/>
          <p:nvPr/>
        </p:nvSpPr>
        <p:spPr>
          <a:xfrm>
            <a:off x="2854055" y="1841268"/>
            <a:ext cx="5880857" cy="6124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a:solidFill>
                  <a:srgbClr val="1F3864"/>
                </a:solidFill>
                <a:latin typeface="Calibri"/>
                <a:ea typeface="Calibri"/>
                <a:cs typeface="Calibri"/>
                <a:sym typeface="Calibri"/>
              </a:rPr>
              <a:t>BREAKOUT!</a:t>
            </a:r>
            <a:endParaRPr/>
          </a:p>
        </p:txBody>
      </p:sp>
      <p:grpSp>
        <p:nvGrpSpPr>
          <p:cNvPr id="236" name="Google Shape;236;p7"/>
          <p:cNvGrpSpPr/>
          <p:nvPr/>
        </p:nvGrpSpPr>
        <p:grpSpPr>
          <a:xfrm>
            <a:off x="1371579" y="2324064"/>
            <a:ext cx="9157875" cy="2308324"/>
            <a:chOff x="1194552" y="2413356"/>
            <a:chExt cx="10421860" cy="2308324"/>
          </a:xfrm>
        </p:grpSpPr>
        <p:sp>
          <p:nvSpPr>
            <p:cNvPr id="237" name="Google Shape;237;p7"/>
            <p:cNvSpPr txBox="1"/>
            <p:nvPr/>
          </p:nvSpPr>
          <p:spPr>
            <a:xfrm>
              <a:off x="1194552" y="2413356"/>
              <a:ext cx="10421860" cy="2308324"/>
            </a:xfrm>
            <a:prstGeom prst="rect">
              <a:avLst/>
            </a:prstGeom>
            <a:noFill/>
            <a:ln>
              <a:noFill/>
            </a:ln>
          </p:spPr>
          <p:txBody>
            <a:bodyPr spcFirstLastPara="1" wrap="square" lIns="91425" tIns="45700" rIns="91425" bIns="45700" anchor="t" anchorCtr="0">
              <a:spAutoFit/>
            </a:bodyPr>
            <a:lstStyle/>
            <a:p>
              <a:pPr marL="3657600" marR="0" lvl="8" indent="0" algn="l" rtl="0">
                <a:spcBef>
                  <a:spcPts val="0"/>
                </a:spcBef>
                <a:spcAft>
                  <a:spcPts val="0"/>
                </a:spcAft>
                <a:buNone/>
              </a:pPr>
              <a:r>
                <a:rPr lang="en-US" sz="2400" b="0" i="0" u="none" strike="noStrike" cap="none">
                  <a:solidFill>
                    <a:srgbClr val="7F7F7F"/>
                  </a:solidFill>
                  <a:latin typeface="Calibri"/>
                  <a:ea typeface="Calibri"/>
                  <a:cs typeface="Calibri"/>
                  <a:sym typeface="Calibri"/>
                </a:rPr>
                <a:t>~15 minutes</a:t>
              </a:r>
              <a:endParaRPr/>
            </a:p>
            <a:p>
              <a:pPr marL="3657600" marR="0" lvl="8" indent="0" algn="l" rtl="0">
                <a:spcBef>
                  <a:spcPts val="0"/>
                </a:spcBef>
                <a:spcAft>
                  <a:spcPts val="0"/>
                </a:spcAft>
                <a:buNone/>
              </a:pPr>
              <a:endParaRPr sz="900" b="0" i="0" u="none" strike="noStrike" cap="none">
                <a:solidFill>
                  <a:srgbClr val="7F7F7F"/>
                </a:solidFill>
                <a:latin typeface="Calibri"/>
                <a:ea typeface="Calibri"/>
                <a:cs typeface="Calibri"/>
                <a:sym typeface="Calibri"/>
              </a:endParaRPr>
            </a:p>
            <a:p>
              <a:pPr marL="742950" marR="0" lvl="1" indent="-254000" algn="l" rtl="0">
                <a:spcBef>
                  <a:spcPts val="0"/>
                </a:spcBef>
                <a:spcAft>
                  <a:spcPts val="0"/>
                </a:spcAft>
                <a:buClr>
                  <a:schemeClr val="dk1"/>
                </a:buClr>
                <a:buSzPts val="500"/>
                <a:buFont typeface="Arial"/>
                <a:buNone/>
              </a:pPr>
              <a:endParaRPr sz="500" b="0" i="0" u="none" strike="noStrike" cap="none">
                <a:solidFill>
                  <a:srgbClr val="7F7F7F"/>
                </a:solidFill>
                <a:latin typeface="Calibri"/>
                <a:ea typeface="Calibri"/>
                <a:cs typeface="Calibri"/>
                <a:sym typeface="Calibri"/>
              </a:endParaRPr>
            </a:p>
            <a:p>
              <a:pPr marL="742950" marR="0" lvl="1" indent="-285750" algn="l" rtl="0">
                <a:spcBef>
                  <a:spcPts val="0"/>
                </a:spcBef>
                <a:spcAft>
                  <a:spcPts val="0"/>
                </a:spcAft>
                <a:buClr>
                  <a:srgbClr val="7F7F7F"/>
                </a:buClr>
                <a:buSzPts val="2400"/>
                <a:buFont typeface="Arial"/>
                <a:buChar char="•"/>
              </a:pPr>
              <a:r>
                <a:rPr lang="en-US" sz="2400" b="0" i="0" u="none" strike="noStrike" cap="none">
                  <a:solidFill>
                    <a:srgbClr val="7F7F7F"/>
                  </a:solidFill>
                  <a:latin typeface="Calibri"/>
                  <a:ea typeface="Calibri"/>
                  <a:cs typeface="Calibri"/>
                  <a:sym typeface="Calibri"/>
                </a:rPr>
                <a:t>Have a convo…</a:t>
              </a:r>
              <a:endParaRPr/>
            </a:p>
            <a:p>
              <a:pPr marL="1371600" marR="0" lvl="2" indent="-457200" algn="l" rtl="0">
                <a:spcBef>
                  <a:spcPts val="0"/>
                </a:spcBef>
                <a:spcAft>
                  <a:spcPts val="0"/>
                </a:spcAft>
                <a:buClr>
                  <a:srgbClr val="7F7F7F"/>
                </a:buClr>
                <a:buSzPts val="2400"/>
                <a:buFont typeface="Calibri"/>
                <a:buAutoNum type="arabicPeriod"/>
              </a:pPr>
              <a:r>
                <a:rPr lang="en-US" sz="2400" b="0" i="0" u="none" strike="noStrike" cap="none">
                  <a:solidFill>
                    <a:srgbClr val="7F7F7F"/>
                  </a:solidFill>
                  <a:latin typeface="Calibri"/>
                  <a:ea typeface="Calibri"/>
                  <a:cs typeface="Calibri"/>
                  <a:sym typeface="Calibri"/>
                </a:rPr>
                <a:t>How will you leverage this experience and the tools available to provide students with support and opportunities? </a:t>
              </a:r>
              <a:endParaRPr/>
            </a:p>
            <a:p>
              <a:pPr marL="1371600" marR="0" lvl="2" indent="-457200" algn="l" rtl="0">
                <a:spcBef>
                  <a:spcPts val="0"/>
                </a:spcBef>
                <a:spcAft>
                  <a:spcPts val="0"/>
                </a:spcAft>
                <a:buClr>
                  <a:srgbClr val="7F7F7F"/>
                </a:buClr>
                <a:buSzPts val="2400"/>
                <a:buFont typeface="Calibri"/>
                <a:buAutoNum type="arabicPeriod"/>
              </a:pPr>
              <a:r>
                <a:rPr lang="en-US" sz="2400" b="0" i="0" u="none" strike="noStrike" cap="none">
                  <a:solidFill>
                    <a:srgbClr val="7F7F7F"/>
                  </a:solidFill>
                  <a:latin typeface="Calibri"/>
                  <a:ea typeface="Calibri"/>
                  <a:cs typeface="Calibri"/>
                  <a:sym typeface="Calibri"/>
                </a:rPr>
                <a:t>What are your next steps?</a:t>
              </a:r>
              <a:endParaRPr/>
            </a:p>
            <a:p>
              <a:pPr marL="1828800" marR="0" lvl="4" indent="0" algn="l" rtl="0">
                <a:spcBef>
                  <a:spcPts val="0"/>
                </a:spcBef>
                <a:spcAft>
                  <a:spcPts val="0"/>
                </a:spcAft>
                <a:buNone/>
              </a:pPr>
              <a:endParaRPr sz="500" b="0" i="0" u="none" strike="noStrike" cap="none">
                <a:solidFill>
                  <a:srgbClr val="7F7F7F"/>
                </a:solidFill>
                <a:latin typeface="Calibri"/>
                <a:ea typeface="Calibri"/>
                <a:cs typeface="Calibri"/>
                <a:sym typeface="Calibri"/>
              </a:endParaRPr>
            </a:p>
            <a:p>
              <a:pPr marL="457200" marR="0" lvl="1" indent="0" algn="l" rtl="0">
                <a:spcBef>
                  <a:spcPts val="0"/>
                </a:spcBef>
                <a:spcAft>
                  <a:spcPts val="0"/>
                </a:spcAft>
                <a:buNone/>
              </a:pPr>
              <a:endParaRPr sz="500" b="0" i="0" u="none" strike="noStrike" cap="none">
                <a:solidFill>
                  <a:srgbClr val="7F7F7F"/>
                </a:solidFill>
                <a:latin typeface="Calibri"/>
                <a:ea typeface="Calibri"/>
                <a:cs typeface="Calibri"/>
                <a:sym typeface="Calibri"/>
              </a:endParaRPr>
            </a:p>
          </p:txBody>
        </p:sp>
        <p:pic>
          <p:nvPicPr>
            <p:cNvPr id="238" name="Google Shape;238;p7" descr="A close up of a logo&#10;&#10;Description automatically generated"/>
            <p:cNvPicPr preferRelativeResize="0"/>
            <p:nvPr/>
          </p:nvPicPr>
          <p:blipFill rotWithShape="1">
            <a:blip r:embed="rId3">
              <a:alphaModFix/>
            </a:blip>
            <a:srcRect/>
            <a:stretch/>
          </p:blipFill>
          <p:spPr>
            <a:xfrm>
              <a:off x="10305936" y="3785436"/>
              <a:ext cx="517358" cy="447502"/>
            </a:xfrm>
            <a:prstGeom prst="rect">
              <a:avLst/>
            </a:prstGeom>
            <a:noFill/>
            <a:ln>
              <a:noFill/>
            </a:ln>
          </p:spPr>
        </p:pic>
      </p:grpSp>
      <p:sp>
        <p:nvSpPr>
          <p:cNvPr id="239" name="Google Shape;239;p7"/>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0" name="Google Shape;240;p7"/>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242" name="Google Shape;242;p7"/>
          <p:cNvSpPr txBox="1"/>
          <p:nvPr/>
        </p:nvSpPr>
        <p:spPr>
          <a:xfrm>
            <a:off x="4674575" y="6303613"/>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rgbClr val="073763"/>
                </a:solidFill>
                <a:latin typeface="Calibri"/>
                <a:ea typeface="Calibri"/>
                <a:cs typeface="Calibri"/>
                <a:sym typeface="Calibri"/>
              </a:rPr>
              <a:t>7</a:t>
            </a:fld>
            <a:endParaRPr sz="1200">
              <a:solidFill>
                <a:srgbClr val="073763"/>
              </a:solidFill>
              <a:latin typeface="Calibri"/>
              <a:ea typeface="Calibri"/>
              <a:cs typeface="Calibri"/>
              <a:sym typeface="Calibri"/>
            </a:endParaRPr>
          </a:p>
        </p:txBody>
      </p:sp>
      <p:grpSp>
        <p:nvGrpSpPr>
          <p:cNvPr id="243" name="Google Shape;243;p7"/>
          <p:cNvGrpSpPr/>
          <p:nvPr/>
        </p:nvGrpSpPr>
        <p:grpSpPr>
          <a:xfrm>
            <a:off x="572" y="644723"/>
            <a:ext cx="12191985" cy="804600"/>
            <a:chOff x="158004" y="471140"/>
            <a:chExt cx="10420500" cy="804600"/>
          </a:xfrm>
        </p:grpSpPr>
        <p:sp>
          <p:nvSpPr>
            <p:cNvPr id="244" name="Google Shape;244;p7"/>
            <p:cNvSpPr/>
            <p:nvPr/>
          </p:nvSpPr>
          <p:spPr>
            <a:xfrm>
              <a:off x="158004" y="471140"/>
              <a:ext cx="10420500" cy="804600"/>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5" name="Google Shape;245;p7"/>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FFFF"/>
                  </a:solidFill>
                  <a:latin typeface="Calibri"/>
                  <a:ea typeface="Calibri"/>
                  <a:cs typeface="Calibri"/>
                  <a:sym typeface="Calibri"/>
                </a:rPr>
                <a:t>VIRTUAL EXTERNSHIPS </a:t>
              </a:r>
              <a:endParaRPr dirty="0"/>
            </a:p>
          </p:txBody>
        </p:sp>
      </p:grpSp>
      <p:pic>
        <p:nvPicPr>
          <p:cNvPr id="246" name="Google Shape;246;p7"/>
          <p:cNvPicPr preferRelativeResize="0"/>
          <p:nvPr/>
        </p:nvPicPr>
        <p:blipFill>
          <a:blip r:embed="rId4">
            <a:alphaModFix/>
          </a:blip>
          <a:stretch>
            <a:fillRect/>
          </a:stretch>
        </p:blipFill>
        <p:spPr>
          <a:xfrm>
            <a:off x="312775" y="691125"/>
            <a:ext cx="720251" cy="71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8"/>
          <p:cNvSpPr txBox="1"/>
          <p:nvPr/>
        </p:nvSpPr>
        <p:spPr>
          <a:xfrm>
            <a:off x="-152400" y="2695643"/>
            <a:ext cx="12192000" cy="6124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a:solidFill>
                  <a:srgbClr val="1F3864"/>
                </a:solidFill>
                <a:latin typeface="Calibri"/>
                <a:ea typeface="Calibri"/>
                <a:cs typeface="Calibri"/>
                <a:sym typeface="Calibri"/>
              </a:rPr>
              <a:t>CHAT SHARE OUT</a:t>
            </a:r>
            <a:endParaRPr/>
          </a:p>
        </p:txBody>
      </p:sp>
      <p:sp>
        <p:nvSpPr>
          <p:cNvPr id="253" name="Google Shape;253;p8"/>
          <p:cNvSpPr txBox="1"/>
          <p:nvPr/>
        </p:nvSpPr>
        <p:spPr>
          <a:xfrm>
            <a:off x="3942387" y="3323746"/>
            <a:ext cx="5748099" cy="1200329"/>
          </a:xfrm>
          <a:prstGeom prst="rect">
            <a:avLst/>
          </a:prstGeom>
          <a:noFill/>
          <a:ln>
            <a:noFill/>
          </a:ln>
        </p:spPr>
        <p:txBody>
          <a:bodyPr spcFirstLastPara="1" wrap="square" lIns="91425" tIns="45700" rIns="91425" bIns="45700" anchor="t" anchorCtr="0">
            <a:spAutoFit/>
          </a:bodyPr>
          <a:lstStyle/>
          <a:p>
            <a:pPr marL="354013" marR="0" lvl="0" indent="-354013" algn="l" rtl="0">
              <a:spcBef>
                <a:spcPts val="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What were your highlights?</a:t>
            </a:r>
            <a:endParaRPr/>
          </a:p>
          <a:p>
            <a:pPr marL="354013" marR="0" lvl="0" indent="-354013" algn="l" rtl="0">
              <a:spcBef>
                <a:spcPts val="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Biggest take-aways?</a:t>
            </a:r>
            <a:endParaRPr/>
          </a:p>
          <a:p>
            <a:pPr marL="0" marR="0" lvl="0" indent="0" algn="l" rtl="0">
              <a:spcBef>
                <a:spcPts val="0"/>
              </a:spcBef>
              <a:spcAft>
                <a:spcPts val="0"/>
              </a:spcAft>
              <a:buNone/>
            </a:pPr>
            <a:endParaRPr sz="2400">
              <a:solidFill>
                <a:srgbClr val="7F7F7F"/>
              </a:solidFill>
              <a:latin typeface="Calibri"/>
              <a:ea typeface="Calibri"/>
              <a:cs typeface="Calibri"/>
              <a:sym typeface="Calibri"/>
            </a:endParaRPr>
          </a:p>
        </p:txBody>
      </p:sp>
      <p:sp>
        <p:nvSpPr>
          <p:cNvPr id="254" name="Google Shape;254;p8"/>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5" name="Google Shape;255;p8"/>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257" name="Google Shape;257;p8"/>
          <p:cNvSpPr txBox="1"/>
          <p:nvPr/>
        </p:nvSpPr>
        <p:spPr>
          <a:xfrm>
            <a:off x="4674575" y="6303613"/>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rgbClr val="073763"/>
                </a:solidFill>
                <a:latin typeface="Calibri"/>
                <a:ea typeface="Calibri"/>
                <a:cs typeface="Calibri"/>
                <a:sym typeface="Calibri"/>
              </a:rPr>
              <a:t>8</a:t>
            </a:fld>
            <a:endParaRPr sz="1200">
              <a:solidFill>
                <a:srgbClr val="073763"/>
              </a:solidFill>
              <a:latin typeface="Calibri"/>
              <a:ea typeface="Calibri"/>
              <a:cs typeface="Calibri"/>
              <a:sym typeface="Calibri"/>
            </a:endParaRPr>
          </a:p>
        </p:txBody>
      </p:sp>
      <p:grpSp>
        <p:nvGrpSpPr>
          <p:cNvPr id="258" name="Google Shape;258;p8"/>
          <p:cNvGrpSpPr/>
          <p:nvPr/>
        </p:nvGrpSpPr>
        <p:grpSpPr>
          <a:xfrm>
            <a:off x="572" y="644723"/>
            <a:ext cx="12191985" cy="804600"/>
            <a:chOff x="158004" y="471140"/>
            <a:chExt cx="10420500" cy="804600"/>
          </a:xfrm>
        </p:grpSpPr>
        <p:sp>
          <p:nvSpPr>
            <p:cNvPr id="259" name="Google Shape;259;p8"/>
            <p:cNvSpPr/>
            <p:nvPr/>
          </p:nvSpPr>
          <p:spPr>
            <a:xfrm>
              <a:off x="158004" y="471140"/>
              <a:ext cx="10420500" cy="804600"/>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0" name="Google Shape;260;p8"/>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FFFF"/>
                  </a:solidFill>
                  <a:latin typeface="Calibri"/>
                  <a:ea typeface="Calibri"/>
                  <a:cs typeface="Calibri"/>
                  <a:sym typeface="Calibri"/>
                </a:rPr>
                <a:t>VIRTUAL EXTERNSHIPS </a:t>
              </a:r>
              <a:endParaRPr dirty="0"/>
            </a:p>
          </p:txBody>
        </p:sp>
      </p:grpSp>
      <p:pic>
        <p:nvPicPr>
          <p:cNvPr id="261" name="Google Shape;261;p8"/>
          <p:cNvPicPr preferRelativeResize="0"/>
          <p:nvPr/>
        </p:nvPicPr>
        <p:blipFill>
          <a:blip r:embed="rId3">
            <a:alphaModFix/>
          </a:blip>
          <a:stretch>
            <a:fillRect/>
          </a:stretch>
        </p:blipFill>
        <p:spPr>
          <a:xfrm>
            <a:off x="312775" y="691125"/>
            <a:ext cx="720251" cy="71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9"/>
          <p:cNvSpPr txBox="1"/>
          <p:nvPr/>
        </p:nvSpPr>
        <p:spPr>
          <a:xfrm>
            <a:off x="-415636" y="2384907"/>
            <a:ext cx="12192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1E4E79"/>
                </a:solidFill>
                <a:latin typeface="Calibri"/>
                <a:ea typeface="Calibri"/>
                <a:cs typeface="Calibri"/>
                <a:sym typeface="Calibri"/>
              </a:rPr>
              <a:t>THANK YOU!</a:t>
            </a:r>
            <a:endParaRPr/>
          </a:p>
        </p:txBody>
      </p:sp>
      <p:pic>
        <p:nvPicPr>
          <p:cNvPr id="268" name="Google Shape;268;p9" descr="A close up of a logo&#10;&#10;Description automatically generated"/>
          <p:cNvPicPr preferRelativeResize="0"/>
          <p:nvPr/>
        </p:nvPicPr>
        <p:blipFill rotWithShape="1">
          <a:blip r:embed="rId3">
            <a:alphaModFix/>
          </a:blip>
          <a:srcRect/>
          <a:stretch/>
        </p:blipFill>
        <p:spPr>
          <a:xfrm>
            <a:off x="7489594" y="2487555"/>
            <a:ext cx="316674" cy="316674"/>
          </a:xfrm>
          <a:prstGeom prst="rect">
            <a:avLst/>
          </a:prstGeom>
          <a:noFill/>
          <a:ln>
            <a:noFill/>
          </a:ln>
        </p:spPr>
      </p:pic>
      <p:sp>
        <p:nvSpPr>
          <p:cNvPr id="269" name="Google Shape;269;p9"/>
          <p:cNvSpPr txBox="1"/>
          <p:nvPr/>
        </p:nvSpPr>
        <p:spPr>
          <a:xfrm>
            <a:off x="2573867" y="700925"/>
            <a:ext cx="7010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VIRTUAL EXTERNSHIP </a:t>
            </a:r>
            <a:r>
              <a:rPr lang="en-US" sz="3200" b="1">
                <a:solidFill>
                  <a:schemeClr val="lt1"/>
                </a:solidFill>
                <a:latin typeface="Calibri"/>
                <a:ea typeface="Calibri"/>
                <a:cs typeface="Calibri"/>
                <a:sym typeface="Calibri"/>
              </a:rPr>
              <a:t>WRAP UP!</a:t>
            </a:r>
            <a:endParaRPr/>
          </a:p>
        </p:txBody>
      </p:sp>
      <p:sp>
        <p:nvSpPr>
          <p:cNvPr id="270" name="Google Shape;270;p9"/>
          <p:cNvSpPr txBox="1"/>
          <p:nvPr/>
        </p:nvSpPr>
        <p:spPr>
          <a:xfrm>
            <a:off x="3900824" y="3277562"/>
            <a:ext cx="70119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980000"/>
                </a:solidFill>
                <a:latin typeface="Calibri"/>
                <a:ea typeface="Calibri"/>
                <a:cs typeface="Calibri"/>
                <a:sym typeface="Calibri"/>
              </a:rPr>
              <a:t>WHAT TO EXPECT NEXT</a:t>
            </a:r>
            <a:endParaRPr>
              <a:solidFill>
                <a:srgbClr val="980000"/>
              </a:solidFill>
            </a:endParaRPr>
          </a:p>
          <a:p>
            <a:pPr marL="354013" marR="0" lvl="0" indent="-354013" algn="l" rtl="0">
              <a:spcBef>
                <a:spcPts val="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Complete Externship Activities</a:t>
            </a:r>
            <a:endParaRPr/>
          </a:p>
          <a:p>
            <a:pPr marL="354013" marR="0" lvl="0" indent="-354013" algn="l" rtl="0">
              <a:spcBef>
                <a:spcPts val="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Employer Sessions will be added in Resource Folder</a:t>
            </a:r>
            <a:endParaRPr/>
          </a:p>
          <a:p>
            <a:pPr marL="354013" marR="0" lvl="0" indent="-354013" algn="l" rtl="0">
              <a:spcBef>
                <a:spcPts val="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PD Certificates and Stipends</a:t>
            </a:r>
            <a:endParaRPr/>
          </a:p>
        </p:txBody>
      </p:sp>
      <p:sp>
        <p:nvSpPr>
          <p:cNvPr id="271" name="Google Shape;271;p9"/>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2" name="Google Shape;272;p9"/>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274" name="Google Shape;274;p9"/>
          <p:cNvSpPr txBox="1"/>
          <p:nvPr/>
        </p:nvSpPr>
        <p:spPr>
          <a:xfrm>
            <a:off x="4674575" y="6303613"/>
            <a:ext cx="274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z="1200">
                <a:solidFill>
                  <a:srgbClr val="073763"/>
                </a:solidFill>
                <a:latin typeface="Calibri"/>
                <a:ea typeface="Calibri"/>
                <a:cs typeface="Calibri"/>
                <a:sym typeface="Calibri"/>
              </a:rPr>
              <a:t>9</a:t>
            </a:fld>
            <a:endParaRPr sz="1200">
              <a:solidFill>
                <a:srgbClr val="073763"/>
              </a:solidFill>
              <a:latin typeface="Calibri"/>
              <a:ea typeface="Calibri"/>
              <a:cs typeface="Calibri"/>
              <a:sym typeface="Calibri"/>
            </a:endParaRPr>
          </a:p>
        </p:txBody>
      </p:sp>
      <p:grpSp>
        <p:nvGrpSpPr>
          <p:cNvPr id="275" name="Google Shape;275;p9"/>
          <p:cNvGrpSpPr/>
          <p:nvPr/>
        </p:nvGrpSpPr>
        <p:grpSpPr>
          <a:xfrm>
            <a:off x="572" y="644723"/>
            <a:ext cx="12191985" cy="804600"/>
            <a:chOff x="158004" y="471140"/>
            <a:chExt cx="10420500" cy="804600"/>
          </a:xfrm>
        </p:grpSpPr>
        <p:sp>
          <p:nvSpPr>
            <p:cNvPr id="276" name="Google Shape;276;p9"/>
            <p:cNvSpPr/>
            <p:nvPr/>
          </p:nvSpPr>
          <p:spPr>
            <a:xfrm>
              <a:off x="158004" y="471140"/>
              <a:ext cx="10420500" cy="804600"/>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277" name="Google Shape;277;p9"/>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VIRTUAL EXTERNSHIPS </a:t>
              </a:r>
              <a:endParaRPr/>
            </a:p>
          </p:txBody>
        </p:sp>
      </p:grpSp>
      <p:pic>
        <p:nvPicPr>
          <p:cNvPr id="278" name="Google Shape;278;p9"/>
          <p:cNvPicPr preferRelativeResize="0"/>
          <p:nvPr/>
        </p:nvPicPr>
        <p:blipFill>
          <a:blip r:embed="rId4">
            <a:alphaModFix/>
          </a:blip>
          <a:stretch>
            <a:fillRect/>
          </a:stretch>
        </p:blipFill>
        <p:spPr>
          <a:xfrm>
            <a:off x="312775" y="691125"/>
            <a:ext cx="720251" cy="711800"/>
          </a:xfrm>
          <a:prstGeom prst="rect">
            <a:avLst/>
          </a:prstGeom>
          <a:noFill/>
          <a:ln>
            <a:noFill/>
          </a:ln>
        </p:spPr>
      </p:pic>
      <p:pic>
        <p:nvPicPr>
          <p:cNvPr id="2" name="Picture 1">
            <a:extLst>
              <a:ext uri="{FF2B5EF4-FFF2-40B4-BE49-F238E27FC236}">
                <a16:creationId xmlns:a16="http://schemas.microsoft.com/office/drawing/2014/main" id="{3E608807-C3CF-3885-8685-A449EB7BFC17}"/>
              </a:ext>
            </a:extLst>
          </p:cNvPr>
          <p:cNvPicPr>
            <a:picLocks noChangeAspect="1"/>
          </p:cNvPicPr>
          <p:nvPr/>
        </p:nvPicPr>
        <p:blipFill rotWithShape="1">
          <a:blip r:embed="rId5"/>
          <a:srcRect r="9046"/>
          <a:stretch/>
        </p:blipFill>
        <p:spPr>
          <a:xfrm>
            <a:off x="10658856" y="6295390"/>
            <a:ext cx="1152144" cy="35500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acf3d625-6d74-4d3b-8380-c4fe5de3d81c" xsi:nil="true"/>
    <lcf76f155ced4ddcb4097134ff3c332f xmlns="02c21179-db13-4073-9144-de1d354969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106F76F4E12B458C40AA227BD866B0" ma:contentTypeVersion="20" ma:contentTypeDescription="Create a new document." ma:contentTypeScope="" ma:versionID="141fd3d4ffdf8a827f1882fe430eb9b1">
  <xsd:schema xmlns:xsd="http://www.w3.org/2001/XMLSchema" xmlns:xs="http://www.w3.org/2001/XMLSchema" xmlns:p="http://schemas.microsoft.com/office/2006/metadata/properties" xmlns:ns2="02c21179-db13-4073-9144-de1d3549699a" xmlns:ns3="acf3d625-6d74-4d3b-8380-c4fe5de3d81c" xmlns:ns4="http://schemas.microsoft.com/sharepoint/v4" targetNamespace="http://schemas.microsoft.com/office/2006/metadata/properties" ma:root="true" ma:fieldsID="34aae82ebc44663508d29fd53114096d" ns2:_="" ns3:_="" ns4:_="">
    <xsd:import namespace="02c21179-db13-4073-9144-de1d3549699a"/>
    <xsd:import namespace="acf3d625-6d74-4d3b-8380-c4fe5de3d81c"/>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4:IconOverlay"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c21179-db13-4073-9144-de1d35496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ec54927-50ae-4690-87f2-c5740ba4bcd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f3d625-6d74-4d3b-8380-c4fe5de3d8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5e4fdb-e520-40b6-b92e-d101c514494e}" ma:internalName="TaxCatchAll" ma:showField="CatchAllData" ma:web="acf3d625-6d74-4d3b-8380-c4fe5de3d8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CE165D-8950-4F64-A567-EABD549B2672}">
  <ds:schemaRefs>
    <ds:schemaRef ds:uri="http://schemas.microsoft.com/sharepoint/v3/contenttype/forms"/>
  </ds:schemaRefs>
</ds:datastoreItem>
</file>

<file path=customXml/itemProps2.xml><?xml version="1.0" encoding="utf-8"?>
<ds:datastoreItem xmlns:ds="http://schemas.openxmlformats.org/officeDocument/2006/customXml" ds:itemID="{C5229A1F-4674-4574-8F58-9DB264CE0DF1}">
  <ds:schemaRefs>
    <ds:schemaRef ds:uri="http://schemas.microsoft.com/office/2006/metadata/properties"/>
    <ds:schemaRef ds:uri="http://schemas.microsoft.com/office/infopath/2007/PartnerControls"/>
    <ds:schemaRef ds:uri="http://schemas.microsoft.com/sharepoint/v4"/>
    <ds:schemaRef ds:uri="acf3d625-6d74-4d3b-8380-c4fe5de3d81c"/>
    <ds:schemaRef ds:uri="02c21179-db13-4073-9144-de1d3549699a"/>
  </ds:schemaRefs>
</ds:datastoreItem>
</file>

<file path=customXml/itemProps3.xml><?xml version="1.0" encoding="utf-8"?>
<ds:datastoreItem xmlns:ds="http://schemas.openxmlformats.org/officeDocument/2006/customXml" ds:itemID="{55A91070-A732-4B53-9CF9-0BFAE7E4B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c21179-db13-4073-9144-de1d3549699a"/>
    <ds:schemaRef ds:uri="acf3d625-6d74-4d3b-8380-c4fe5de3d81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1411</Words>
  <Application>Microsoft Macintosh PowerPoint</Application>
  <PresentationFormat>Widescreen</PresentationFormat>
  <Paragraphs>137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Avenir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Breault</dc:creator>
  <cp:lastModifiedBy>Maddy Belskus</cp:lastModifiedBy>
  <cp:revision>5</cp:revision>
  <dcterms:created xsi:type="dcterms:W3CDTF">2020-06-19T16:48:59Z</dcterms:created>
  <dcterms:modified xsi:type="dcterms:W3CDTF">2024-09-23T21:26:15Z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0x01010080106F76F4E12B458C40AA227BD866B0</vt:lpwstr>
  </property>
</Properties>
</file>