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4"/>
  </p:sldMasterIdLst>
  <p:notesMasterIdLst>
    <p:notesMasterId r:id="rId7"/>
  </p:notesMasterIdLst>
  <p:sldIdLst>
    <p:sldId id="256" r:id="rId5"/>
    <p:sldId id="257" r:id="rId6"/>
  </p:sldIdLst>
  <p:sldSz cx="10058400" cy="7772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rie Loretto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0DBE7A-E4F9-8FE4-C9F6-242DCED20424}" v="1" dt="2023-11-16T18:07:03.3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06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ya Watts" userId="S::maya.watts@arizonafuture.org::ac55bfc5-e499-4deb-aff3-94883917afa7" providerId="AD" clId="Web-{580DBE7A-E4F9-8FE4-C9F6-242DCED20424}"/>
    <pc:docChg chg="">
      <pc:chgData name="Maya Watts" userId="S::maya.watts@arizonafuture.org::ac55bfc5-e499-4deb-aff3-94883917afa7" providerId="AD" clId="Web-{580DBE7A-E4F9-8FE4-C9F6-242DCED20424}" dt="2023-11-16T18:07:03.378" v="0"/>
      <pc:docMkLst>
        <pc:docMk/>
      </pc:docMkLst>
      <pc:sldChg chg="delCm">
        <pc:chgData name="Maya Watts" userId="S::maya.watts@arizonafuture.org::ac55bfc5-e499-4deb-aff3-94883917afa7" providerId="AD" clId="Web-{580DBE7A-E4F9-8FE4-C9F6-242DCED20424}" dt="2023-11-16T18:07:03.378" v="0"/>
        <pc:sldMkLst>
          <pc:docMk/>
          <pc:sldMk cId="0" sldId="256"/>
        </pc:sldMkLst>
      </pc:sldChg>
    </pc:docChg>
  </pc:docChgLst>
  <pc:docChgLst>
    <pc:chgData name="Shiraz Khan" userId="62c17027-64c4-47f7-9d38-93ce0ae20271" providerId="ADAL" clId="{4BA771B5-E6C3-4363-A370-76B60DB16BB9}"/>
    <pc:docChg chg="modSld">
      <pc:chgData name="Shiraz Khan" userId="62c17027-64c4-47f7-9d38-93ce0ae20271" providerId="ADAL" clId="{4BA771B5-E6C3-4363-A370-76B60DB16BB9}" dt="2023-08-29T13:21:48.452" v="7" actId="962"/>
      <pc:docMkLst>
        <pc:docMk/>
      </pc:docMkLst>
      <pc:sldChg chg="modSp mod">
        <pc:chgData name="Shiraz Khan" userId="62c17027-64c4-47f7-9d38-93ce0ae20271" providerId="ADAL" clId="{4BA771B5-E6C3-4363-A370-76B60DB16BB9}" dt="2023-08-29T13:21:48.452" v="7" actId="962"/>
        <pc:sldMkLst>
          <pc:docMk/>
          <pc:sldMk cId="0" sldId="256"/>
        </pc:sldMkLst>
        <pc:spChg chg="mod">
          <ac:chgData name="Shiraz Khan" userId="62c17027-64c4-47f7-9d38-93ce0ae20271" providerId="ADAL" clId="{4BA771B5-E6C3-4363-A370-76B60DB16BB9}" dt="2023-08-29T13:21:24.283" v="0" actId="962"/>
          <ac:spMkLst>
            <pc:docMk/>
            <pc:sldMk cId="0" sldId="256"/>
            <ac:spMk id="28" creationId="{00000000-0000-0000-0000-000000000000}"/>
          </ac:spMkLst>
        </pc:spChg>
        <pc:picChg chg="mod">
          <ac:chgData name="Shiraz Khan" userId="62c17027-64c4-47f7-9d38-93ce0ae20271" providerId="ADAL" clId="{4BA771B5-E6C3-4363-A370-76B60DB16BB9}" dt="2023-08-29T13:21:28.730" v="2" actId="962"/>
          <ac:picMkLst>
            <pc:docMk/>
            <pc:sldMk cId="0" sldId="256"/>
            <ac:picMk id="34" creationId="{00000000-0000-0000-0000-000000000000}"/>
          </ac:picMkLst>
        </pc:picChg>
        <pc:picChg chg="mod">
          <ac:chgData name="Shiraz Khan" userId="62c17027-64c4-47f7-9d38-93ce0ae20271" providerId="ADAL" clId="{4BA771B5-E6C3-4363-A370-76B60DB16BB9}" dt="2023-08-29T13:21:48.452" v="7" actId="962"/>
          <ac:picMkLst>
            <pc:docMk/>
            <pc:sldMk cId="0" sldId="256"/>
            <ac:picMk id="35" creationId="{00000000-0000-0000-0000-000000000000}"/>
          </ac:picMkLst>
        </pc:picChg>
        <pc:picChg chg="mod">
          <ac:chgData name="Shiraz Khan" userId="62c17027-64c4-47f7-9d38-93ce0ae20271" providerId="ADAL" clId="{4BA771B5-E6C3-4363-A370-76B60DB16BB9}" dt="2023-08-29T13:21:44.902" v="6" actId="962"/>
          <ac:picMkLst>
            <pc:docMk/>
            <pc:sldMk cId="0" sldId="256"/>
            <ac:picMk id="36" creationId="{00000000-0000-0000-0000-000000000000}"/>
          </ac:picMkLst>
        </pc:picChg>
        <pc:picChg chg="mod">
          <ac:chgData name="Shiraz Khan" userId="62c17027-64c4-47f7-9d38-93ce0ae20271" providerId="ADAL" clId="{4BA771B5-E6C3-4363-A370-76B60DB16BB9}" dt="2023-08-29T13:21:41.822" v="5" actId="962"/>
          <ac:picMkLst>
            <pc:docMk/>
            <pc:sldMk cId="0" sldId="256"/>
            <ac:picMk id="37" creationId="{00000000-0000-0000-0000-000000000000}"/>
          </ac:picMkLst>
        </pc:picChg>
        <pc:picChg chg="mod">
          <ac:chgData name="Shiraz Khan" userId="62c17027-64c4-47f7-9d38-93ce0ae20271" providerId="ADAL" clId="{4BA771B5-E6C3-4363-A370-76B60DB16BB9}" dt="2023-08-29T13:21:39.485" v="4" actId="962"/>
          <ac:picMkLst>
            <pc:docMk/>
            <pc:sldMk cId="0" sldId="256"/>
            <ac:picMk id="38" creationId="{00000000-0000-0000-0000-000000000000}"/>
          </ac:picMkLst>
        </pc:picChg>
        <pc:cxnChg chg="mod">
          <ac:chgData name="Shiraz Khan" userId="62c17027-64c4-47f7-9d38-93ce0ae20271" providerId="ADAL" clId="{4BA771B5-E6C3-4363-A370-76B60DB16BB9}" dt="2023-08-29T13:21:26.926" v="1" actId="962"/>
          <ac:cxnSpMkLst>
            <pc:docMk/>
            <pc:sldMk cId="0" sldId="256"/>
            <ac:cxnSpMk id="30" creationId="{00000000-0000-0000-0000-000000000000}"/>
          </ac:cxnSpMkLst>
        </pc:cxnChg>
      </pc:sldChg>
      <pc:sldChg chg="modSp mod">
        <pc:chgData name="Shiraz Khan" userId="62c17027-64c4-47f7-9d38-93ce0ae20271" providerId="ADAL" clId="{4BA771B5-E6C3-4363-A370-76B60DB16BB9}" dt="2023-08-29T13:21:36.525" v="3" actId="962"/>
        <pc:sldMkLst>
          <pc:docMk/>
          <pc:sldMk cId="0" sldId="257"/>
        </pc:sldMkLst>
        <pc:picChg chg="mod">
          <ac:chgData name="Shiraz Khan" userId="62c17027-64c4-47f7-9d38-93ce0ae20271" providerId="ADAL" clId="{4BA771B5-E6C3-4363-A370-76B60DB16BB9}" dt="2023-08-29T13:21:36.525" v="3" actId="962"/>
          <ac:picMkLst>
            <pc:docMk/>
            <pc:sldMk cId="0" sldId="257"/>
            <ac:picMk id="52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10464" y="685800"/>
            <a:ext cx="4437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22be87ba6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g22be87ba64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Trifold Brochure Directions </a:t>
            </a:r>
            <a:endParaRPr b="1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Double Click on “Title of Project” to replace with your text.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You can change font, color and outline of this by using the menu bar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The numbers/descriptions of the pages are marked on the template, delete them when your brochure is complete.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Anywhere there is text, you can replace it with your text.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Text boxes that ask you to insert images can be covered with images or deleted.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4d511b5c9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4d511b5c9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To Print this properly, you may need to spin everything upside down: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>
                <a:solidFill>
                  <a:schemeClr val="dk1"/>
                </a:solidFill>
              </a:rPr>
              <a:t> Click on some blank space to the right or left of the slide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>
                <a:solidFill>
                  <a:schemeClr val="dk1"/>
                </a:solidFill>
              </a:rPr>
              <a:t>press CTRL+A on the keyboard (selects everything)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>
                <a:solidFill>
                  <a:schemeClr val="dk1"/>
                </a:solidFill>
              </a:rPr>
              <a:t>Hover over the dot at the top of the whole selection (cursor will turn into a + sign when placed correctly)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>
                <a:solidFill>
                  <a:schemeClr val="dk1"/>
                </a:solidFill>
              </a:rPr>
              <a:t>Click and drag straight down and adjust (before releasing click) until you find 180 degrees.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>
                <a:solidFill>
                  <a:schemeClr val="dk1"/>
                </a:solidFill>
              </a:rPr>
              <a:t>In the Print dialogue box, UNcheck the “Fit to Page” option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54380" y="2392606"/>
            <a:ext cx="8549700" cy="17526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54380" y="4291636"/>
            <a:ext cx="8549700" cy="11859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90525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43941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2"/>
          </p:nvPr>
        </p:nvSpPr>
        <p:spPr>
          <a:xfrm>
            <a:off x="5161501" y="1813560"/>
            <a:ext cx="43941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body" idx="1"/>
          </p:nvPr>
        </p:nvSpPr>
        <p:spPr>
          <a:xfrm>
            <a:off x="502920" y="6658423"/>
            <a:ext cx="9052500" cy="7851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228600" algn="ctr">
              <a:spcBef>
                <a:spcPts val="400"/>
              </a:spcBef>
              <a:spcAft>
                <a:spcPts val="0"/>
              </a:spcAft>
              <a:buSzPts val="2200"/>
              <a:buNone/>
              <a:defRPr sz="22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9052500" cy="56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●"/>
              <a:defRPr sz="3700">
                <a:solidFill>
                  <a:schemeClr val="dk1"/>
                </a:solidFill>
              </a:defRPr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sz="3000">
                <a:solidFill>
                  <a:schemeClr val="dk1"/>
                </a:solidFill>
              </a:defRPr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■"/>
              <a:defRPr sz="3000">
                <a:solidFill>
                  <a:schemeClr val="dk1"/>
                </a:solidFill>
              </a:defRPr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  <a:defRPr sz="2200">
                <a:solidFill>
                  <a:schemeClr val="dk1"/>
                </a:solidFill>
              </a:defRPr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  <a:defRPr sz="2200">
                <a:solidFill>
                  <a:schemeClr val="dk1"/>
                </a:solidFill>
              </a:defRPr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■"/>
              <a:defRPr sz="2200">
                <a:solidFill>
                  <a:schemeClr val="dk1"/>
                </a:solidFill>
              </a:defRPr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  <a:defRPr sz="2200">
                <a:solidFill>
                  <a:schemeClr val="dk1"/>
                </a:solidFill>
              </a:defRPr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  <a:defRPr sz="2200">
                <a:solidFill>
                  <a:schemeClr val="dk1"/>
                </a:solidFill>
              </a:defRPr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■"/>
              <a:defRPr sz="2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8"/>
          <p:cNvSpPr/>
          <p:nvPr/>
        </p:nvSpPr>
        <p:spPr>
          <a:xfrm>
            <a:off x="7305200" y="3527213"/>
            <a:ext cx="2007428" cy="193815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19050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  <a:t>Vacation</a:t>
            </a:r>
            <a:br>
              <a:rPr b="0" i="0">
                <a:ln w="19050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</a:br>
            <a:r>
              <a:rPr b="0" i="0">
                <a:ln w="19050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  <a:t>in the</a:t>
            </a:r>
            <a:br>
              <a:rPr b="0" i="0">
                <a:ln w="19050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</a:br>
            <a:r>
              <a:rPr b="0" i="0">
                <a:ln w="19050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  <a:t>Forest</a:t>
            </a:r>
          </a:p>
        </p:txBody>
      </p:sp>
      <p:sp>
        <p:nvSpPr>
          <p:cNvPr id="28" name="Google Shape;28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593375" y="301725"/>
            <a:ext cx="1322400" cy="4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8"/>
          <p:cNvSpPr/>
          <p:nvPr/>
        </p:nvSpPr>
        <p:spPr>
          <a:xfrm>
            <a:off x="270938" y="703575"/>
            <a:ext cx="2353168" cy="16923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  <a:t>The Black</a:t>
            </a:r>
            <a:br>
              <a:rPr b="0" i="0">
                <a:ln w="9525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</a:br>
            <a:r>
              <a:rPr b="0" i="0">
                <a:ln w="9525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  <a:t>Forest</a:t>
            </a:r>
            <a:br>
              <a:rPr b="0" i="0">
                <a:ln w="9525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</a:br>
            <a:r>
              <a:rPr b="0" i="0">
                <a:ln w="9525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  <a:t>National Park</a:t>
            </a:r>
          </a:p>
        </p:txBody>
      </p:sp>
      <p:cxnSp>
        <p:nvCxnSpPr>
          <p:cNvPr id="30" name="Google Shape;30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-2307925" y="1820125"/>
            <a:ext cx="2895600" cy="1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Dot"/>
            <a:round/>
            <a:headEnd type="none" w="med" len="med"/>
            <a:tailEnd type="none" w="med" len="med"/>
          </a:ln>
        </p:spPr>
      </p:cxnSp>
      <p:sp>
        <p:nvSpPr>
          <p:cNvPr id="31" name="Google Shape;31;p8"/>
          <p:cNvSpPr txBox="1"/>
          <p:nvPr/>
        </p:nvSpPr>
        <p:spPr>
          <a:xfrm>
            <a:off x="192775" y="2534200"/>
            <a:ext cx="2657700" cy="14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Enjoy the benefits of a unique location in an exclusive, tranquil way – by venturing out for a walk and losing yourself in space and time.</a:t>
            </a:r>
            <a:endParaRPr sz="1100">
              <a:solidFill>
                <a:srgbClr val="333333"/>
              </a:solidFill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333333"/>
              </a:solidFill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333333"/>
                </a:solidFill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Sixteen different trails to choose from!</a:t>
            </a:r>
            <a:endParaRPr sz="1100">
              <a:solidFill>
                <a:srgbClr val="333333"/>
              </a:solidFill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2" name="Google Shape;32;p8"/>
          <p:cNvSpPr txBox="1"/>
          <p:nvPr/>
        </p:nvSpPr>
        <p:spPr>
          <a:xfrm>
            <a:off x="211850" y="3958300"/>
            <a:ext cx="2973300" cy="2819700"/>
          </a:xfrm>
          <a:prstGeom prst="rect">
            <a:avLst/>
          </a:prstGeom>
          <a:noFill/>
          <a:ln w="19050" cap="flat" cmpd="sng">
            <a:solidFill>
              <a:srgbClr val="45818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4300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b="1" u="sng">
                <a:solidFill>
                  <a:srgbClr val="38761D"/>
                </a:solidFill>
              </a:rPr>
              <a:t>4-Day Adventure</a:t>
            </a:r>
            <a:endParaRPr u="sng">
              <a:solidFill>
                <a:srgbClr val="38761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Guided tour experience in the park: $2700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Backpacking: $120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8761D"/>
                </a:solidFill>
                <a:latin typeface="Comic Sans MS"/>
                <a:ea typeface="Comic Sans MS"/>
                <a:cs typeface="Comic Sans MS"/>
                <a:sym typeface="Comic Sans MS"/>
              </a:rPr>
              <a:t>Lodging</a:t>
            </a:r>
            <a:endParaRPr sz="1200">
              <a:solidFill>
                <a:srgbClr val="38761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Hostels: $320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8761D"/>
                </a:solidFill>
                <a:latin typeface="Comic Sans MS"/>
                <a:ea typeface="Comic Sans MS"/>
                <a:cs typeface="Comic Sans MS"/>
                <a:sym typeface="Comic Sans MS"/>
              </a:rPr>
              <a:t>Meals</a:t>
            </a:r>
            <a:endParaRPr sz="1200">
              <a:solidFill>
                <a:srgbClr val="38761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Restaurants: $800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Cook: $300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3" name="Google Shape;33;p8"/>
          <p:cNvSpPr txBox="1"/>
          <p:nvPr/>
        </p:nvSpPr>
        <p:spPr>
          <a:xfrm>
            <a:off x="192500" y="6889325"/>
            <a:ext cx="3012000" cy="6981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i="1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i="1">
                <a:solidFill>
                  <a:srgbClr val="FFFFFF"/>
                </a:solidFill>
              </a:rPr>
              <a:t>For more information visit:</a:t>
            </a:r>
            <a:endParaRPr sz="900" i="1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i="1">
                <a:solidFill>
                  <a:srgbClr val="FFFFFF"/>
                </a:solidFill>
              </a:rPr>
              <a:t>https://www.baden-baden.com/en/hiking/hiking-trails</a:t>
            </a:r>
            <a:endParaRPr sz="900" i="1">
              <a:solidFill>
                <a:srgbClr val="FFFFFF"/>
              </a:solidFill>
            </a:endParaRPr>
          </a:p>
        </p:txBody>
      </p:sp>
      <p:pic>
        <p:nvPicPr>
          <p:cNvPr id="34" name="Google Shape;34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9400" y="5724600"/>
            <a:ext cx="2895599" cy="1862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19400" y="1257592"/>
            <a:ext cx="2895600" cy="1930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63949" y="209525"/>
            <a:ext cx="1206501" cy="805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52400" y="251250"/>
            <a:ext cx="3610181" cy="2406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89275" y="4932983"/>
            <a:ext cx="2973299" cy="2654443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8"/>
          <p:cNvSpPr txBox="1"/>
          <p:nvPr/>
        </p:nvSpPr>
        <p:spPr>
          <a:xfrm>
            <a:off x="3489275" y="2713825"/>
            <a:ext cx="1419300" cy="20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SzPts val="900"/>
              <a:buFont typeface="Comic Sans MS"/>
              <a:buChar char="●"/>
            </a:pPr>
            <a:r>
              <a:rPr lang="en" sz="900">
                <a:latin typeface="Comic Sans MS"/>
                <a:ea typeface="Comic Sans MS"/>
                <a:cs typeface="Comic Sans MS"/>
                <a:sym typeface="Comic Sans MS"/>
              </a:rPr>
              <a:t>Hare’s Leap Circular Trail</a:t>
            </a:r>
            <a:endParaRPr sz="9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SzPts val="900"/>
              <a:buFont typeface="Comic Sans MS"/>
              <a:buChar char="●"/>
            </a:pPr>
            <a:r>
              <a:rPr lang="en" sz="900">
                <a:latin typeface="Comic Sans MS"/>
                <a:ea typeface="Comic Sans MS"/>
                <a:cs typeface="Comic Sans MS"/>
                <a:sym typeface="Comic Sans MS"/>
              </a:rPr>
              <a:t>Panorama Trail Stage 1</a:t>
            </a:r>
            <a:endParaRPr sz="9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omic Sans MS"/>
              <a:buChar char="●"/>
            </a:pPr>
            <a:r>
              <a:rPr lang="en" sz="9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Panorama Trail Stage 2</a:t>
            </a:r>
            <a:endParaRPr sz="9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omic Sans MS"/>
              <a:buChar char="●"/>
            </a:pPr>
            <a:r>
              <a:rPr lang="en" sz="9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Panorama Trail Stage 3</a:t>
            </a:r>
            <a:endParaRPr sz="9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omic Sans MS"/>
              <a:buChar char="●"/>
            </a:pPr>
            <a:r>
              <a:rPr lang="en" sz="9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Panorama Trail Stage 4</a:t>
            </a:r>
            <a:endParaRPr sz="9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omic Sans MS"/>
              <a:buChar char="●"/>
            </a:pPr>
            <a:r>
              <a:rPr lang="en" sz="9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Schartenberg Circular Trail</a:t>
            </a:r>
            <a:endParaRPr sz="9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omic Sans MS"/>
              <a:buChar char="●"/>
            </a:pPr>
            <a:r>
              <a:rPr lang="en" sz="9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Korbmattfelsen CIrcular Path</a:t>
            </a:r>
            <a:endParaRPr sz="9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omic Sans MS"/>
              <a:buChar char="●"/>
            </a:pPr>
            <a:r>
              <a:rPr lang="en" sz="9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Beutig Circular Path</a:t>
            </a:r>
            <a:endParaRPr sz="9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40" name="Google Shape;40;p8"/>
          <p:cNvSpPr txBox="1"/>
          <p:nvPr/>
        </p:nvSpPr>
        <p:spPr>
          <a:xfrm>
            <a:off x="5043275" y="2713825"/>
            <a:ext cx="1419300" cy="20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-114300" algn="l" rtl="0">
              <a:spcBef>
                <a:spcPts val="0"/>
              </a:spcBef>
              <a:spcAft>
                <a:spcPts val="0"/>
              </a:spcAft>
              <a:buSzPts val="900"/>
              <a:buFont typeface="Comic Sans MS"/>
              <a:buChar char="●"/>
            </a:pPr>
            <a:r>
              <a:rPr lang="en" sz="900">
                <a:latin typeface="Comic Sans MS"/>
                <a:ea typeface="Comic Sans MS"/>
                <a:cs typeface="Comic Sans MS"/>
                <a:sym typeface="Comic Sans MS"/>
              </a:rPr>
              <a:t>Battery Circular Route</a:t>
            </a:r>
            <a:endParaRPr sz="9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omic Sans MS"/>
              <a:buChar char="●"/>
            </a:pPr>
            <a:r>
              <a:rPr lang="en" sz="9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Oostal Circular Trail</a:t>
            </a:r>
            <a:endParaRPr sz="9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-114300" algn="l" rtl="0">
              <a:spcBef>
                <a:spcPts val="0"/>
              </a:spcBef>
              <a:spcAft>
                <a:spcPts val="0"/>
              </a:spcAft>
              <a:buSzPts val="900"/>
              <a:buFont typeface="Comic Sans MS"/>
              <a:buChar char="●"/>
            </a:pPr>
            <a:r>
              <a:rPr lang="en" sz="900">
                <a:latin typeface="Comic Sans MS"/>
                <a:ea typeface="Comic Sans MS"/>
                <a:cs typeface="Comic Sans MS"/>
                <a:sym typeface="Comic Sans MS"/>
              </a:rPr>
              <a:t>Waterfall Circular Trail</a:t>
            </a:r>
            <a:endParaRPr sz="9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-114300" algn="l" rtl="0">
              <a:spcBef>
                <a:spcPts val="0"/>
              </a:spcBef>
              <a:spcAft>
                <a:spcPts val="0"/>
              </a:spcAft>
              <a:buSzPts val="900"/>
              <a:buFont typeface="Comic Sans MS"/>
              <a:buChar char="●"/>
            </a:pPr>
            <a:r>
              <a:rPr lang="en" sz="900">
                <a:latin typeface="Comic Sans MS"/>
                <a:ea typeface="Comic Sans MS"/>
                <a:cs typeface="Comic Sans MS"/>
                <a:sym typeface="Comic Sans MS"/>
              </a:rPr>
              <a:t>Wildgehege Circular Trail</a:t>
            </a:r>
            <a:endParaRPr sz="9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-114300" algn="l" rtl="0">
              <a:spcBef>
                <a:spcPts val="0"/>
              </a:spcBef>
              <a:spcAft>
                <a:spcPts val="0"/>
              </a:spcAft>
              <a:buSzPts val="900"/>
              <a:buFont typeface="Comic Sans MS"/>
              <a:buChar char="●"/>
            </a:pPr>
            <a:r>
              <a:rPr lang="en" sz="900">
                <a:latin typeface="Comic Sans MS"/>
                <a:ea typeface="Comic Sans MS"/>
                <a:cs typeface="Comic Sans MS"/>
                <a:sym typeface="Comic Sans MS"/>
              </a:rPr>
              <a:t>Kreuzfelsen Circular Path</a:t>
            </a:r>
            <a:endParaRPr sz="9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-114300" algn="l" rtl="0">
              <a:spcBef>
                <a:spcPts val="0"/>
              </a:spcBef>
              <a:spcAft>
                <a:spcPts val="0"/>
              </a:spcAft>
              <a:buSzPts val="900"/>
              <a:buFont typeface="Comic Sans MS"/>
              <a:buChar char="●"/>
            </a:pPr>
            <a:r>
              <a:rPr lang="en" sz="900">
                <a:latin typeface="Comic Sans MS"/>
                <a:ea typeface="Comic Sans MS"/>
                <a:cs typeface="Comic Sans MS"/>
                <a:sym typeface="Comic Sans MS"/>
              </a:rPr>
              <a:t>Ebersteinburg Circular Path</a:t>
            </a:r>
            <a:endParaRPr sz="9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-114300" algn="l" rtl="0">
              <a:spcBef>
                <a:spcPts val="0"/>
              </a:spcBef>
              <a:spcAft>
                <a:spcPts val="0"/>
              </a:spcAft>
              <a:buSzPts val="900"/>
              <a:buFont typeface="Comic Sans MS"/>
              <a:buChar char="●"/>
            </a:pPr>
            <a:r>
              <a:rPr lang="en" sz="900">
                <a:latin typeface="Comic Sans MS"/>
                <a:ea typeface="Comic Sans MS"/>
                <a:cs typeface="Comic Sans MS"/>
                <a:sym typeface="Comic Sans MS"/>
              </a:rPr>
              <a:t>Steinburg Circular Path</a:t>
            </a:r>
            <a:endParaRPr sz="9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-114300" algn="l" rtl="0">
              <a:spcBef>
                <a:spcPts val="0"/>
              </a:spcBef>
              <a:spcAft>
                <a:spcPts val="0"/>
              </a:spcAft>
              <a:buSzPts val="900"/>
              <a:buFont typeface="Comic Sans MS"/>
              <a:buChar char="●"/>
            </a:pPr>
            <a:r>
              <a:rPr lang="en" sz="9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Yburg Castle Route</a:t>
            </a:r>
            <a:endParaRPr sz="9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 txBox="1"/>
          <p:nvPr/>
        </p:nvSpPr>
        <p:spPr>
          <a:xfrm>
            <a:off x="333000" y="393375"/>
            <a:ext cx="2752500" cy="7140000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Instructions</a:t>
            </a:r>
            <a:endParaRPr sz="1800" b="1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marR="164435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ic Sans MS"/>
              <a:buChar char="●"/>
            </a:pPr>
            <a:r>
              <a:rPr lang="en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Use this brochure to plan your group vacation.</a:t>
            </a:r>
            <a:endParaRPr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marR="164435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ic Sans MS"/>
              <a:buChar char="●"/>
            </a:pPr>
            <a:r>
              <a:rPr lang="en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Costs are for individual students unless noted. Based on groups of 4 students. </a:t>
            </a:r>
            <a:endParaRPr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marR="164435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ic Sans MS"/>
              <a:buChar char="●"/>
            </a:pPr>
            <a:r>
              <a:rPr lang="en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Costs are for the entire 10 days.</a:t>
            </a:r>
            <a:endParaRPr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marR="164435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ic Sans MS"/>
              <a:buChar char="●"/>
            </a:pPr>
            <a:r>
              <a:rPr lang="en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you see a bullet mark, that price is set and must be included in your planning.</a:t>
            </a:r>
            <a:endParaRPr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marR="164435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ic Sans MS"/>
              <a:buChar char="●"/>
            </a:pPr>
            <a:r>
              <a:rPr lang="en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you see a checkbox, you choose which type of accommodation you want and use that price in your planning.</a:t>
            </a:r>
            <a:endParaRPr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6" name="Google Shape;46;p9"/>
          <p:cNvSpPr/>
          <p:nvPr/>
        </p:nvSpPr>
        <p:spPr>
          <a:xfrm>
            <a:off x="4712800" y="393375"/>
            <a:ext cx="4028823" cy="7042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rgbClr val="45818E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45818E"/>
                </a:solidFill>
                <a:latin typeface="Comic Sans MS"/>
              </a:rPr>
              <a:t>Baden-Baden</a:t>
            </a:r>
          </a:p>
        </p:txBody>
      </p:sp>
      <p:sp>
        <p:nvSpPr>
          <p:cNvPr id="47" name="Google Shape;47;p9"/>
          <p:cNvSpPr txBox="1"/>
          <p:nvPr/>
        </p:nvSpPr>
        <p:spPr>
          <a:xfrm>
            <a:off x="3592663" y="1195388"/>
            <a:ext cx="6269100" cy="9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>
                <a:solidFill>
                  <a:srgbClr val="45818E"/>
                </a:solidFill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In July 2021, the city of Baden-Baden was designated a UNESCO World Heritage Site along with the other cities of the "Great Spa Towns of Europe".</a:t>
            </a:r>
            <a:endParaRPr sz="1600" b="1">
              <a:solidFill>
                <a:srgbClr val="45818E"/>
              </a:solidFill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>
              <a:solidFill>
                <a:srgbClr val="45818E"/>
              </a:solidFill>
              <a:highlight>
                <a:srgbClr val="FAFBFD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8" name="Google Shape;48;p9"/>
          <p:cNvSpPr txBox="1"/>
          <p:nvPr/>
        </p:nvSpPr>
        <p:spPr>
          <a:xfrm>
            <a:off x="6841125" y="2223125"/>
            <a:ext cx="3022500" cy="30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founded 2,000 years ago by the Romans </a:t>
            </a:r>
            <a:endParaRPr sz="12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latin typeface="Comic Sans MS"/>
                <a:ea typeface="Comic Sans MS"/>
                <a:cs typeface="Comic Sans MS"/>
                <a:sym typeface="Comic Sans MS"/>
              </a:rPr>
              <a:t>who built the first set of baths here.</a:t>
            </a:r>
            <a:br>
              <a:rPr lang="en" sz="1200"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" sz="1200">
                <a:latin typeface="Comic Sans MS"/>
                <a:ea typeface="Comic Sans MS"/>
                <a:cs typeface="Comic Sans MS"/>
                <a:sym typeface="Comic Sans MS"/>
              </a:rPr>
              <a:t>Here are the springs, the spas, the nature, here people live in hotels that are second to none - and meet in the casino for a game.</a:t>
            </a:r>
            <a:endParaRPr sz="12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latin typeface="Comic Sans MS"/>
                <a:ea typeface="Comic Sans MS"/>
                <a:cs typeface="Comic Sans MS"/>
                <a:sym typeface="Comic Sans MS"/>
              </a:rPr>
              <a:t>Over the centuries, a magical place has emerged that offers relaxation and stimulation in the most diverse ways.</a:t>
            </a:r>
            <a:endParaRPr sz="12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latin typeface="Comic Sans MS"/>
                <a:ea typeface="Comic Sans MS"/>
                <a:cs typeface="Comic Sans MS"/>
                <a:sym typeface="Comic Sans MS"/>
              </a:rPr>
              <a:t>Baden-Baden is famous for its thermal baths, Germany's largest opera house and concert hall, magnificent parks and gardens, as well as the Kurhaus and the world-famous Casino.</a:t>
            </a:r>
            <a:endParaRPr sz="120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rgbClr val="333333"/>
              </a:solidFill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50">
              <a:solidFill>
                <a:srgbClr val="404040"/>
              </a:solidFill>
              <a:highlight>
                <a:srgbClr val="FAFBFD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9" name="Google Shape;49;p9"/>
          <p:cNvSpPr txBox="1"/>
          <p:nvPr/>
        </p:nvSpPr>
        <p:spPr>
          <a:xfrm>
            <a:off x="6779325" y="7163750"/>
            <a:ext cx="2940000" cy="5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i="1"/>
              <a:t>For more information visit:</a:t>
            </a:r>
            <a:endParaRPr sz="900"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i="1"/>
              <a:t>https://www.baden-baden.com/en</a:t>
            </a:r>
            <a:endParaRPr sz="900" i="1"/>
          </a:p>
        </p:txBody>
      </p:sp>
      <p:sp>
        <p:nvSpPr>
          <p:cNvPr id="50" name="Google Shape;50;p9"/>
          <p:cNvSpPr txBox="1"/>
          <p:nvPr/>
        </p:nvSpPr>
        <p:spPr>
          <a:xfrm>
            <a:off x="3517950" y="3826075"/>
            <a:ext cx="3022500" cy="3707400"/>
          </a:xfrm>
          <a:prstGeom prst="rect">
            <a:avLst/>
          </a:prstGeom>
          <a:noFill/>
          <a:ln w="19050" cap="flat" cmpd="sng">
            <a:solidFill>
              <a:srgbClr val="45818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45818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Costs</a:t>
            </a:r>
            <a:endParaRPr sz="1600" b="1">
              <a:solidFill>
                <a:srgbClr val="45818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" b="1">
              <a:solidFill>
                <a:srgbClr val="45818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45818E"/>
                </a:solidFill>
                <a:latin typeface="Comic Sans MS"/>
                <a:ea typeface="Comic Sans MS"/>
                <a:cs typeface="Comic Sans MS"/>
                <a:sym typeface="Comic Sans MS"/>
              </a:rPr>
              <a:t>Transportation</a:t>
            </a:r>
            <a:endParaRPr sz="1200" b="1">
              <a:solidFill>
                <a:srgbClr val="45818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Flight: $1800 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Car rental: $100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Train: $60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Walk: FREE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45818E"/>
                </a:solidFill>
                <a:latin typeface="Comic Sans MS"/>
                <a:ea typeface="Comic Sans MS"/>
                <a:cs typeface="Comic Sans MS"/>
                <a:sym typeface="Comic Sans MS"/>
              </a:rPr>
              <a:t>Lodging</a:t>
            </a:r>
            <a:endParaRPr sz="1200" b="1">
              <a:solidFill>
                <a:srgbClr val="45818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Bed &amp; Breakfast: $1200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Hotel: $800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Air BnB House: $250/per person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6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45818E"/>
                </a:solidFill>
                <a:latin typeface="Comic Sans MS"/>
                <a:ea typeface="Comic Sans MS"/>
                <a:cs typeface="Comic Sans MS"/>
                <a:sym typeface="Comic Sans MS"/>
              </a:rPr>
              <a:t>Meals</a:t>
            </a:r>
            <a:endParaRPr sz="1200" b="1">
              <a:solidFill>
                <a:srgbClr val="45818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Restaurants: $1200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mic Sans MS"/>
              <a:buChar char="❏"/>
            </a:pPr>
            <a:r>
              <a:rPr lang="en" sz="1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Cook: $500</a:t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1" name="Google Shape;51;p9"/>
          <p:cNvSpPr txBox="1"/>
          <p:nvPr/>
        </p:nvSpPr>
        <p:spPr>
          <a:xfrm>
            <a:off x="3517950" y="2223125"/>
            <a:ext cx="3022500" cy="136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Baden-Baden is Europe’s hidden gem, an unforgettable city where wellness meets world-class gastronomy and opulent nightlife.</a:t>
            </a:r>
            <a:endParaRPr sz="1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Located on the foothills of Germany's beautiful Black Forest, the area was </a:t>
            </a:r>
            <a:endParaRPr sz="1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2" name="Google Shape;52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72900" y="5338158"/>
            <a:ext cx="2752499" cy="1807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c21179-db13-4073-9144-de1d3549699a">
      <Terms xmlns="http://schemas.microsoft.com/office/infopath/2007/PartnerControls"/>
    </lcf76f155ced4ddcb4097134ff3c332f>
    <IconOverlay xmlns="http://schemas.microsoft.com/sharepoint/v4" xsi:nil="true"/>
    <TaxCatchAll xmlns="acf3d625-6d74-4d3b-8380-c4fe5de3d81c" xsi:nil="true"/>
    <MediaLengthInSeconds xmlns="02c21179-db13-4073-9144-de1d3549699a" xsi:nil="true"/>
    <SharedWithUsers xmlns="acf3d625-6d74-4d3b-8380-c4fe5de3d81c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06F76F4E12B458C40AA227BD866B0" ma:contentTypeVersion="21" ma:contentTypeDescription="Create a new document." ma:contentTypeScope="" ma:versionID="1942974a823ce4c9dfd6da873e0308f3">
  <xsd:schema xmlns:xsd="http://www.w3.org/2001/XMLSchema" xmlns:xs="http://www.w3.org/2001/XMLSchema" xmlns:p="http://schemas.microsoft.com/office/2006/metadata/properties" xmlns:ns2="02c21179-db13-4073-9144-de1d3549699a" xmlns:ns3="acf3d625-6d74-4d3b-8380-c4fe5de3d81c" xmlns:ns4="http://schemas.microsoft.com/sharepoint/v4" targetNamespace="http://schemas.microsoft.com/office/2006/metadata/properties" ma:root="true" ma:fieldsID="6f7c108c6da304729898fdd443d5e514" ns2:_="" ns3:_="" ns4:_="">
    <xsd:import namespace="02c21179-db13-4073-9144-de1d3549699a"/>
    <xsd:import namespace="acf3d625-6d74-4d3b-8380-c4fe5de3d81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4:IconOverlay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21179-db13-4073-9144-de1d35496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ec54927-50ae-4690-87f2-c5740ba4bc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f3d625-6d74-4d3b-8380-c4fe5de3d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c5e4fdb-e520-40b6-b92e-d101c514494e}" ma:internalName="TaxCatchAll" ma:showField="CatchAllData" ma:web="acf3d625-6d74-4d3b-8380-c4fe5de3d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C8A704-B9C8-4BF5-B3CC-A750B6F5C3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1AA11A-CE25-46B2-BBF2-1B0E8C523F26}">
  <ds:schemaRefs>
    <ds:schemaRef ds:uri="http://schemas.microsoft.com/office/2006/metadata/properties"/>
    <ds:schemaRef ds:uri="http://schemas.microsoft.com/office/infopath/2007/PartnerControls"/>
    <ds:schemaRef ds:uri="d0706973-1e41-4ad4-b081-36874bd36bc5"/>
  </ds:schemaRefs>
</ds:datastoreItem>
</file>

<file path=customXml/itemProps3.xml><?xml version="1.0" encoding="utf-8"?>
<ds:datastoreItem xmlns:ds="http://schemas.openxmlformats.org/officeDocument/2006/customXml" ds:itemID="{8D89CFA8-A133-4066-9A98-FFA25FD7A16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619</Words>
  <Application>Microsoft Office PowerPoint</Application>
  <PresentationFormat>Custom</PresentationFormat>
  <Paragraphs>87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Shiraz Khan</cp:lastModifiedBy>
  <cp:revision>2</cp:revision>
  <dcterms:modified xsi:type="dcterms:W3CDTF">2023-11-16T18:07:03Z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0x01010080106F76F4E12B458C40AA227BD866B0</vt:lpwstr>
  </property>
  <property fmtid="{D5CDD505-2E9C-101B-9397-08002B2CF9AE}" pid="3" name="MediaServiceImageTags">
    <vt:lpwstr/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