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3" r:id="rId5"/>
    <p:sldId id="273" r:id="rId6"/>
    <p:sldId id="267" r:id="rId7"/>
    <p:sldId id="268" r:id="rId8"/>
    <p:sldId id="269" r:id="rId9"/>
    <p:sldId id="277" r:id="rId10"/>
    <p:sldId id="278" r:id="rId11"/>
    <p:sldId id="279" r:id="rId12"/>
    <p:sldId id="274" r:id="rId13"/>
    <p:sldId id="258"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06A90B-A749-208A-D00E-EF25335465EC}" name="Divya Krishnakumar" initials="DK" userId="S::divya.krishnakumar@ansrsource.com::083ee865-650d-4256-9272-f4d91147c45c" providerId="AD"/>
  <p188:author id="{0A89AF5F-69FD-EFA7-1258-BCD6B3DC50F2}" name="Jen R" initials="JR" userId="d8386f438ad2d79a" providerId="Windows Live"/>
  <p188:author id="{B4B85DC9-B15F-2496-0702-84FF1D444386}" name="Jennifer Reed" initials="JR" userId="S::jennifer@ansrsource.com::7559cc71-b34c-4676-8a38-cdf443931133" providerId="AD"/>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F13"/>
    <a:srgbClr val="D1E6E6"/>
    <a:srgbClr val="222E69"/>
    <a:srgbClr val="BFBFBF"/>
    <a:srgbClr val="EF4129"/>
    <a:srgbClr val="39B76C"/>
    <a:srgbClr val="FCB447"/>
    <a:srgbClr val="39C1CD"/>
    <a:srgbClr val="00CE7C"/>
    <a:srgbClr val="DEE2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28"/>
    <p:restoredTop sz="94719"/>
  </p:normalViewPr>
  <p:slideViewPr>
    <p:cSldViewPr snapToGrid="0">
      <p:cViewPr varScale="1">
        <p:scale>
          <a:sx n="90" d="100"/>
          <a:sy n="90" d="100"/>
        </p:scale>
        <p:origin x="5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4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055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0" y="0"/>
            <a:ext cx="12192000" cy="3400425"/>
          </a:xfrm>
          <a:solidFill>
            <a:schemeClr val="bg1">
              <a:lumMod val="75000"/>
            </a:schemeClr>
          </a:solidFill>
        </p:spPr>
        <p:txBody>
          <a:bodyPr/>
          <a:lstStyle/>
          <a:p>
            <a:endParaRPr lang="en-US"/>
          </a:p>
        </p:txBody>
      </p:sp>
    </p:spTree>
    <p:extLst>
      <p:ext uri="{BB962C8B-B14F-4D97-AF65-F5344CB8AC3E}">
        <p14:creationId xmlns:p14="http://schemas.microsoft.com/office/powerpoint/2010/main" val="77990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762000" y="2132015"/>
            <a:ext cx="3556000" cy="2395538"/>
          </a:xfrm>
          <a:solidFill>
            <a:schemeClr val="bg1">
              <a:lumMod val="75000"/>
            </a:schemeClr>
          </a:solidFill>
        </p:spPr>
        <p:txBody>
          <a:bodyPr/>
          <a:lstStyle/>
          <a:p>
            <a:endParaRPr lang="en-US"/>
          </a:p>
        </p:txBody>
      </p:sp>
      <p:sp>
        <p:nvSpPr>
          <p:cNvPr id="8" name="Picture Placeholder 6"/>
          <p:cNvSpPr>
            <a:spLocks noGrp="1"/>
          </p:cNvSpPr>
          <p:nvPr>
            <p:ph type="pic" sz="quarter" idx="14"/>
          </p:nvPr>
        </p:nvSpPr>
        <p:spPr>
          <a:xfrm>
            <a:off x="4318000" y="2132015"/>
            <a:ext cx="3556000" cy="2395538"/>
          </a:xfrm>
          <a:solidFill>
            <a:schemeClr val="bg1">
              <a:lumMod val="75000"/>
            </a:schemeClr>
          </a:solidFill>
        </p:spPr>
        <p:txBody>
          <a:bodyPr/>
          <a:lstStyle/>
          <a:p>
            <a:endParaRPr lang="en-US"/>
          </a:p>
        </p:txBody>
      </p:sp>
      <p:sp>
        <p:nvSpPr>
          <p:cNvPr id="9" name="Picture Placeholder 6"/>
          <p:cNvSpPr>
            <a:spLocks noGrp="1"/>
          </p:cNvSpPr>
          <p:nvPr>
            <p:ph type="pic" sz="quarter" idx="15"/>
          </p:nvPr>
        </p:nvSpPr>
        <p:spPr>
          <a:xfrm>
            <a:off x="7874000" y="2132015"/>
            <a:ext cx="3556000" cy="2395538"/>
          </a:xfrm>
          <a:solidFill>
            <a:schemeClr val="bg1">
              <a:lumMod val="75000"/>
            </a:schemeClr>
          </a:solidFill>
        </p:spPr>
        <p:txBody>
          <a:bodyPr/>
          <a:lstStyle/>
          <a:p>
            <a:endParaRPr lang="en-US"/>
          </a:p>
        </p:txBody>
      </p:sp>
    </p:spTree>
    <p:extLst>
      <p:ext uri="{BB962C8B-B14F-4D97-AF65-F5344CB8AC3E}">
        <p14:creationId xmlns:p14="http://schemas.microsoft.com/office/powerpoint/2010/main" val="259868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224E5FF-AF44-44B8-B5B0-E78C947D3C2E}"/>
              </a:ext>
            </a:extLst>
          </p:cNvPr>
          <p:cNvSpPr txBox="1">
            <a:spLocks/>
          </p:cNvSpPr>
          <p:nvPr userDrawn="1"/>
        </p:nvSpPr>
        <p:spPr>
          <a:xfrm>
            <a:off x="838200" y="786537"/>
            <a:ext cx="5620789" cy="5390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a:p>
        </p:txBody>
      </p:sp>
    </p:spTree>
    <p:extLst>
      <p:ext uri="{BB962C8B-B14F-4D97-AF65-F5344CB8AC3E}">
        <p14:creationId xmlns:p14="http://schemas.microsoft.com/office/powerpoint/2010/main" val="22726207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png"/><Relationship Id="rId7" Type="http://schemas.openxmlformats.org/officeDocument/2006/relationships/image" Target="../media/image11.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B3B01F-9D5A-4F49-A6F8-CF67F695CEBC}"/>
              </a:ext>
            </a:extLst>
          </p:cNvPr>
          <p:cNvSpPr/>
          <p:nvPr/>
        </p:nvSpPr>
        <p:spPr>
          <a:xfrm>
            <a:off x="-1" y="0"/>
            <a:ext cx="7399283"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00F62D1-6AF0-4A87-8052-7DAFA3F3F340}"/>
              </a:ext>
            </a:extLst>
          </p:cNvPr>
          <p:cNvSpPr txBox="1"/>
          <p:nvPr/>
        </p:nvSpPr>
        <p:spPr>
          <a:xfrm>
            <a:off x="1878786" y="1941182"/>
            <a:ext cx="6361324" cy="1122038"/>
          </a:xfrm>
          <a:prstGeom prst="rect">
            <a:avLst/>
          </a:prstGeom>
          <a:noFill/>
        </p:spPr>
        <p:txBody>
          <a:bodyPr wrap="square" lIns="91440" tIns="45720" rIns="91440" bIns="45720" rtlCol="0" anchor="t">
            <a:spAutoFit/>
          </a:bodyPr>
          <a:lstStyle/>
          <a:p>
            <a:r>
              <a:rPr lang="en-US" sz="3600" dirty="0">
                <a:latin typeface="Larsseit"/>
                <a:ea typeface="Poppins Bold" charset="0"/>
                <a:cs typeface="Poppins Bold"/>
              </a:rPr>
              <a:t>Self: My Place in the World</a:t>
            </a:r>
          </a:p>
          <a:p>
            <a:pPr>
              <a:lnSpc>
                <a:spcPct val="200000"/>
              </a:lnSpc>
            </a:pPr>
            <a:r>
              <a:rPr lang="en-US" dirty="0">
                <a:latin typeface="Larsseit"/>
                <a:cs typeface="Poppins Bold"/>
              </a:rPr>
              <a:t>What is my community, and how do I fit into that community?</a:t>
            </a:r>
            <a:endParaRPr lang="en-US" dirty="0"/>
          </a:p>
        </p:txBody>
      </p:sp>
      <p:sp>
        <p:nvSpPr>
          <p:cNvPr id="5" name="TextBox 4">
            <a:extLst>
              <a:ext uri="{FF2B5EF4-FFF2-40B4-BE49-F238E27FC236}">
                <a16:creationId xmlns:a16="http://schemas.microsoft.com/office/drawing/2014/main" id="{E47EA6CF-E34B-4174-88C7-70AE510256DC}"/>
              </a:ext>
            </a:extLst>
          </p:cNvPr>
          <p:cNvSpPr txBox="1"/>
          <p:nvPr/>
        </p:nvSpPr>
        <p:spPr>
          <a:xfrm>
            <a:off x="7583655" y="3981310"/>
            <a:ext cx="4124869" cy="2542363"/>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US" dirty="0">
                <a:solidFill>
                  <a:srgbClr val="191919"/>
                </a:solidFill>
                <a:latin typeface="Larsseit"/>
              </a:rPr>
              <a:t>Young Professionals Transformation</a:t>
            </a:r>
            <a:endParaRPr lang="en-US" dirty="0">
              <a:solidFill>
                <a:srgbClr val="404040"/>
              </a:solidFill>
              <a:latin typeface="Larsseit"/>
            </a:endParaRPr>
          </a:p>
          <a:p>
            <a:pPr marL="342900" indent="-342900">
              <a:lnSpc>
                <a:spcPct val="150000"/>
              </a:lnSpc>
              <a:buFont typeface="Arial"/>
              <a:buChar char="•"/>
            </a:pPr>
            <a:r>
              <a:rPr lang="en-US" dirty="0">
                <a:solidFill>
                  <a:srgbClr val="191919"/>
                </a:solidFill>
                <a:latin typeface="Larsseit"/>
              </a:rPr>
              <a:t>Vocabulary Instruction</a:t>
            </a:r>
            <a:endParaRPr lang="en-US" dirty="0">
              <a:solidFill>
                <a:srgbClr val="404040"/>
              </a:solidFill>
              <a:latin typeface="Larsseit"/>
            </a:endParaRPr>
          </a:p>
          <a:p>
            <a:pPr marL="342900" indent="-342900">
              <a:lnSpc>
                <a:spcPct val="150000"/>
              </a:lnSpc>
              <a:buFont typeface="Arial"/>
              <a:buChar char="•"/>
            </a:pPr>
            <a:r>
              <a:rPr lang="en-US" dirty="0">
                <a:solidFill>
                  <a:srgbClr val="191919"/>
                </a:solidFill>
                <a:latin typeface="Larsseit"/>
              </a:rPr>
              <a:t>Identity Map</a:t>
            </a:r>
          </a:p>
          <a:p>
            <a:pPr marL="342900" indent="-342900">
              <a:lnSpc>
                <a:spcPct val="150000"/>
              </a:lnSpc>
              <a:buFont typeface="Arial"/>
              <a:buChar char="•"/>
            </a:pPr>
            <a:r>
              <a:rPr lang="en-US" dirty="0">
                <a:solidFill>
                  <a:srgbClr val="191919"/>
                </a:solidFill>
                <a:latin typeface="Larsseit"/>
                <a:ea typeface="Muli" charset="0"/>
                <a:cs typeface="Muli" charset="0"/>
              </a:rPr>
              <a:t>Share Synergy</a:t>
            </a:r>
          </a:p>
          <a:p>
            <a:pPr marL="342900" indent="-342900">
              <a:lnSpc>
                <a:spcPct val="150000"/>
              </a:lnSpc>
              <a:buFont typeface="Arial"/>
              <a:buChar char="•"/>
            </a:pPr>
            <a:r>
              <a:rPr lang="en-US" dirty="0">
                <a:solidFill>
                  <a:srgbClr val="191919"/>
                </a:solidFill>
                <a:latin typeface="Larsseit"/>
                <a:ea typeface="Muli" charset="0"/>
                <a:cs typeface="Muli" charset="0"/>
              </a:rPr>
              <a:t>Reflection: Our Place in the World Anchor Chart</a:t>
            </a:r>
            <a:endParaRPr lang="en-US" dirty="0">
              <a:solidFill>
                <a:schemeClr val="tx1">
                  <a:lumMod val="75000"/>
                  <a:lumOff val="25000"/>
                </a:schemeClr>
              </a:solidFill>
              <a:latin typeface="Larsseit"/>
              <a:ea typeface="Muli" charset="0"/>
              <a:cs typeface="Muli" charset="0"/>
            </a:endParaRPr>
          </a:p>
        </p:txBody>
      </p:sp>
      <p:grpSp>
        <p:nvGrpSpPr>
          <p:cNvPr id="7" name="Group 6">
            <a:extLst>
              <a:ext uri="{FF2B5EF4-FFF2-40B4-BE49-F238E27FC236}">
                <a16:creationId xmlns:a16="http://schemas.microsoft.com/office/drawing/2014/main" id="{B429EBE8-D2DF-452B-BE32-9D4BA229B656}"/>
              </a:ext>
            </a:extLst>
          </p:cNvPr>
          <p:cNvGrpSpPr/>
          <p:nvPr/>
        </p:nvGrpSpPr>
        <p:grpSpPr>
          <a:xfrm>
            <a:off x="632343" y="3429000"/>
            <a:ext cx="8432234" cy="194242"/>
            <a:chOff x="1285523" y="3560341"/>
            <a:chExt cx="8432234" cy="194242"/>
          </a:xfrm>
          <a:solidFill>
            <a:srgbClr val="222E69"/>
          </a:solidFill>
        </p:grpSpPr>
        <p:sp>
          <p:nvSpPr>
            <p:cNvPr id="8" name="Rectangle 7">
              <a:extLst>
                <a:ext uri="{FF2B5EF4-FFF2-40B4-BE49-F238E27FC236}">
                  <a16:creationId xmlns:a16="http://schemas.microsoft.com/office/drawing/2014/main" id="{C7486271-DEDF-444C-BCBF-CF2BAFFC99DD}"/>
                </a:ext>
              </a:extLst>
            </p:cNvPr>
            <p:cNvSpPr/>
            <p:nvPr/>
          </p:nvSpPr>
          <p:spPr>
            <a:xfrm>
              <a:off x="1285523" y="3631045"/>
              <a:ext cx="8432234" cy="6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0B649-C2C6-4096-AC4D-56239E97831E}"/>
                </a:ext>
              </a:extLst>
            </p:cNvPr>
            <p:cNvSpPr/>
            <p:nvPr/>
          </p:nvSpPr>
          <p:spPr>
            <a:xfrm>
              <a:off x="1285523"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3F6EDB-34CE-4DD5-BCA8-6530B0055C02}"/>
                </a:ext>
              </a:extLst>
            </p:cNvPr>
            <p:cNvSpPr/>
            <p:nvPr/>
          </p:nvSpPr>
          <p:spPr>
            <a:xfrm>
              <a:off x="3870960" y="3560480"/>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DDD2FDC-5202-43AA-98BD-24B5AC00027A}"/>
                </a:ext>
              </a:extLst>
            </p:cNvPr>
            <p:cNvSpPr/>
            <p:nvPr/>
          </p:nvSpPr>
          <p:spPr>
            <a:xfrm>
              <a:off x="6456397"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2F07CB-F338-4438-9D85-48E0E8C2B699}"/>
                </a:ext>
              </a:extLst>
            </p:cNvPr>
            <p:cNvSpPr/>
            <p:nvPr/>
          </p:nvSpPr>
          <p:spPr>
            <a:xfrm>
              <a:off x="9523793" y="3560341"/>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9834BB22-CABC-4875-A632-2FC91CCBD547}"/>
              </a:ext>
            </a:extLst>
          </p:cNvPr>
          <p:cNvSpPr txBox="1"/>
          <p:nvPr/>
        </p:nvSpPr>
        <p:spPr>
          <a:xfrm>
            <a:off x="136855" y="182353"/>
            <a:ext cx="990977" cy="369332"/>
          </a:xfrm>
          <a:prstGeom prst="rect">
            <a:avLst/>
          </a:prstGeom>
          <a:noFill/>
        </p:spPr>
        <p:txBody>
          <a:bodyPr wrap="none" lIns="91440" tIns="45720" rIns="91440" bIns="45720" rtlCol="0" anchor="t">
            <a:spAutoFit/>
          </a:bodyPr>
          <a:lstStyle/>
          <a:p>
            <a:r>
              <a:rPr lang="en-US">
                <a:latin typeface="Larsseit"/>
                <a:ea typeface="Poppins Bold" charset="0"/>
                <a:cs typeface="Poppins Bold"/>
              </a:rPr>
              <a:t>Lesson 5</a:t>
            </a:r>
          </a:p>
        </p:txBody>
      </p:sp>
      <p:pic>
        <p:nvPicPr>
          <p:cNvPr id="6" name="Picture 5" descr="Shape&#10;&#10;Description automatically generated">
            <a:extLst>
              <a:ext uri="{FF2B5EF4-FFF2-40B4-BE49-F238E27FC236}">
                <a16:creationId xmlns:a16="http://schemas.microsoft.com/office/drawing/2014/main" id="{3078A5A8-DBCA-46C8-9CDB-630B1968E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343" y="1921374"/>
            <a:ext cx="1161655" cy="1161655"/>
          </a:xfrm>
          <a:prstGeom prst="rect">
            <a:avLst/>
          </a:prstGeom>
        </p:spPr>
      </p:pic>
    </p:spTree>
    <p:extLst>
      <p:ext uri="{BB962C8B-B14F-4D97-AF65-F5344CB8AC3E}">
        <p14:creationId xmlns:p14="http://schemas.microsoft.com/office/powerpoint/2010/main" val="700972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2F9B1535-9BB1-DDEA-D56A-2358E1F1A320}"/>
              </a:ext>
            </a:extLst>
          </p:cNvPr>
          <p:cNvSpPr/>
          <p:nvPr/>
        </p:nvSpPr>
        <p:spPr>
          <a:xfrm>
            <a:off x="8756380" y="3755575"/>
            <a:ext cx="3078287" cy="12971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167545C-1BDC-F4F3-7AC4-B6CA9E952944}"/>
              </a:ext>
            </a:extLst>
          </p:cNvPr>
          <p:cNvSpPr/>
          <p:nvPr/>
        </p:nvSpPr>
        <p:spPr>
          <a:xfrm>
            <a:off x="5224557" y="3755575"/>
            <a:ext cx="3078287" cy="12971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44BE647-F532-E63A-DB40-389F8E07C38B}"/>
              </a:ext>
            </a:extLst>
          </p:cNvPr>
          <p:cNvSpPr/>
          <p:nvPr/>
        </p:nvSpPr>
        <p:spPr>
          <a:xfrm>
            <a:off x="6820008" y="5400102"/>
            <a:ext cx="3471009" cy="12971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5885"/>
            <a:ext cx="12192000" cy="3400425"/>
          </a:xfrm>
          <a:prstGeom prst="rect">
            <a:avLst/>
          </a:prstGeom>
          <a:solidFill>
            <a:srgbClr val="222E6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p:cNvSpPr/>
          <p:nvPr/>
        </p:nvSpPr>
        <p:spPr>
          <a:xfrm>
            <a:off x="888275" y="2390503"/>
            <a:ext cx="4030750" cy="446749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1FFF33D-492A-4CB4-B39E-75666B34EAAD}"/>
              </a:ext>
            </a:extLst>
          </p:cNvPr>
          <p:cNvSpPr txBox="1"/>
          <p:nvPr/>
        </p:nvSpPr>
        <p:spPr>
          <a:xfrm>
            <a:off x="888274" y="985437"/>
            <a:ext cx="4675362" cy="1323439"/>
          </a:xfrm>
          <a:prstGeom prst="rect">
            <a:avLst/>
          </a:prstGeom>
          <a:noFill/>
        </p:spPr>
        <p:txBody>
          <a:bodyPr wrap="square" rtlCol="0">
            <a:spAutoFit/>
          </a:bodyPr>
          <a:lstStyle/>
          <a:p>
            <a:r>
              <a:rPr lang="en-US" sz="4000" dirty="0">
                <a:solidFill>
                  <a:schemeClr val="bg1"/>
                </a:solidFill>
                <a:cs typeface="Calibri"/>
              </a:rPr>
              <a:t>School-To-Home Connections</a:t>
            </a:r>
            <a:endParaRPr lang="ko-KR" altLang="en-US" sz="4000" dirty="0">
              <a:solidFill>
                <a:schemeClr val="bg1"/>
              </a:solidFill>
              <a:latin typeface="Larsseit" pitchFamily="50" charset="0"/>
              <a:cs typeface="Arial" panose="020B0604020202020204" pitchFamily="34" charset="0"/>
            </a:endParaRPr>
          </a:p>
        </p:txBody>
      </p:sp>
      <p:sp>
        <p:nvSpPr>
          <p:cNvPr id="16" name="TextBox 15">
            <a:extLst>
              <a:ext uri="{FF2B5EF4-FFF2-40B4-BE49-F238E27FC236}">
                <a16:creationId xmlns:a16="http://schemas.microsoft.com/office/drawing/2014/main" id="{A7C93035-A338-41B0-BC30-1E274D25B1EA}"/>
              </a:ext>
            </a:extLst>
          </p:cNvPr>
          <p:cNvSpPr txBox="1"/>
          <p:nvPr/>
        </p:nvSpPr>
        <p:spPr>
          <a:xfrm>
            <a:off x="1102328" y="3193090"/>
            <a:ext cx="3602643" cy="2554545"/>
          </a:xfrm>
          <a:prstGeom prst="rect">
            <a:avLst/>
          </a:prstGeom>
          <a:noFill/>
        </p:spPr>
        <p:txBody>
          <a:bodyPr wrap="square" lIns="91440" tIns="45720" rIns="91440" bIns="45720" rtlCol="0" anchor="t">
            <a:spAutoFit/>
          </a:bodyPr>
          <a:lstStyle>
            <a:defPPr>
              <a:defRPr lang="ko-KR"/>
            </a:defPPr>
            <a:lvl1pPr>
              <a:defRPr sz="1100"/>
            </a:lvl1pPr>
          </a:lstStyle>
          <a:p>
            <a:r>
              <a:rPr lang="en-US" altLang="ko-KR" sz="2000" dirty="0">
                <a:latin typeface="Larsseit" pitchFamily="50" charset="0"/>
              </a:rPr>
              <a:t>Take </a:t>
            </a:r>
            <a:r>
              <a:rPr lang="en-US" altLang="ko-KR" sz="2000">
                <a:latin typeface="Larsseit" pitchFamily="50" charset="0"/>
              </a:rPr>
              <a:t>your School-To-Home </a:t>
            </a:r>
            <a:r>
              <a:rPr lang="en-US" altLang="ko-KR" sz="2000" dirty="0">
                <a:latin typeface="Larsseit" pitchFamily="50" charset="0"/>
              </a:rPr>
              <a:t>Connection Share Synergy note catcher home and complete it with a family member or friend.</a:t>
            </a:r>
          </a:p>
          <a:p>
            <a:endParaRPr lang="en-US" altLang="ko-KR" sz="2000" dirty="0">
              <a:latin typeface="Larsseit"/>
              <a:ea typeface="맑은 고딕"/>
            </a:endParaRPr>
          </a:p>
          <a:p>
            <a:r>
              <a:rPr lang="en-US" altLang="ko-KR" sz="2000" dirty="0">
                <a:latin typeface="Larsseit"/>
                <a:ea typeface="맑은 고딕"/>
              </a:rPr>
              <a:t>Then, bring it back to school to share your work with your classmates.</a:t>
            </a:r>
            <a:endParaRPr lang="en-US" sz="2000" dirty="0">
              <a:latin typeface="Larsseit"/>
              <a:ea typeface="맑은 고딕"/>
            </a:endParaRPr>
          </a:p>
        </p:txBody>
      </p:sp>
      <p:sp>
        <p:nvSpPr>
          <p:cNvPr id="19" name="TextBox 18">
            <a:extLst>
              <a:ext uri="{FF2B5EF4-FFF2-40B4-BE49-F238E27FC236}">
                <a16:creationId xmlns:a16="http://schemas.microsoft.com/office/drawing/2014/main" id="{10E04758-6CF1-4729-882D-F58A0F2A6C6F}"/>
              </a:ext>
            </a:extLst>
          </p:cNvPr>
          <p:cNvSpPr txBox="1"/>
          <p:nvPr/>
        </p:nvSpPr>
        <p:spPr>
          <a:xfrm>
            <a:off x="5512944" y="3908808"/>
            <a:ext cx="2491060" cy="954107"/>
          </a:xfrm>
          <a:prstGeom prst="rect">
            <a:avLst/>
          </a:prstGeom>
          <a:noFill/>
        </p:spPr>
        <p:txBody>
          <a:bodyPr wrap="square" rtlCol="0">
            <a:spAutoFit/>
          </a:bodyPr>
          <a:lstStyle/>
          <a:p>
            <a:pPr algn="ctr"/>
            <a:r>
              <a:rPr lang="en-US" sz="1400" dirty="0">
                <a:latin typeface="Larsseit" pitchFamily="50" charset="0"/>
              </a:rPr>
              <a:t>Share: Describe some of the beliefs and skills that your family or friends learned from their communities.</a:t>
            </a:r>
          </a:p>
        </p:txBody>
      </p:sp>
      <p:sp>
        <p:nvSpPr>
          <p:cNvPr id="21" name="TextBox 20">
            <a:extLst>
              <a:ext uri="{FF2B5EF4-FFF2-40B4-BE49-F238E27FC236}">
                <a16:creationId xmlns:a16="http://schemas.microsoft.com/office/drawing/2014/main" id="{78C26251-6DD3-48B3-BF21-C9BEF56FF1F9}"/>
              </a:ext>
            </a:extLst>
          </p:cNvPr>
          <p:cNvSpPr txBox="1"/>
          <p:nvPr/>
        </p:nvSpPr>
        <p:spPr>
          <a:xfrm>
            <a:off x="8974980" y="4101031"/>
            <a:ext cx="2667986" cy="523220"/>
          </a:xfrm>
          <a:prstGeom prst="rect">
            <a:avLst/>
          </a:prstGeom>
          <a:noFill/>
        </p:spPr>
        <p:txBody>
          <a:bodyPr wrap="square" rtlCol="0">
            <a:spAutoFit/>
          </a:bodyPr>
          <a:lstStyle/>
          <a:p>
            <a:pPr algn="ctr"/>
            <a:r>
              <a:rPr lang="en-US" sz="1400" dirty="0">
                <a:latin typeface="Larsseit" pitchFamily="50" charset="0"/>
              </a:rPr>
              <a:t>Reflect: What is the importance of belonging to a community?</a:t>
            </a:r>
          </a:p>
        </p:txBody>
      </p:sp>
      <p:sp>
        <p:nvSpPr>
          <p:cNvPr id="25" name="TextBox 24">
            <a:extLst>
              <a:ext uri="{FF2B5EF4-FFF2-40B4-BE49-F238E27FC236}">
                <a16:creationId xmlns:a16="http://schemas.microsoft.com/office/drawing/2014/main" id="{7DAA7071-F9FA-4D07-B0B5-019FBA126C6E}"/>
              </a:ext>
            </a:extLst>
          </p:cNvPr>
          <p:cNvSpPr txBox="1"/>
          <p:nvPr/>
        </p:nvSpPr>
        <p:spPr>
          <a:xfrm>
            <a:off x="6850939" y="5679355"/>
            <a:ext cx="3409145" cy="738664"/>
          </a:xfrm>
          <a:prstGeom prst="rect">
            <a:avLst/>
          </a:prstGeom>
          <a:noFill/>
        </p:spPr>
        <p:txBody>
          <a:bodyPr wrap="square" lIns="91440" tIns="45720" rIns="91440" bIns="45720" rtlCol="0" anchor="t">
            <a:spAutoFit/>
          </a:bodyPr>
          <a:lstStyle/>
          <a:p>
            <a:pPr algn="ctr"/>
            <a:r>
              <a:rPr lang="en-US" sz="1400" dirty="0">
                <a:latin typeface="Larsseit"/>
              </a:rPr>
              <a:t>Dig deep: Did you learn anything new about your community, family, or culture from working with your family or friends?</a:t>
            </a:r>
          </a:p>
        </p:txBody>
      </p:sp>
      <p:sp>
        <p:nvSpPr>
          <p:cNvPr id="29" name="TextBox 28">
            <a:extLst>
              <a:ext uri="{FF2B5EF4-FFF2-40B4-BE49-F238E27FC236}">
                <a16:creationId xmlns:a16="http://schemas.microsoft.com/office/drawing/2014/main" id="{67538E0B-D7A0-2F08-5E55-FF2CAC0AB55B}"/>
              </a:ext>
            </a:extLst>
          </p:cNvPr>
          <p:cNvSpPr txBox="1"/>
          <p:nvPr/>
        </p:nvSpPr>
        <p:spPr>
          <a:xfrm>
            <a:off x="6096000" y="3411885"/>
            <a:ext cx="1324948" cy="307777"/>
          </a:xfrm>
          <a:prstGeom prst="rect">
            <a:avLst/>
          </a:prstGeom>
          <a:noFill/>
        </p:spPr>
        <p:txBody>
          <a:bodyPr wrap="square" rtlCol="0" anchor="b">
            <a:spAutoFit/>
          </a:bodyPr>
          <a:lstStyle/>
          <a:p>
            <a:pPr algn="ctr"/>
            <a:r>
              <a:rPr lang="en-US" sz="1400" b="1">
                <a:latin typeface="Larsseit" pitchFamily="50" charset="0"/>
              </a:rPr>
              <a:t>Connection</a:t>
            </a:r>
          </a:p>
        </p:txBody>
      </p:sp>
      <p:sp>
        <p:nvSpPr>
          <p:cNvPr id="30" name="TextBox 29">
            <a:extLst>
              <a:ext uri="{FF2B5EF4-FFF2-40B4-BE49-F238E27FC236}">
                <a16:creationId xmlns:a16="http://schemas.microsoft.com/office/drawing/2014/main" id="{BCB63DB3-ADFA-DB0A-54D9-428075792E44}"/>
              </a:ext>
            </a:extLst>
          </p:cNvPr>
          <p:cNvSpPr txBox="1"/>
          <p:nvPr/>
        </p:nvSpPr>
        <p:spPr>
          <a:xfrm>
            <a:off x="7906488" y="5088659"/>
            <a:ext cx="1324948" cy="307777"/>
          </a:xfrm>
          <a:prstGeom prst="rect">
            <a:avLst/>
          </a:prstGeom>
          <a:noFill/>
        </p:spPr>
        <p:txBody>
          <a:bodyPr wrap="square" rtlCol="0" anchor="b">
            <a:spAutoFit/>
          </a:bodyPr>
          <a:lstStyle/>
          <a:p>
            <a:pPr algn="ctr"/>
            <a:r>
              <a:rPr lang="en-US" sz="1400" b="1">
                <a:latin typeface="Larsseit" pitchFamily="50" charset="0"/>
              </a:rPr>
              <a:t>Connection</a:t>
            </a:r>
          </a:p>
        </p:txBody>
      </p:sp>
      <p:sp>
        <p:nvSpPr>
          <p:cNvPr id="31" name="TextBox 30">
            <a:extLst>
              <a:ext uri="{FF2B5EF4-FFF2-40B4-BE49-F238E27FC236}">
                <a16:creationId xmlns:a16="http://schemas.microsoft.com/office/drawing/2014/main" id="{EDC0E292-AFF0-869C-DAEB-4E3783727A14}"/>
              </a:ext>
            </a:extLst>
          </p:cNvPr>
          <p:cNvSpPr txBox="1"/>
          <p:nvPr/>
        </p:nvSpPr>
        <p:spPr>
          <a:xfrm>
            <a:off x="9646499" y="3411885"/>
            <a:ext cx="1324948" cy="307777"/>
          </a:xfrm>
          <a:prstGeom prst="rect">
            <a:avLst/>
          </a:prstGeom>
          <a:noFill/>
        </p:spPr>
        <p:txBody>
          <a:bodyPr wrap="square" rtlCol="0" anchor="b">
            <a:spAutoFit/>
          </a:bodyPr>
          <a:lstStyle/>
          <a:p>
            <a:pPr algn="ctr"/>
            <a:r>
              <a:rPr lang="en-US" sz="1400" b="1">
                <a:latin typeface="Larsseit" pitchFamily="50" charset="0"/>
              </a:rPr>
              <a:t>Connection</a:t>
            </a:r>
          </a:p>
        </p:txBody>
      </p:sp>
    </p:spTree>
    <p:extLst>
      <p:ext uri="{BB962C8B-B14F-4D97-AF65-F5344CB8AC3E}">
        <p14:creationId xmlns:p14="http://schemas.microsoft.com/office/powerpoint/2010/main" val="497022359"/>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43F549E-FF37-F46E-6ADA-A7A5D00380B3}"/>
              </a:ext>
            </a:extLst>
          </p:cNvPr>
          <p:cNvGrpSpPr/>
          <p:nvPr/>
        </p:nvGrpSpPr>
        <p:grpSpPr>
          <a:xfrm>
            <a:off x="0" y="1654629"/>
            <a:ext cx="12192000" cy="3153996"/>
            <a:chOff x="0" y="1638003"/>
            <a:chExt cx="12192000" cy="3202796"/>
          </a:xfrm>
        </p:grpSpPr>
        <p:sp>
          <p:nvSpPr>
            <p:cNvPr id="20" name="Rectangle 19">
              <a:extLst>
                <a:ext uri="{FF2B5EF4-FFF2-40B4-BE49-F238E27FC236}">
                  <a16:creationId xmlns:a16="http://schemas.microsoft.com/office/drawing/2014/main" id="{CC03A125-F6AF-8803-C837-104A00D9FD5A}"/>
                </a:ext>
              </a:extLst>
            </p:cNvPr>
            <p:cNvSpPr/>
            <p:nvPr/>
          </p:nvSpPr>
          <p:spPr>
            <a:xfrm>
              <a:off x="691243" y="1638003"/>
              <a:ext cx="10809513" cy="32027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430000" y="1638003"/>
              <a:ext cx="762000" cy="3202796"/>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1638003"/>
              <a:ext cx="762000" cy="3202796"/>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a:extLst>
              <a:ext uri="{FF2B5EF4-FFF2-40B4-BE49-F238E27FC236}">
                <a16:creationId xmlns:a16="http://schemas.microsoft.com/office/drawing/2014/main" id="{7177BF99-6017-4C47-AF16-6583489385AB}"/>
              </a:ext>
            </a:extLst>
          </p:cNvPr>
          <p:cNvSpPr/>
          <p:nvPr/>
        </p:nvSpPr>
        <p:spPr>
          <a:xfrm>
            <a:off x="1946220" y="5212086"/>
            <a:ext cx="8299558" cy="923330"/>
          </a:xfrm>
          <a:prstGeom prst="rect">
            <a:avLst/>
          </a:prstGeom>
        </p:spPr>
        <p:txBody>
          <a:bodyPr wrap="square">
            <a:spAutoFit/>
          </a:bodyPr>
          <a:lstStyle/>
          <a:p>
            <a:pPr algn="ctr"/>
            <a:r>
              <a:rPr lang="en-US" altLang="ko-KR" dirty="0">
                <a:latin typeface="Larsseit" pitchFamily="50" charset="0"/>
              </a:rPr>
              <a:t>Create an Our Place in the World Day event that would provide an opportunity for families and friends to share and celebrate culture and community through food, music, and social interaction.</a:t>
            </a:r>
            <a:endParaRPr lang="id-ID" dirty="0">
              <a:latin typeface="Larsseit" pitchFamily="50" charset="0"/>
            </a:endParaRPr>
          </a:p>
        </p:txBody>
      </p:sp>
      <p:sp>
        <p:nvSpPr>
          <p:cNvPr id="6" name="TextBox 5">
            <a:extLst>
              <a:ext uri="{FF2B5EF4-FFF2-40B4-BE49-F238E27FC236}">
                <a16:creationId xmlns:a16="http://schemas.microsoft.com/office/drawing/2014/main" id="{36C2A372-6128-E7C6-59F5-3AAACB60307E}"/>
              </a:ext>
            </a:extLst>
          </p:cNvPr>
          <p:cNvSpPr txBox="1"/>
          <p:nvPr/>
        </p:nvSpPr>
        <p:spPr>
          <a:xfrm>
            <a:off x="3046970" y="885030"/>
            <a:ext cx="6098058" cy="584775"/>
          </a:xfrm>
          <a:prstGeom prst="rect">
            <a:avLst/>
          </a:prstGeom>
          <a:noFill/>
        </p:spPr>
        <p:txBody>
          <a:bodyPr wrap="square">
            <a:spAutoFit/>
          </a:bodyPr>
          <a:lstStyle/>
          <a:p>
            <a:pPr algn="ctr"/>
            <a:r>
              <a:rPr lang="en-US" sz="3200" dirty="0">
                <a:solidFill>
                  <a:srgbClr val="222E69"/>
                </a:solidFill>
                <a:latin typeface="Larsseit Medium" pitchFamily="2" charset="77"/>
                <a:ea typeface="Poppins Bold" charset="0"/>
                <a:cs typeface="Poppins Bold" charset="0"/>
              </a:rPr>
              <a:t>Extension Activity</a:t>
            </a:r>
          </a:p>
        </p:txBody>
      </p:sp>
      <p:pic>
        <p:nvPicPr>
          <p:cNvPr id="3" name="Picture 2" descr="A heart shaped green planet surrounded by hands&#10;&#10;Description automatically generated">
            <a:extLst>
              <a:ext uri="{FF2B5EF4-FFF2-40B4-BE49-F238E27FC236}">
                <a16:creationId xmlns:a16="http://schemas.microsoft.com/office/drawing/2014/main" id="{4528192D-1034-9235-693F-B7AF1A9C7A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3243" y="1645914"/>
            <a:ext cx="4430852" cy="3162712"/>
          </a:xfrm>
          <a:prstGeom prst="rect">
            <a:avLst/>
          </a:prstGeom>
        </p:spPr>
      </p:pic>
      <p:pic>
        <p:nvPicPr>
          <p:cNvPr id="5" name="Picture 4" descr="A group of people holding hands around the earth&#10;&#10;Description automatically generated">
            <a:extLst>
              <a:ext uri="{FF2B5EF4-FFF2-40B4-BE49-F238E27FC236}">
                <a16:creationId xmlns:a16="http://schemas.microsoft.com/office/drawing/2014/main" id="{8AEED0FE-A33C-B3B4-D983-F3D82BD5F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5686" y="1654628"/>
            <a:ext cx="4483070" cy="3162713"/>
          </a:xfrm>
          <a:prstGeom prst="rect">
            <a:avLst/>
          </a:prstGeom>
        </p:spPr>
      </p:pic>
    </p:spTree>
    <p:extLst>
      <p:ext uri="{BB962C8B-B14F-4D97-AF65-F5344CB8AC3E}">
        <p14:creationId xmlns:p14="http://schemas.microsoft.com/office/powerpoint/2010/main" val="1667702867"/>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DD6158EE-BF8C-2F5B-A776-C70223156FA6}"/>
              </a:ext>
            </a:extLst>
          </p:cNvPr>
          <p:cNvPicPr>
            <a:picLocks noChangeAspect="1"/>
          </p:cNvPicPr>
          <p:nvPr/>
        </p:nvPicPr>
        <p:blipFill>
          <a:blip r:embed="rId2"/>
          <a:stretch>
            <a:fillRect/>
          </a:stretch>
        </p:blipFill>
        <p:spPr>
          <a:xfrm>
            <a:off x="783497" y="764305"/>
            <a:ext cx="5691194" cy="5496303"/>
          </a:xfrm>
          <a:prstGeom prst="rect">
            <a:avLst/>
          </a:prstGeom>
        </p:spPr>
      </p:pic>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83497" y="386722"/>
            <a:ext cx="813043" cy="369332"/>
          </a:xfrm>
          <a:prstGeom prst="rect">
            <a:avLst/>
          </a:prstGeom>
          <a:noFill/>
        </p:spPr>
        <p:txBody>
          <a:bodyPr wrap="none" rtlCol="0">
            <a:spAutoFit/>
          </a:bodyPr>
          <a:lstStyle/>
          <a:p>
            <a:r>
              <a:rPr lang="en-US">
                <a:solidFill>
                  <a:schemeClr val="tx1">
                    <a:lumMod val="90000"/>
                    <a:lumOff val="10000"/>
                  </a:schemeClr>
                </a:solidFill>
                <a:latin typeface="Larsseit" pitchFamily="50" charset="0"/>
                <a:ea typeface="Poppins Bold" charset="0"/>
                <a:cs typeface="Poppins Bold" charset="0"/>
              </a:rPr>
              <a:t>Slide 1</a:t>
            </a: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452184"/>
            <a:ext cx="5057035" cy="4159754"/>
          </a:xfrm>
        </p:spPr>
        <p:txBody>
          <a:bodyPr lIns="91440" tIns="45720" rIns="91440" bIns="45720" anchor="t"/>
          <a:lstStyle/>
          <a:p>
            <a:r>
              <a:rPr lang="en-US" sz="1800" dirty="0">
                <a:latin typeface="Larsseit" pitchFamily="2" charset="77"/>
                <a:cs typeface="Calibri" panose="020F0502020204030204"/>
              </a:rPr>
              <a:t>Teacher: (one clap) Young Professionals at work?</a:t>
            </a:r>
          </a:p>
          <a:p>
            <a:r>
              <a:rPr lang="en-US" sz="1800" dirty="0">
                <a:latin typeface="Larsseit" pitchFamily="2" charset="77"/>
                <a:cs typeface="Calibri" panose="020F0502020204030204"/>
              </a:rPr>
              <a:t>YPs: On the job! (one clap)</a:t>
            </a:r>
          </a:p>
          <a:p>
            <a:endParaRPr lang="en-US" sz="1800" dirty="0">
              <a:cs typeface="Calibri" panose="020F0502020204030204"/>
            </a:endParaRP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6782540" y="1913659"/>
            <a:ext cx="5238462"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Young Professionals Transformation</a:t>
            </a:r>
          </a:p>
        </p:txBody>
      </p:sp>
      <p:grpSp>
        <p:nvGrpSpPr>
          <p:cNvPr id="33" name="Group 32">
            <a:extLst>
              <a:ext uri="{FF2B5EF4-FFF2-40B4-BE49-F238E27FC236}">
                <a16:creationId xmlns:a16="http://schemas.microsoft.com/office/drawing/2014/main" id="{50A63959-648C-019B-6054-6B851AD91EF8}"/>
              </a:ext>
            </a:extLst>
          </p:cNvPr>
          <p:cNvGrpSpPr/>
          <p:nvPr/>
        </p:nvGrpSpPr>
        <p:grpSpPr>
          <a:xfrm>
            <a:off x="2957946" y="2144491"/>
            <a:ext cx="1604817" cy="987669"/>
            <a:chOff x="2874819" y="2144905"/>
            <a:chExt cx="1604817" cy="987669"/>
          </a:xfrm>
        </p:grpSpPr>
        <p:pic>
          <p:nvPicPr>
            <p:cNvPr id="26" name="Picture 25">
              <a:extLst>
                <a:ext uri="{FF2B5EF4-FFF2-40B4-BE49-F238E27FC236}">
                  <a16:creationId xmlns:a16="http://schemas.microsoft.com/office/drawing/2014/main" id="{73063BB0-0314-8C23-39B8-79DB6651F0C3}"/>
                </a:ext>
              </a:extLst>
            </p:cNvPr>
            <p:cNvPicPr>
              <a:picLocks noChangeAspect="1"/>
            </p:cNvPicPr>
            <p:nvPr/>
          </p:nvPicPr>
          <p:blipFill>
            <a:blip r:embed="rId4"/>
            <a:stretch>
              <a:fillRect/>
            </a:stretch>
          </p:blipFill>
          <p:spPr>
            <a:xfrm>
              <a:off x="2874819" y="2144905"/>
              <a:ext cx="1604817" cy="987669"/>
            </a:xfrm>
            <a:prstGeom prst="rect">
              <a:avLst/>
            </a:prstGeom>
          </p:spPr>
        </p:pic>
        <p:sp>
          <p:nvSpPr>
            <p:cNvPr id="28" name="TextBox 27">
              <a:extLst>
                <a:ext uri="{FF2B5EF4-FFF2-40B4-BE49-F238E27FC236}">
                  <a16:creationId xmlns:a16="http://schemas.microsoft.com/office/drawing/2014/main" id="{E27E8D97-FF77-5FD6-AC38-6ED631632BF3}"/>
                </a:ext>
              </a:extLst>
            </p:cNvPr>
            <p:cNvSpPr txBox="1"/>
            <p:nvPr/>
          </p:nvSpPr>
          <p:spPr>
            <a:xfrm>
              <a:off x="3120783" y="2269407"/>
              <a:ext cx="1206758" cy="738664"/>
            </a:xfrm>
            <a:prstGeom prst="rect">
              <a:avLst/>
            </a:prstGeom>
            <a:noFill/>
          </p:spPr>
          <p:txBody>
            <a:bodyPr wrap="square">
              <a:spAutoFit/>
            </a:bodyPr>
            <a:lstStyle/>
            <a:p>
              <a:r>
                <a:rPr lang="en-IN" sz="1400" dirty="0">
                  <a:latin typeface="Larsseit" pitchFamily="2" charset="77"/>
                  <a:cs typeface="Calibri" panose="020F0502020204030204"/>
                </a:rPr>
                <a:t>Young Professionals at work?</a:t>
              </a:r>
            </a:p>
          </p:txBody>
        </p:sp>
      </p:grpSp>
      <p:grpSp>
        <p:nvGrpSpPr>
          <p:cNvPr id="34" name="Group 33">
            <a:extLst>
              <a:ext uri="{FF2B5EF4-FFF2-40B4-BE49-F238E27FC236}">
                <a16:creationId xmlns:a16="http://schemas.microsoft.com/office/drawing/2014/main" id="{ED859680-B78E-A011-D57E-04600DCB8145}"/>
              </a:ext>
            </a:extLst>
          </p:cNvPr>
          <p:cNvGrpSpPr/>
          <p:nvPr/>
        </p:nvGrpSpPr>
        <p:grpSpPr>
          <a:xfrm>
            <a:off x="3471764" y="3717053"/>
            <a:ext cx="1214074" cy="747189"/>
            <a:chOff x="3265562" y="3620003"/>
            <a:chExt cx="1297201" cy="798349"/>
          </a:xfrm>
        </p:grpSpPr>
        <p:pic>
          <p:nvPicPr>
            <p:cNvPr id="29" name="Picture 28">
              <a:extLst>
                <a:ext uri="{FF2B5EF4-FFF2-40B4-BE49-F238E27FC236}">
                  <a16:creationId xmlns:a16="http://schemas.microsoft.com/office/drawing/2014/main" id="{E91545F6-7249-25AB-5D74-51BF55A5B44A}"/>
                </a:ext>
              </a:extLst>
            </p:cNvPr>
            <p:cNvPicPr>
              <a:picLocks noChangeAspect="1"/>
            </p:cNvPicPr>
            <p:nvPr/>
          </p:nvPicPr>
          <p:blipFill>
            <a:blip r:embed="rId5"/>
            <a:stretch>
              <a:fillRect/>
            </a:stretch>
          </p:blipFill>
          <p:spPr>
            <a:xfrm>
              <a:off x="3265562" y="3620003"/>
              <a:ext cx="1297201" cy="798349"/>
            </a:xfrm>
            <a:prstGeom prst="rect">
              <a:avLst/>
            </a:prstGeom>
          </p:spPr>
        </p:pic>
        <p:sp>
          <p:nvSpPr>
            <p:cNvPr id="31" name="TextBox 30">
              <a:extLst>
                <a:ext uri="{FF2B5EF4-FFF2-40B4-BE49-F238E27FC236}">
                  <a16:creationId xmlns:a16="http://schemas.microsoft.com/office/drawing/2014/main" id="{544E315A-5798-749B-B934-4BFDA2B94252}"/>
                </a:ext>
              </a:extLst>
            </p:cNvPr>
            <p:cNvSpPr txBox="1"/>
            <p:nvPr/>
          </p:nvSpPr>
          <p:spPr>
            <a:xfrm>
              <a:off x="3319619" y="3883382"/>
              <a:ext cx="1191238" cy="271590"/>
            </a:xfrm>
            <a:prstGeom prst="rect">
              <a:avLst/>
            </a:prstGeom>
            <a:noFill/>
          </p:spPr>
          <p:txBody>
            <a:bodyPr wrap="square">
              <a:spAutoFit/>
            </a:bodyPr>
            <a:lstStyle/>
            <a:p>
              <a:r>
                <a:rPr lang="en-IN" sz="1400">
                  <a:latin typeface="Larsseit" pitchFamily="2" charset="77"/>
                  <a:cs typeface="Calibri" panose="020F0502020204030204"/>
                </a:rPr>
                <a:t>On the job! </a:t>
              </a:r>
              <a:endParaRPr lang="en-US" sz="1400"/>
            </a:p>
          </p:txBody>
        </p:sp>
      </p:grpSp>
    </p:spTree>
    <p:extLst>
      <p:ext uri="{BB962C8B-B14F-4D97-AF65-F5344CB8AC3E}">
        <p14:creationId xmlns:p14="http://schemas.microsoft.com/office/powerpoint/2010/main" val="97488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83497" y="386722"/>
            <a:ext cx="803425" cy="369332"/>
          </a:xfrm>
          <a:prstGeom prst="rect">
            <a:avLst/>
          </a:prstGeom>
          <a:noFill/>
        </p:spPr>
        <p:txBody>
          <a:bodyPr wrap="none" lIns="91440" tIns="45720" rIns="91440" bIns="45720" rtlCol="0" anchor="t">
            <a:spAutoFit/>
          </a:bodyPr>
          <a:lstStyle/>
          <a:p>
            <a:r>
              <a:rPr lang="en-US">
                <a:solidFill>
                  <a:schemeClr val="tx1">
                    <a:lumMod val="90000"/>
                    <a:lumOff val="10000"/>
                  </a:schemeClr>
                </a:solidFill>
                <a:latin typeface="Larsseit"/>
                <a:ea typeface="Poppins Bold" charset="0"/>
                <a:cs typeface="Poppins Bold"/>
              </a:rPr>
              <a:t>Slide 2</a:t>
            </a:r>
            <a:endParaRPr lang="en-US">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452184"/>
            <a:ext cx="5057035" cy="4159754"/>
          </a:xfrm>
        </p:spPr>
        <p:txBody>
          <a:bodyPr/>
          <a:lstStyle/>
          <a:p>
            <a:pPr>
              <a:lnSpc>
                <a:spcPct val="100000"/>
              </a:lnSpc>
            </a:pPr>
            <a:r>
              <a:rPr lang="en-US" sz="1800" dirty="0">
                <a:latin typeface="Larsseit" pitchFamily="2" charset="77"/>
              </a:rPr>
              <a:t>Use your My Personal Dictionary graphic organizer.</a:t>
            </a:r>
          </a:p>
          <a:p>
            <a:pPr>
              <a:lnSpc>
                <a:spcPct val="100000"/>
              </a:lnSpc>
            </a:pPr>
            <a:r>
              <a:rPr lang="en-US" sz="1800" dirty="0">
                <a:latin typeface="Larsseit" pitchFamily="2" charset="77"/>
              </a:rPr>
              <a:t>Let’s look at two important words today.</a:t>
            </a:r>
          </a:p>
          <a:p>
            <a:pPr lvl="1">
              <a:lnSpc>
                <a:spcPct val="100000"/>
              </a:lnSpc>
            </a:pPr>
            <a:r>
              <a:rPr lang="en-US" sz="1800" dirty="0">
                <a:latin typeface="Larsseit" pitchFamily="2" charset="77"/>
              </a:rPr>
              <a:t>Role: This means the job that you do, depending on where you are and who is around you</a:t>
            </a:r>
          </a:p>
          <a:p>
            <a:pPr lvl="1">
              <a:lnSpc>
                <a:spcPct val="100000"/>
              </a:lnSpc>
            </a:pPr>
            <a:r>
              <a:rPr lang="en-US" sz="1800" dirty="0">
                <a:latin typeface="Larsseit" pitchFamily="2" charset="77"/>
              </a:rPr>
              <a:t>Belonging: This means the feeling that you always know who you are and why you are important to your community</a:t>
            </a:r>
          </a:p>
          <a:p>
            <a:pPr>
              <a:lnSpc>
                <a:spcPct val="100000"/>
              </a:lnSpc>
            </a:pPr>
            <a:r>
              <a:rPr lang="en-US" sz="1800" dirty="0">
                <a:latin typeface="Larsseit" pitchFamily="2" charset="77"/>
              </a:rPr>
              <a:t>Now, draw and color a picture of each word in the space in your My Personal Dictionary.</a:t>
            </a:r>
          </a:p>
        </p:txBody>
      </p:sp>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6782540" y="1913659"/>
            <a:ext cx="5057034"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Vocabulary Instruction</a:t>
            </a:r>
          </a:p>
        </p:txBody>
      </p:sp>
      <p:pic>
        <p:nvPicPr>
          <p:cNvPr id="30" name="Picture 29" descr="A white board with letters around it&#10;&#10;Description automatically generated">
            <a:extLst>
              <a:ext uri="{FF2B5EF4-FFF2-40B4-BE49-F238E27FC236}">
                <a16:creationId xmlns:a16="http://schemas.microsoft.com/office/drawing/2014/main" id="{FE7822EB-1504-1200-CB31-807C2A6E83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7" y="756054"/>
            <a:ext cx="5780347" cy="5780347"/>
          </a:xfrm>
          <a:prstGeom prst="rect">
            <a:avLst/>
          </a:prstGeom>
        </p:spPr>
      </p:pic>
    </p:spTree>
    <p:extLst>
      <p:ext uri="{BB962C8B-B14F-4D97-AF65-F5344CB8AC3E}">
        <p14:creationId xmlns:p14="http://schemas.microsoft.com/office/powerpoint/2010/main" val="1724592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07298" y="384495"/>
            <a:ext cx="813043" cy="369332"/>
          </a:xfrm>
          <a:prstGeom prst="rect">
            <a:avLst/>
          </a:prstGeom>
          <a:noFill/>
        </p:spPr>
        <p:txBody>
          <a:bodyPr wrap="none" lIns="91440" tIns="45720" rIns="91440" bIns="45720" rtlCol="0" anchor="t">
            <a:spAutoFit/>
          </a:bodyPr>
          <a:lstStyle/>
          <a:p>
            <a:r>
              <a:rPr lang="en-US">
                <a:solidFill>
                  <a:schemeClr val="tx1">
                    <a:lumMod val="90000"/>
                    <a:lumOff val="10000"/>
                  </a:schemeClr>
                </a:solidFill>
                <a:latin typeface="Larsseit"/>
                <a:ea typeface="Poppins Bold" charset="0"/>
                <a:cs typeface="Poppins Bold"/>
              </a:rPr>
              <a:t>Slide 3</a:t>
            </a:r>
            <a:endParaRPr lang="en-US">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12137" y="2452184"/>
            <a:ext cx="5057035" cy="4159754"/>
          </a:xfrm>
        </p:spPr>
        <p:txBody>
          <a:bodyPr lIns="91440" tIns="45720" rIns="91440" bIns="45720" anchor="t"/>
          <a:lstStyle/>
          <a:p>
            <a:r>
              <a:rPr lang="en-US" sz="1800" dirty="0">
                <a:latin typeface="Larsseit"/>
              </a:rPr>
              <a:t>Background: Draw or write information that shows us some of the communities you belong to in the background of your map.</a:t>
            </a:r>
          </a:p>
          <a:p>
            <a:r>
              <a:rPr lang="en-US" sz="1800" dirty="0">
                <a:latin typeface="Larsseit"/>
              </a:rPr>
              <a:t>Head: Draw or write information that shows us some of the roles you play at school, at home, with friends, and in your neighborhood in the head of the figure on your map.</a:t>
            </a:r>
          </a:p>
          <a:p>
            <a:r>
              <a:rPr lang="en-US" sz="1800" dirty="0">
                <a:latin typeface="Larsseit"/>
              </a:rPr>
              <a:t>Heart: Draw or write some of the beliefs that your community feels are important in the heart of the figure on your map.</a:t>
            </a:r>
          </a:p>
          <a:p>
            <a:r>
              <a:rPr lang="en-US" sz="1800" dirty="0">
                <a:latin typeface="Larsseit"/>
              </a:rPr>
              <a:t>Hands: In the hands of the figure on your map, draw or write some of the things you and your community do together to show belonging to each other.</a:t>
            </a:r>
          </a:p>
          <a:p>
            <a:endParaRPr lang="en-US" sz="1800" dirty="0">
              <a:latin typeface="Larsseit" pitchFamily="2" charset="77"/>
            </a:endParaRPr>
          </a:p>
        </p:txBody>
      </p:sp>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6712137" y="1913659"/>
            <a:ext cx="5057034"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Guided Practice: Identity Map </a:t>
            </a:r>
          </a:p>
        </p:txBody>
      </p:sp>
      <p:pic>
        <p:nvPicPr>
          <p:cNvPr id="9" name="Picture 8">
            <a:extLst>
              <a:ext uri="{FF2B5EF4-FFF2-40B4-BE49-F238E27FC236}">
                <a16:creationId xmlns:a16="http://schemas.microsoft.com/office/drawing/2014/main" id="{B3EB0F62-DE16-C472-719D-BD06C71DEF93}"/>
              </a:ext>
            </a:extLst>
          </p:cNvPr>
          <p:cNvPicPr>
            <a:picLocks noChangeAspect="1"/>
          </p:cNvPicPr>
          <p:nvPr/>
        </p:nvPicPr>
        <p:blipFill>
          <a:blip r:embed="rId3"/>
          <a:stretch>
            <a:fillRect/>
          </a:stretch>
        </p:blipFill>
        <p:spPr>
          <a:xfrm>
            <a:off x="794655" y="753827"/>
            <a:ext cx="5698786" cy="5664248"/>
          </a:xfrm>
          <a:prstGeom prst="rect">
            <a:avLst/>
          </a:prstGeom>
        </p:spPr>
      </p:pic>
      <p:pic>
        <p:nvPicPr>
          <p:cNvPr id="3" name="Graphic 2" descr="Brain in head with solid fill">
            <a:extLst>
              <a:ext uri="{FF2B5EF4-FFF2-40B4-BE49-F238E27FC236}">
                <a16:creationId xmlns:a16="http://schemas.microsoft.com/office/drawing/2014/main" id="{84C0C2BE-55BD-8AE8-529F-00F08E2417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81337" y="3537151"/>
            <a:ext cx="634068" cy="634068"/>
          </a:xfrm>
          <a:prstGeom prst="rect">
            <a:avLst/>
          </a:prstGeom>
        </p:spPr>
      </p:pic>
      <p:pic>
        <p:nvPicPr>
          <p:cNvPr id="4" name="Picture 3">
            <a:extLst>
              <a:ext uri="{FF2B5EF4-FFF2-40B4-BE49-F238E27FC236}">
                <a16:creationId xmlns:a16="http://schemas.microsoft.com/office/drawing/2014/main" id="{EABEE2FC-3AA1-CF8B-57FB-0FD508000E8F}"/>
              </a:ext>
            </a:extLst>
          </p:cNvPr>
          <p:cNvPicPr>
            <a:picLocks noChangeAspect="1"/>
          </p:cNvPicPr>
          <p:nvPr/>
        </p:nvPicPr>
        <p:blipFill>
          <a:blip r:embed="rId6"/>
          <a:stretch>
            <a:fillRect/>
          </a:stretch>
        </p:blipFill>
        <p:spPr>
          <a:xfrm>
            <a:off x="5973280" y="4630281"/>
            <a:ext cx="543715" cy="491788"/>
          </a:xfrm>
          <a:prstGeom prst="rect">
            <a:avLst/>
          </a:prstGeom>
        </p:spPr>
      </p:pic>
      <p:pic>
        <p:nvPicPr>
          <p:cNvPr id="5" name="Picture 4">
            <a:extLst>
              <a:ext uri="{FF2B5EF4-FFF2-40B4-BE49-F238E27FC236}">
                <a16:creationId xmlns:a16="http://schemas.microsoft.com/office/drawing/2014/main" id="{BAA13FAF-7F11-C0D8-0BB0-EFC7F2702088}"/>
              </a:ext>
            </a:extLst>
          </p:cNvPr>
          <p:cNvPicPr>
            <a:picLocks noChangeAspect="1"/>
          </p:cNvPicPr>
          <p:nvPr/>
        </p:nvPicPr>
        <p:blipFill>
          <a:blip r:embed="rId7"/>
          <a:stretch>
            <a:fillRect/>
          </a:stretch>
        </p:blipFill>
        <p:spPr>
          <a:xfrm>
            <a:off x="6032121" y="5581131"/>
            <a:ext cx="426032" cy="572829"/>
          </a:xfrm>
          <a:prstGeom prst="rect">
            <a:avLst/>
          </a:prstGeom>
        </p:spPr>
      </p:pic>
      <p:pic>
        <p:nvPicPr>
          <p:cNvPr id="12" name="Picture 11">
            <a:extLst>
              <a:ext uri="{FF2B5EF4-FFF2-40B4-BE49-F238E27FC236}">
                <a16:creationId xmlns:a16="http://schemas.microsoft.com/office/drawing/2014/main" id="{9782A0EF-297D-641A-B2FC-8C3C94976667}"/>
              </a:ext>
            </a:extLst>
          </p:cNvPr>
          <p:cNvPicPr>
            <a:picLocks noChangeAspect="1"/>
          </p:cNvPicPr>
          <p:nvPr/>
        </p:nvPicPr>
        <p:blipFill>
          <a:blip r:embed="rId8"/>
          <a:stretch>
            <a:fillRect/>
          </a:stretch>
        </p:blipFill>
        <p:spPr>
          <a:xfrm>
            <a:off x="5973280" y="2605551"/>
            <a:ext cx="650183" cy="472538"/>
          </a:xfrm>
          <a:prstGeom prst="rect">
            <a:avLst/>
          </a:prstGeom>
        </p:spPr>
      </p:pic>
    </p:spTree>
    <p:extLst>
      <p:ext uri="{BB962C8B-B14F-4D97-AF65-F5344CB8AC3E}">
        <p14:creationId xmlns:p14="http://schemas.microsoft.com/office/powerpoint/2010/main" val="296588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27760" y="386722"/>
            <a:ext cx="813043"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4</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7112265" y="2600289"/>
            <a:ext cx="4119471" cy="642095"/>
          </a:xfrm>
        </p:spPr>
        <p:txBody>
          <a:bodyPr lIns="91440" tIns="45720" rIns="91440" bIns="45720" anchor="t"/>
          <a:lstStyle/>
          <a:p>
            <a:r>
              <a:rPr lang="en-US" sz="1800" dirty="0">
                <a:latin typeface="Larsseit"/>
              </a:rPr>
              <a:t>Greet your partner with a bow, fist bump, or handshake.</a:t>
            </a: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7029138" y="1913659"/>
            <a:ext cx="2373480"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Share Synergy</a:t>
            </a:r>
          </a:p>
        </p:txBody>
      </p:sp>
      <p:sp>
        <p:nvSpPr>
          <p:cNvPr id="4" name="Text Placeholder 1">
            <a:extLst>
              <a:ext uri="{FF2B5EF4-FFF2-40B4-BE49-F238E27FC236}">
                <a16:creationId xmlns:a16="http://schemas.microsoft.com/office/drawing/2014/main" id="{D8E48B71-F016-0DF3-F1E0-6DFA9EE315FF}"/>
              </a:ext>
            </a:extLst>
          </p:cNvPr>
          <p:cNvSpPr txBox="1">
            <a:spLocks/>
          </p:cNvSpPr>
          <p:nvPr/>
        </p:nvSpPr>
        <p:spPr>
          <a:xfrm>
            <a:off x="7112265" y="3483273"/>
            <a:ext cx="3893454" cy="590433"/>
          </a:xfrm>
          <a:prstGeom prst="rect">
            <a:avLst/>
          </a:prstGeom>
        </p:spPr>
        <p:txBody>
          <a:bodyPr lIns="91440" tIns="45720" rIns="91440" bIns="45720" anchor="t"/>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Larsseit"/>
              </a:rPr>
              <a:t>Introduce yourself by telling them your name.</a:t>
            </a:r>
          </a:p>
        </p:txBody>
      </p:sp>
      <p:sp>
        <p:nvSpPr>
          <p:cNvPr id="18" name="Rectangle 17">
            <a:extLst>
              <a:ext uri="{FF2B5EF4-FFF2-40B4-BE49-F238E27FC236}">
                <a16:creationId xmlns:a16="http://schemas.microsoft.com/office/drawing/2014/main" id="{26E1718F-9AB3-A2FB-9142-917C7A38A8E2}"/>
              </a:ext>
            </a:extLst>
          </p:cNvPr>
          <p:cNvSpPr/>
          <p:nvPr/>
        </p:nvSpPr>
        <p:spPr>
          <a:xfrm>
            <a:off x="783496" y="756054"/>
            <a:ext cx="5802031" cy="54544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cartoon of two hands&#10;&#10;Description automatically generated">
            <a:extLst>
              <a:ext uri="{FF2B5EF4-FFF2-40B4-BE49-F238E27FC236}">
                <a16:creationId xmlns:a16="http://schemas.microsoft.com/office/drawing/2014/main" id="{70EBC9AC-6670-26EA-1889-64FF99A674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710" y="1125386"/>
            <a:ext cx="5190296" cy="1741769"/>
          </a:xfrm>
          <a:prstGeom prst="rect">
            <a:avLst/>
          </a:prstGeom>
        </p:spPr>
      </p:pic>
      <p:pic>
        <p:nvPicPr>
          <p:cNvPr id="20" name="Picture 19" descr="A cartoon of a child and child holding hands&#10;&#10;Description automatically generated">
            <a:extLst>
              <a:ext uri="{FF2B5EF4-FFF2-40B4-BE49-F238E27FC236}">
                <a16:creationId xmlns:a16="http://schemas.microsoft.com/office/drawing/2014/main" id="{CF9D920D-C767-2890-2B72-856A975823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2710" y="3034352"/>
            <a:ext cx="5190296" cy="2821907"/>
          </a:xfrm>
          <a:prstGeom prst="rect">
            <a:avLst/>
          </a:prstGeom>
        </p:spPr>
      </p:pic>
    </p:spTree>
    <p:extLst>
      <p:ext uri="{BB962C8B-B14F-4D97-AF65-F5344CB8AC3E}">
        <p14:creationId xmlns:p14="http://schemas.microsoft.com/office/powerpoint/2010/main" val="1856974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27760" y="386722"/>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5</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7112265" y="2600290"/>
            <a:ext cx="4119471" cy="364584"/>
          </a:xfrm>
        </p:spPr>
        <p:txBody>
          <a:bodyPr lIns="91440" tIns="45720" rIns="91440" bIns="45720" anchor="t"/>
          <a:lstStyle/>
          <a:p>
            <a:r>
              <a:rPr lang="en-US" sz="1800" dirty="0">
                <a:latin typeface="Larsseit" pitchFamily="2" charset="77"/>
              </a:rPr>
              <a:t>Decide who will share first.</a:t>
            </a: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7029138" y="1913659"/>
            <a:ext cx="2373480"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Share Synergy</a:t>
            </a:r>
          </a:p>
        </p:txBody>
      </p:sp>
      <p:sp>
        <p:nvSpPr>
          <p:cNvPr id="4" name="Text Placeholder 1">
            <a:extLst>
              <a:ext uri="{FF2B5EF4-FFF2-40B4-BE49-F238E27FC236}">
                <a16:creationId xmlns:a16="http://schemas.microsoft.com/office/drawing/2014/main" id="{D8E48B71-F016-0DF3-F1E0-6DFA9EE315FF}"/>
              </a:ext>
            </a:extLst>
          </p:cNvPr>
          <p:cNvSpPr txBox="1">
            <a:spLocks/>
          </p:cNvSpPr>
          <p:nvPr/>
        </p:nvSpPr>
        <p:spPr>
          <a:xfrm>
            <a:off x="7112264" y="3296966"/>
            <a:ext cx="4296239" cy="590433"/>
          </a:xfrm>
          <a:prstGeom prst="rect">
            <a:avLst/>
          </a:prstGeom>
        </p:spPr>
        <p:txBody>
          <a:bodyPr lIns="91440" tIns="45720" rIns="91440" bIns="45720" anchor="t"/>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Larsseit" pitchFamily="2" charset="77"/>
              </a:rPr>
              <a:t>Take turns holding up your work and listening to your partner explain it.</a:t>
            </a:r>
          </a:p>
        </p:txBody>
      </p:sp>
      <p:sp>
        <p:nvSpPr>
          <p:cNvPr id="18" name="Rectangle 17">
            <a:extLst>
              <a:ext uri="{FF2B5EF4-FFF2-40B4-BE49-F238E27FC236}">
                <a16:creationId xmlns:a16="http://schemas.microsoft.com/office/drawing/2014/main" id="{26E1718F-9AB3-A2FB-9142-917C7A38A8E2}"/>
              </a:ext>
            </a:extLst>
          </p:cNvPr>
          <p:cNvSpPr/>
          <p:nvPr/>
        </p:nvSpPr>
        <p:spPr>
          <a:xfrm>
            <a:off x="783496" y="756054"/>
            <a:ext cx="5802031" cy="54544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artoon of boys sitting at desks&#10;&#10;Description automatically generated">
            <a:extLst>
              <a:ext uri="{FF2B5EF4-FFF2-40B4-BE49-F238E27FC236}">
                <a16:creationId xmlns:a16="http://schemas.microsoft.com/office/drawing/2014/main" id="{461ECE6F-EBDB-1BB5-7CE1-0AD773E4D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710" y="1266046"/>
            <a:ext cx="5179989" cy="2030920"/>
          </a:xfrm>
          <a:prstGeom prst="rect">
            <a:avLst/>
          </a:prstGeom>
        </p:spPr>
      </p:pic>
      <p:pic>
        <p:nvPicPr>
          <p:cNvPr id="9" name="Picture 8" descr="Cartoon a cartoon of kids holding a picture&#10;&#10;Description automatically generated">
            <a:extLst>
              <a:ext uri="{FF2B5EF4-FFF2-40B4-BE49-F238E27FC236}">
                <a16:creationId xmlns:a16="http://schemas.microsoft.com/office/drawing/2014/main" id="{4A7BC6F4-2AED-EE1E-6702-4D9B514FA8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2710" y="3432532"/>
            <a:ext cx="5179989" cy="2157460"/>
          </a:xfrm>
          <a:prstGeom prst="rect">
            <a:avLst/>
          </a:prstGeom>
        </p:spPr>
      </p:pic>
    </p:spTree>
    <p:extLst>
      <p:ext uri="{BB962C8B-B14F-4D97-AF65-F5344CB8AC3E}">
        <p14:creationId xmlns:p14="http://schemas.microsoft.com/office/powerpoint/2010/main" val="2853242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27760" y="386722"/>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6</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7112265" y="2600290"/>
            <a:ext cx="4119471" cy="587766"/>
          </a:xfrm>
        </p:spPr>
        <p:txBody>
          <a:bodyPr lIns="91440" tIns="45720" rIns="91440" bIns="45720" anchor="t"/>
          <a:lstStyle/>
          <a:p>
            <a:r>
              <a:rPr lang="en-US" sz="1800" dirty="0">
                <a:latin typeface="Larsseit" pitchFamily="2" charset="77"/>
              </a:rPr>
              <a:t>Ask questions if you don’t understand something.</a:t>
            </a: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7029138" y="1913659"/>
            <a:ext cx="2373480"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Share Synergy</a:t>
            </a:r>
          </a:p>
        </p:txBody>
      </p:sp>
      <p:sp>
        <p:nvSpPr>
          <p:cNvPr id="4" name="Text Placeholder 1">
            <a:extLst>
              <a:ext uri="{FF2B5EF4-FFF2-40B4-BE49-F238E27FC236}">
                <a16:creationId xmlns:a16="http://schemas.microsoft.com/office/drawing/2014/main" id="{D8E48B71-F016-0DF3-F1E0-6DFA9EE315FF}"/>
              </a:ext>
            </a:extLst>
          </p:cNvPr>
          <p:cNvSpPr txBox="1">
            <a:spLocks/>
          </p:cNvSpPr>
          <p:nvPr/>
        </p:nvSpPr>
        <p:spPr>
          <a:xfrm>
            <a:off x="7112264" y="3366460"/>
            <a:ext cx="4296239" cy="371468"/>
          </a:xfrm>
          <a:prstGeom prst="rect">
            <a:avLst/>
          </a:prstGeom>
        </p:spPr>
        <p:txBody>
          <a:bodyPr lIns="91440" tIns="45720" rIns="91440" bIns="45720" anchor="t"/>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Larsseit" pitchFamily="2" charset="77"/>
              </a:rPr>
              <a:t>Thank your partner.</a:t>
            </a:r>
          </a:p>
        </p:txBody>
      </p:sp>
      <p:sp>
        <p:nvSpPr>
          <p:cNvPr id="18" name="Rectangle 17">
            <a:extLst>
              <a:ext uri="{FF2B5EF4-FFF2-40B4-BE49-F238E27FC236}">
                <a16:creationId xmlns:a16="http://schemas.microsoft.com/office/drawing/2014/main" id="{26E1718F-9AB3-A2FB-9142-917C7A38A8E2}"/>
              </a:ext>
            </a:extLst>
          </p:cNvPr>
          <p:cNvSpPr/>
          <p:nvPr/>
        </p:nvSpPr>
        <p:spPr>
          <a:xfrm>
            <a:off x="783496" y="756054"/>
            <a:ext cx="5802031" cy="54544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rtoon of two people reading a book&#10;&#10;Description automatically generated">
            <a:extLst>
              <a:ext uri="{FF2B5EF4-FFF2-40B4-BE49-F238E27FC236}">
                <a16:creationId xmlns:a16="http://schemas.microsoft.com/office/drawing/2014/main" id="{581B5772-5B1A-7356-5E6E-4B0AD80E7D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416" y="1266046"/>
            <a:ext cx="5100200" cy="1968796"/>
          </a:xfrm>
          <a:prstGeom prst="rect">
            <a:avLst/>
          </a:prstGeom>
        </p:spPr>
      </p:pic>
      <p:pic>
        <p:nvPicPr>
          <p:cNvPr id="12" name="Picture 11" descr="A cartoon of a child and child talking&#10;&#10;Description automatically generated">
            <a:extLst>
              <a:ext uri="{FF2B5EF4-FFF2-40B4-BE49-F238E27FC236}">
                <a16:creationId xmlns:a16="http://schemas.microsoft.com/office/drawing/2014/main" id="{324B835A-50EB-B486-4824-1D9773D164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5416" y="3555552"/>
            <a:ext cx="5100200" cy="1975266"/>
          </a:xfrm>
          <a:prstGeom prst="rect">
            <a:avLst/>
          </a:prstGeom>
        </p:spPr>
      </p:pic>
    </p:spTree>
    <p:extLst>
      <p:ext uri="{BB962C8B-B14F-4D97-AF65-F5344CB8AC3E}">
        <p14:creationId xmlns:p14="http://schemas.microsoft.com/office/powerpoint/2010/main" val="1365634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27760" y="386722"/>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7</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7112265" y="2600290"/>
            <a:ext cx="4119471" cy="587766"/>
          </a:xfrm>
        </p:spPr>
        <p:txBody>
          <a:bodyPr lIns="91440" tIns="45720" rIns="91440" bIns="45720" anchor="t"/>
          <a:lstStyle/>
          <a:p>
            <a:r>
              <a:rPr lang="en-US" sz="1800" dirty="0">
                <a:latin typeface="Larsseit" pitchFamily="2" charset="77"/>
              </a:rPr>
              <a:t>Give your partner a bow, fist bump, or handshake to seal the deal.</a:t>
            </a: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7029138" y="1913659"/>
            <a:ext cx="2373480"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Share Synergy</a:t>
            </a:r>
          </a:p>
        </p:txBody>
      </p:sp>
      <p:sp>
        <p:nvSpPr>
          <p:cNvPr id="18" name="Rectangle 17">
            <a:extLst>
              <a:ext uri="{FF2B5EF4-FFF2-40B4-BE49-F238E27FC236}">
                <a16:creationId xmlns:a16="http://schemas.microsoft.com/office/drawing/2014/main" id="{26E1718F-9AB3-A2FB-9142-917C7A38A8E2}"/>
              </a:ext>
            </a:extLst>
          </p:cNvPr>
          <p:cNvSpPr/>
          <p:nvPr/>
        </p:nvSpPr>
        <p:spPr>
          <a:xfrm>
            <a:off x="783496" y="756054"/>
            <a:ext cx="5802031" cy="54544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artoon of two hands&#10;&#10;Description automatically generated">
            <a:extLst>
              <a:ext uri="{FF2B5EF4-FFF2-40B4-BE49-F238E27FC236}">
                <a16:creationId xmlns:a16="http://schemas.microsoft.com/office/drawing/2014/main" id="{AA914A25-3ECD-CBA2-4E16-07B62D630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503" y="2533575"/>
            <a:ext cx="5398015" cy="1790850"/>
          </a:xfrm>
          <a:prstGeom prst="rect">
            <a:avLst/>
          </a:prstGeom>
        </p:spPr>
      </p:pic>
    </p:spTree>
    <p:extLst>
      <p:ext uri="{BB962C8B-B14F-4D97-AF65-F5344CB8AC3E}">
        <p14:creationId xmlns:p14="http://schemas.microsoft.com/office/powerpoint/2010/main" val="335258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9073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8</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710667"/>
            <a:ext cx="5057035" cy="4159754"/>
          </a:xfrm>
        </p:spPr>
        <p:txBody>
          <a:bodyPr lIns="91440" tIns="45720" rIns="91440" bIns="45720" anchor="t"/>
          <a:lstStyle/>
          <a:p>
            <a:pPr marL="0" indent="0">
              <a:buNone/>
            </a:pPr>
            <a:r>
              <a:rPr lang="en-US" sz="1800" i="1" dirty="0">
                <a:ea typeface="+mn-lt"/>
                <a:cs typeface="+mn-lt"/>
              </a:rPr>
              <a:t>Let’s help each other build synergy together by creating a poster that shows who we are and how we belong in our classroom community. I am so excited because we can include so many wonderful parts of all our different cultures and communities! </a:t>
            </a:r>
            <a:endParaRPr lang="en-US" dirty="0"/>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7" name="TextBox 6">
            <a:extLst>
              <a:ext uri="{FF2B5EF4-FFF2-40B4-BE49-F238E27FC236}">
                <a16:creationId xmlns:a16="http://schemas.microsoft.com/office/drawing/2014/main" id="{AE9EC7DA-B3BE-D8DE-30D5-FA9827174C79}"/>
              </a:ext>
            </a:extLst>
          </p:cNvPr>
          <p:cNvSpPr txBox="1"/>
          <p:nvPr/>
        </p:nvSpPr>
        <p:spPr>
          <a:xfrm>
            <a:off x="6712137" y="1879670"/>
            <a:ext cx="3648437" cy="830997"/>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Reflection: Our Place in the World Anchor Chart</a:t>
            </a:r>
          </a:p>
        </p:txBody>
      </p:sp>
      <p:pic>
        <p:nvPicPr>
          <p:cNvPr id="12" name="Picture 11" descr="A child with wings in a field&#10;&#10;Description automatically generated">
            <a:extLst>
              <a:ext uri="{FF2B5EF4-FFF2-40B4-BE49-F238E27FC236}">
                <a16:creationId xmlns:a16="http://schemas.microsoft.com/office/drawing/2014/main" id="{C817ABD4-23F2-7006-495A-51F2749E4B25}"/>
              </a:ext>
            </a:extLst>
          </p:cNvPr>
          <p:cNvPicPr>
            <a:picLocks noChangeAspect="1"/>
          </p:cNvPicPr>
          <p:nvPr/>
        </p:nvPicPr>
        <p:blipFill>
          <a:blip r:embed="rId3"/>
          <a:stretch>
            <a:fillRect/>
          </a:stretch>
        </p:blipFill>
        <p:spPr>
          <a:xfrm>
            <a:off x="1107583" y="906151"/>
            <a:ext cx="2743200" cy="1804516"/>
          </a:xfrm>
          <a:prstGeom prst="rect">
            <a:avLst/>
          </a:prstGeom>
        </p:spPr>
      </p:pic>
      <p:sp>
        <p:nvSpPr>
          <p:cNvPr id="17" name="Content Placeholder 16">
            <a:extLst>
              <a:ext uri="{FF2B5EF4-FFF2-40B4-BE49-F238E27FC236}">
                <a16:creationId xmlns:a16="http://schemas.microsoft.com/office/drawing/2014/main" id="{12E1D938-4862-645C-FCAD-EFBAE4BE005A}"/>
              </a:ext>
            </a:extLst>
          </p:cNvPr>
          <p:cNvSpPr>
            <a:spLocks noGrp="1"/>
          </p:cNvSpPr>
          <p:nvPr>
            <p:ph sz="quarter" idx="11"/>
          </p:nvPr>
        </p:nvSpPr>
        <p:spPr/>
        <p:txBody>
          <a:bodyPr/>
          <a:lstStyle/>
          <a:p>
            <a:endParaRPr lang="en-GB"/>
          </a:p>
        </p:txBody>
      </p:sp>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AAC81B-0A36-049E-DBE1-91A83811CCBC}"/>
              </a:ext>
            </a:extLst>
          </p:cNvPr>
          <p:cNvPicPr>
            <a:picLocks noChangeAspect="1"/>
          </p:cNvPicPr>
          <p:nvPr/>
        </p:nvPicPr>
        <p:blipFill>
          <a:blip r:embed="rId4"/>
          <a:stretch>
            <a:fillRect/>
          </a:stretch>
        </p:blipFill>
        <p:spPr>
          <a:xfrm>
            <a:off x="790731" y="756054"/>
            <a:ext cx="5681607" cy="5647173"/>
          </a:xfrm>
          <a:prstGeom prst="rect">
            <a:avLst/>
          </a:prstGeom>
        </p:spPr>
      </p:pic>
    </p:spTree>
    <p:extLst>
      <p:ext uri="{BB962C8B-B14F-4D97-AF65-F5344CB8AC3E}">
        <p14:creationId xmlns:p14="http://schemas.microsoft.com/office/powerpoint/2010/main" val="30130317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MediaLengthInSeconds xmlns="02c21179-db13-4073-9144-de1d3549699a" xsi:nil="true"/>
    <IconOverlay xmlns="http://schemas.microsoft.com/sharepoint/v4" xsi:nil="true"/>
    <TaxCatchAll xmlns="acf3d625-6d74-4d3b-8380-c4fe5de3d81c" xsi:nil="true"/>
    <SharedWithUsers xmlns="acf3d625-6d74-4d3b-8380-c4fe5de3d81c">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EA8468-D5A2-4E06-ADA2-0BF170FD64C0}">
  <ds:schemaRefs>
    <ds:schemaRef ds:uri="http://schemas.microsoft.com/office/2006/metadata/properties"/>
    <ds:schemaRef ds:uri="http://purl.org/dc/dcmitype/"/>
    <ds:schemaRef ds:uri="64ab465a-f59a-40cd-afe5-40556cd5edf1"/>
    <ds:schemaRef ds:uri="http://schemas.microsoft.com/office/2006/documentManagement/types"/>
    <ds:schemaRef ds:uri="http://purl.org/dc/elements/1.1/"/>
    <ds:schemaRef ds:uri="http://schemas.microsoft.com/office/infopath/2007/PartnerControls"/>
    <ds:schemaRef ds:uri="http://purl.org/dc/terms/"/>
    <ds:schemaRef ds:uri="http://schemas.openxmlformats.org/package/2006/metadata/core-properties"/>
    <ds:schemaRef ds:uri="d0706973-1e41-4ad4-b081-36874bd36bc5"/>
    <ds:schemaRef ds:uri="http://www.w3.org/XML/1998/namespace"/>
  </ds:schemaRefs>
</ds:datastoreItem>
</file>

<file path=customXml/itemProps2.xml><?xml version="1.0" encoding="utf-8"?>
<ds:datastoreItem xmlns:ds="http://schemas.openxmlformats.org/officeDocument/2006/customXml" ds:itemID="{7E7893C3-A088-4AD8-A2E3-38817CB727A6}">
  <ds:schemaRefs>
    <ds:schemaRef ds:uri="http://schemas.microsoft.com/sharepoint/v3/contenttype/forms"/>
  </ds:schemaRefs>
</ds:datastoreItem>
</file>

<file path=customXml/itemProps3.xml><?xml version="1.0" encoding="utf-8"?>
<ds:datastoreItem xmlns:ds="http://schemas.openxmlformats.org/officeDocument/2006/customXml" ds:itemID="{8675CBAA-A322-4F1C-9C69-3CD4F0BD48CF}"/>
</file>

<file path=docProps/app.xml><?xml version="1.0" encoding="utf-8"?>
<Properties xmlns="http://schemas.openxmlformats.org/officeDocument/2006/extended-properties" xmlns:vt="http://schemas.openxmlformats.org/officeDocument/2006/docPropsVTypes">
  <TotalTime>195</TotalTime>
  <Words>552</Words>
  <Application>Microsoft Office PowerPoint</Application>
  <PresentationFormat>Widescreen</PresentationFormat>
  <Paragraphs>57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10</cp:revision>
  <dcterms:created xsi:type="dcterms:W3CDTF">2021-05-12T09:51:02Z</dcterms:created>
  <dcterms:modified xsi:type="dcterms:W3CDTF">2024-09-03T22:49:28Z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149400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ies>
</file>