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5" r:id="rId4"/>
    <p:sldMasterId id="2147483648" r:id="rId5"/>
  </p:sldMasterIdLst>
  <p:notesMasterIdLst>
    <p:notesMasterId r:id="rId56"/>
  </p:notesMasterIdLst>
  <p:sldIdLst>
    <p:sldId id="296" r:id="rId6"/>
    <p:sldId id="297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98" r:id="rId18"/>
    <p:sldId id="266" r:id="rId19"/>
    <p:sldId id="267" r:id="rId20"/>
    <p:sldId id="268" r:id="rId21"/>
    <p:sldId id="269" r:id="rId22"/>
    <p:sldId id="270" r:id="rId23"/>
    <p:sldId id="299" r:id="rId24"/>
    <p:sldId id="271" r:id="rId25"/>
    <p:sldId id="272" r:id="rId26"/>
    <p:sldId id="273" r:id="rId27"/>
    <p:sldId id="274" r:id="rId28"/>
    <p:sldId id="275" r:id="rId29"/>
    <p:sldId id="276" r:id="rId30"/>
    <p:sldId id="300" r:id="rId31"/>
    <p:sldId id="277" r:id="rId32"/>
    <p:sldId id="278" r:id="rId33"/>
    <p:sldId id="309" r:id="rId34"/>
    <p:sldId id="279" r:id="rId35"/>
    <p:sldId id="301" r:id="rId36"/>
    <p:sldId id="280" r:id="rId37"/>
    <p:sldId id="281" r:id="rId38"/>
    <p:sldId id="282" r:id="rId39"/>
    <p:sldId id="283" r:id="rId40"/>
    <p:sldId id="284" r:id="rId41"/>
    <p:sldId id="285" r:id="rId42"/>
    <p:sldId id="302" r:id="rId43"/>
    <p:sldId id="288" r:id="rId44"/>
    <p:sldId id="304" r:id="rId45"/>
    <p:sldId id="287" r:id="rId46"/>
    <p:sldId id="286" r:id="rId47"/>
    <p:sldId id="289" r:id="rId48"/>
    <p:sldId id="303" r:id="rId49"/>
    <p:sldId id="290" r:id="rId50"/>
    <p:sldId id="305" r:id="rId51"/>
    <p:sldId id="306" r:id="rId52"/>
    <p:sldId id="307" r:id="rId53"/>
    <p:sldId id="308" r:id="rId54"/>
    <p:sldId id="295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Thornton" initials="HT" lastIdx="2" clrIdx="0">
    <p:extLst>
      <p:ext uri="{19B8F6BF-5375-455C-9EA6-DF929625EA0E}">
        <p15:presenceInfo xmlns:p15="http://schemas.microsoft.com/office/powerpoint/2012/main" userId="S-1-5-21-1864253520-1647712531-16515117-447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447"/>
    <a:srgbClr val="62A97A"/>
    <a:srgbClr val="BFDAF2"/>
    <a:srgbClr val="DE8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441E7-6CE0-4B21-7F4C-7E7259CCF208}" v="9" dt="2023-06-08T21:18:24.002"/>
    <p1510:client id="{617FE6E5-DC7A-E492-4812-24366685799D}" v="768" dt="2022-11-03T20:41:47.445"/>
    <p1510:client id="{C2A4AE81-745F-4028-ADE3-E1453F35058D}" v="424" dt="2022-11-07T16:38:58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00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61" Type="http://schemas.openxmlformats.org/officeDocument/2006/relationships/tableStyles" Target="tableStyle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commentAuthors" Target="commentAuthor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836B0-DF71-4D55-8D6B-5CAC9772D8F9}" type="datetimeFigureOut"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A6457-32F6-49BC-9D21-C4F2BB2263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32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 yourself </a:t>
            </a:r>
          </a:p>
          <a:p>
            <a:endParaRPr lang="en-US" dirty="0"/>
          </a:p>
          <a:p>
            <a:r>
              <a:rPr lang="en-US" dirty="0"/>
              <a:t>Share the topic of today’s conversation </a:t>
            </a:r>
          </a:p>
          <a:p>
            <a:endParaRPr lang="en-US" dirty="0"/>
          </a:p>
          <a:p>
            <a:r>
              <a:rPr lang="en-US" dirty="0"/>
              <a:t>First, I’ll share a bit of CFA and what brings us to this work in civic education . 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2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8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66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7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64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49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20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9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so much for your time today and to the Arizona Civics Coalition for the opportunity to share this work with you! Happy Arizona Civics Week!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1D92F3-F5BE-4352-A284-59E9182A05F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68759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AA7B63FA-F2AD-4EF3-B50B-6A256B98C7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759" y="2344860"/>
            <a:ext cx="4984481" cy="21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80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8EC6-0CBB-4E38-9665-33519A7D6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624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7F112-5CE1-4B58-9E69-76651E392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3522"/>
            <a:ext cx="9144000" cy="75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FFBB5D52-051B-4EFF-9517-A4EAFC8FF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104" y="430026"/>
            <a:ext cx="4003791" cy="174167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EAB57EC-FC61-40E3-A3BA-7C8A7A07A126}"/>
              </a:ext>
            </a:extLst>
          </p:cNvPr>
          <p:cNvCxnSpPr>
            <a:cxnSpLocks/>
          </p:cNvCxnSpPr>
          <p:nvPr userDrawn="1"/>
        </p:nvCxnSpPr>
        <p:spPr>
          <a:xfrm>
            <a:off x="2958259" y="5103683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236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8EC6-0CBB-4E38-9665-33519A7D6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624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7F112-5CE1-4B58-9E69-76651E392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3522"/>
            <a:ext cx="9144000" cy="75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BB5D52-051B-4EFF-9517-A4EAFC8FF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105" y="430026"/>
            <a:ext cx="4003789" cy="174167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EAB57EC-FC61-40E3-A3BA-7C8A7A07A126}"/>
              </a:ext>
            </a:extLst>
          </p:cNvPr>
          <p:cNvCxnSpPr>
            <a:cxnSpLocks/>
          </p:cNvCxnSpPr>
          <p:nvPr userDrawn="1"/>
        </p:nvCxnSpPr>
        <p:spPr>
          <a:xfrm>
            <a:off x="2958259" y="5103683"/>
            <a:ext cx="62754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16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fa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15664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1DB56-B230-469C-B28E-A8942B8623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77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fa hea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15664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1DB56-B230-469C-B28E-A8942B8623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6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fa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15664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1DB56-B230-469C-B28E-A8942B8623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48801" y="0"/>
            <a:ext cx="2743198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70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fa header - two 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6181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6181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AAB8D95-4277-4C5A-AB47-3780E40B9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133601"/>
            <a:ext cx="10946921" cy="4140200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214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fa header - two 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6181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48801" y="0"/>
            <a:ext cx="2743198" cy="1193309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AAB8D95-4277-4C5A-AB47-3780E40B9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133601"/>
            <a:ext cx="10946921" cy="4140200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973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fa/gallup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7936523-CBDF-4DC0-91E9-2772D5AA3E01}"/>
              </a:ext>
            </a:extLst>
          </p:cNvPr>
          <p:cNvGrpSpPr/>
          <p:nvPr userDrawn="1"/>
        </p:nvGrpSpPr>
        <p:grpSpPr>
          <a:xfrm>
            <a:off x="8781691" y="175323"/>
            <a:ext cx="3219735" cy="770080"/>
            <a:chOff x="8084819" y="0"/>
            <a:chExt cx="3838969" cy="918185"/>
          </a:xfrm>
        </p:grpSpPr>
        <p:pic>
          <p:nvPicPr>
            <p:cNvPr id="8" name="Picture 7" descr="Text&#10;&#10;Description automatically generated with low confidence">
              <a:extLst>
                <a:ext uri="{FF2B5EF4-FFF2-40B4-BE49-F238E27FC236}">
                  <a16:creationId xmlns:a16="http://schemas.microsoft.com/office/drawing/2014/main" id="{57C89CA8-F3F5-424C-8C6B-B6A8CFB257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69" r="8027"/>
            <a:stretch/>
          </p:blipFill>
          <p:spPr>
            <a:xfrm>
              <a:off x="8084819" y="0"/>
              <a:ext cx="1699257" cy="918185"/>
            </a:xfrm>
            <a:prstGeom prst="rect">
              <a:avLst/>
            </a:prstGeom>
          </p:spPr>
        </p:pic>
        <p:pic>
          <p:nvPicPr>
            <p:cNvPr id="9" name="Picture 8" descr="A black and white image of a person's face&#10;&#10;Description automatically generated with low confidence">
              <a:extLst>
                <a:ext uri="{FF2B5EF4-FFF2-40B4-BE49-F238E27FC236}">
                  <a16:creationId xmlns:a16="http://schemas.microsoft.com/office/drawing/2014/main" id="{E312B3BC-F070-4B54-9A4B-25ECFBAAE4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120" y="314886"/>
              <a:ext cx="1565668" cy="288413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DCB9968-D09F-47F9-BA0C-7792B7C81B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71098" y="115859"/>
              <a:ext cx="0" cy="686467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12" y="-17960"/>
            <a:ext cx="8116663" cy="115664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9EF5528-666E-4422-B66E-9E1E03DD9A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6655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fa/gallup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619405C-5AF7-4841-A27A-82C7B3632D1E}"/>
              </a:ext>
            </a:extLst>
          </p:cNvPr>
          <p:cNvGrpSpPr/>
          <p:nvPr userDrawn="1"/>
        </p:nvGrpSpPr>
        <p:grpSpPr>
          <a:xfrm>
            <a:off x="8781691" y="175323"/>
            <a:ext cx="3205540" cy="770080"/>
            <a:chOff x="8781691" y="175323"/>
            <a:chExt cx="3205540" cy="77008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89CA8-F3F5-424C-8C6B-B6A8CFB257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47" r="9747"/>
            <a:stretch/>
          </p:blipFill>
          <p:spPr>
            <a:xfrm>
              <a:off x="8781691" y="175323"/>
              <a:ext cx="1425163" cy="7700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312B3BC-F070-4B54-9A4B-25ECFBAAE4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02499" y="439417"/>
              <a:ext cx="1284732" cy="24189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DCB9968-D09F-47F9-BA0C-7792B7C81B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47579" y="272494"/>
              <a:ext cx="0" cy="575739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8116663" cy="115664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9EF5528-666E-4422-B66E-9E1E03DD9A1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34245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fa header - two 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6181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6181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AAB8D95-4277-4C5A-AB47-3780E40B9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133601"/>
            <a:ext cx="10946921" cy="4140200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916C34-8A94-4A22-94E7-8746E2BB384E}"/>
              </a:ext>
            </a:extLst>
          </p:cNvPr>
          <p:cNvGrpSpPr/>
          <p:nvPr userDrawn="1"/>
        </p:nvGrpSpPr>
        <p:grpSpPr>
          <a:xfrm>
            <a:off x="8781691" y="175323"/>
            <a:ext cx="3219735" cy="770080"/>
            <a:chOff x="8084819" y="0"/>
            <a:chExt cx="3838969" cy="918185"/>
          </a:xfrm>
        </p:grpSpPr>
        <p:pic>
          <p:nvPicPr>
            <p:cNvPr id="9" name="Picture 8" descr="Text&#10;&#10;Description automatically generated with low confidence">
              <a:extLst>
                <a:ext uri="{FF2B5EF4-FFF2-40B4-BE49-F238E27FC236}">
                  <a16:creationId xmlns:a16="http://schemas.microsoft.com/office/drawing/2014/main" id="{4DB7D307-C31B-4F68-8978-5212CE6E3F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69" r="8027"/>
            <a:stretch/>
          </p:blipFill>
          <p:spPr>
            <a:xfrm>
              <a:off x="8084819" y="0"/>
              <a:ext cx="1699257" cy="918185"/>
            </a:xfrm>
            <a:prstGeom prst="rect">
              <a:avLst/>
            </a:prstGeom>
          </p:spPr>
        </p:pic>
        <p:pic>
          <p:nvPicPr>
            <p:cNvPr id="10" name="Picture 9" descr="A black and white image of a person's face&#10;&#10;Description automatically generated with low confidence">
              <a:extLst>
                <a:ext uri="{FF2B5EF4-FFF2-40B4-BE49-F238E27FC236}">
                  <a16:creationId xmlns:a16="http://schemas.microsoft.com/office/drawing/2014/main" id="{83C01090-65EE-477C-B568-369F5BA32A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120" y="314886"/>
              <a:ext cx="1565668" cy="288413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34D51DD-326C-4E73-95CC-1C481EE335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71098" y="115859"/>
              <a:ext cx="0" cy="686467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7685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fa/gallup header - two 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DA44B0E0-136E-4BF1-BB76-393E0AFBA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12" y="-17960"/>
            <a:ext cx="9037713" cy="16181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9EF5528-666E-4422-B66E-9E1E03DD9A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057577"/>
            <a:ext cx="10946921" cy="4248332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97A8C8-B0AB-4CCD-BFFA-E2A34E4B3BD8}"/>
              </a:ext>
            </a:extLst>
          </p:cNvPr>
          <p:cNvGrpSpPr/>
          <p:nvPr userDrawn="1"/>
        </p:nvGrpSpPr>
        <p:grpSpPr>
          <a:xfrm>
            <a:off x="8781691" y="175323"/>
            <a:ext cx="3205540" cy="770080"/>
            <a:chOff x="8781691" y="175323"/>
            <a:chExt cx="3205540" cy="77008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E1017C0-7D2A-491B-BABB-4F1A36E4DE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47" r="9747"/>
            <a:stretch/>
          </p:blipFill>
          <p:spPr>
            <a:xfrm>
              <a:off x="8781691" y="175323"/>
              <a:ext cx="1425163" cy="77008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1799F9B-8A7B-4E57-A72C-425D027B2F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02499" y="439417"/>
              <a:ext cx="1284732" cy="241891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261DAE0-6A88-48E1-B17A-0BA8EFD7D8E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47579" y="272494"/>
              <a:ext cx="0" cy="575739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238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30A1-75E0-4815-9EBE-30EF4913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A63FD-7E7B-4DF9-AA8D-E6CEF8CF2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AA113A8-0A01-447A-8FB5-DB019FA798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4579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64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68759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AA7B63FA-F2AD-4EF3-B50B-6A256B98C7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759" y="2344860"/>
            <a:ext cx="4984481" cy="216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80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8EC6-0CBB-4E38-9665-33519A7D6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624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7F112-5CE1-4B58-9E69-76651E392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3522"/>
            <a:ext cx="9144000" cy="752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FFBB5D52-051B-4EFF-9517-A4EAFC8FF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104" y="430026"/>
            <a:ext cx="4003791" cy="174167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EAB57EC-FC61-40E3-A3BA-7C8A7A07A126}"/>
              </a:ext>
            </a:extLst>
          </p:cNvPr>
          <p:cNvCxnSpPr>
            <a:cxnSpLocks/>
          </p:cNvCxnSpPr>
          <p:nvPr userDrawn="1"/>
        </p:nvCxnSpPr>
        <p:spPr>
          <a:xfrm>
            <a:off x="2958259" y="5103683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236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156647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1DB56-B230-469C-B28E-A8942B8623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77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156647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1DB56-B230-469C-B28E-A8942B8623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5698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6181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212" y="-17960"/>
            <a:ext cx="9037713" cy="161816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 descr="Text&#10;&#10;Description automatically generated with low confidence">
            <a:extLst>
              <a:ext uri="{FF2B5EF4-FFF2-40B4-BE49-F238E27FC236}">
                <a16:creationId xmlns:a16="http://schemas.microsoft.com/office/drawing/2014/main" id="{6AD1094F-E806-48CC-8E6F-38597D465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AAB8D95-4277-4C5A-AB47-3780E40B9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133601"/>
            <a:ext cx="10946921" cy="4140200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21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C266D4-6BDA-4EF6-BF04-7FC41DBBCCF5}"/>
              </a:ext>
            </a:extLst>
          </p:cNvPr>
          <p:cNvSpPr/>
          <p:nvPr userDrawn="1"/>
        </p:nvSpPr>
        <p:spPr>
          <a:xfrm>
            <a:off x="0" y="-17960"/>
            <a:ext cx="12192000" cy="1156647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7936523-CBDF-4DC0-91E9-2772D5AA3E01}"/>
              </a:ext>
            </a:extLst>
          </p:cNvPr>
          <p:cNvGrpSpPr/>
          <p:nvPr userDrawn="1"/>
        </p:nvGrpSpPr>
        <p:grpSpPr>
          <a:xfrm>
            <a:off x="8781691" y="175323"/>
            <a:ext cx="3219735" cy="770080"/>
            <a:chOff x="8084819" y="0"/>
            <a:chExt cx="3838969" cy="918185"/>
          </a:xfrm>
        </p:grpSpPr>
        <p:pic>
          <p:nvPicPr>
            <p:cNvPr id="8" name="Picture 7" descr="Text&#10;&#10;Description automatically generated with low confidence">
              <a:extLst>
                <a:ext uri="{FF2B5EF4-FFF2-40B4-BE49-F238E27FC236}">
                  <a16:creationId xmlns:a16="http://schemas.microsoft.com/office/drawing/2014/main" id="{57C89CA8-F3F5-424C-8C6B-B6A8CFB257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69" r="8027"/>
            <a:stretch/>
          </p:blipFill>
          <p:spPr>
            <a:xfrm>
              <a:off x="8084819" y="0"/>
              <a:ext cx="1699257" cy="918185"/>
            </a:xfrm>
            <a:prstGeom prst="rect">
              <a:avLst/>
            </a:prstGeom>
          </p:spPr>
        </p:pic>
        <p:pic>
          <p:nvPicPr>
            <p:cNvPr id="9" name="Picture 8" descr="A black and white image of a person's face&#10;&#10;Description automatically generated with low confidence">
              <a:extLst>
                <a:ext uri="{FF2B5EF4-FFF2-40B4-BE49-F238E27FC236}">
                  <a16:creationId xmlns:a16="http://schemas.microsoft.com/office/drawing/2014/main" id="{E312B3BC-F070-4B54-9A4B-25ECFBAAE4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120" y="314886"/>
              <a:ext cx="1565668" cy="288413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DCB9968-D09F-47F9-BA0C-7792B7C81B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71098" y="115859"/>
              <a:ext cx="0" cy="686467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5B9B3E-5089-4A34-B4F4-DEF8299D3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12" y="-17960"/>
            <a:ext cx="8116663" cy="1156647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9EF5528-666E-4422-B66E-9E1E03DD9A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1727200"/>
            <a:ext cx="10946921" cy="4578709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66559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50D2854-F34D-468A-AECD-1AC5ED64B6D3}"/>
              </a:ext>
            </a:extLst>
          </p:cNvPr>
          <p:cNvSpPr/>
          <p:nvPr userDrawn="1"/>
        </p:nvSpPr>
        <p:spPr>
          <a:xfrm>
            <a:off x="0" y="-17960"/>
            <a:ext cx="12192000" cy="161816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A44B0E0-136E-4BF1-BB76-393E0AFBA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12" y="-17960"/>
            <a:ext cx="9037713" cy="161816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7936523-CBDF-4DC0-91E9-2772D5AA3E01}"/>
              </a:ext>
            </a:extLst>
          </p:cNvPr>
          <p:cNvGrpSpPr/>
          <p:nvPr userDrawn="1"/>
        </p:nvGrpSpPr>
        <p:grpSpPr>
          <a:xfrm>
            <a:off x="8781691" y="175323"/>
            <a:ext cx="3219735" cy="770080"/>
            <a:chOff x="8084819" y="0"/>
            <a:chExt cx="3838969" cy="918185"/>
          </a:xfrm>
        </p:grpSpPr>
        <p:pic>
          <p:nvPicPr>
            <p:cNvPr id="8" name="Picture 7" descr="Text&#10;&#10;Description automatically generated with low confidence">
              <a:extLst>
                <a:ext uri="{FF2B5EF4-FFF2-40B4-BE49-F238E27FC236}">
                  <a16:creationId xmlns:a16="http://schemas.microsoft.com/office/drawing/2014/main" id="{57C89CA8-F3F5-424C-8C6B-B6A8CFB257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69" r="8027"/>
            <a:stretch/>
          </p:blipFill>
          <p:spPr>
            <a:xfrm>
              <a:off x="8084819" y="0"/>
              <a:ext cx="1699257" cy="918185"/>
            </a:xfrm>
            <a:prstGeom prst="rect">
              <a:avLst/>
            </a:prstGeom>
          </p:spPr>
        </p:pic>
        <p:pic>
          <p:nvPicPr>
            <p:cNvPr id="9" name="Picture 8" descr="A black and white image of a person's face&#10;&#10;Description automatically generated with low confidence">
              <a:extLst>
                <a:ext uri="{FF2B5EF4-FFF2-40B4-BE49-F238E27FC236}">
                  <a16:creationId xmlns:a16="http://schemas.microsoft.com/office/drawing/2014/main" id="{E312B3BC-F070-4B54-9A4B-25ECFBAAE4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120" y="314886"/>
              <a:ext cx="1565668" cy="288413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DCB9968-D09F-47F9-BA0C-7792B7C81B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71098" y="115859"/>
              <a:ext cx="0" cy="686467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9EF5528-666E-4422-B66E-9E1E03DD9A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727" y="2057577"/>
            <a:ext cx="10946921" cy="4248332"/>
          </a:xfrm>
        </p:spPr>
        <p:txBody>
          <a:bodyPr/>
          <a:lstStyle>
            <a:lvl1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ts val="3400"/>
              </a:lnSpc>
              <a:spcBef>
                <a:spcPts val="1200"/>
              </a:spcBef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3238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30A1-75E0-4815-9EBE-30EF4913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A63FD-7E7B-4DF9-AA8D-E6CEF8CF2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AA113A8-0A01-447A-8FB5-DB019FA798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4579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645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7E187C3E-B572-40C6-A24A-4064ED95CE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245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5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8BCA3-0F13-4A4E-97F7-8A2E648E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05600" y="0"/>
            <a:ext cx="54864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7BCC3E-EB13-4C85-9BDB-528AEB3F4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25726"/>
            <a:ext cx="5256212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925A299-4DEF-4BEF-82D0-948071733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6913" y="4371974"/>
            <a:ext cx="5256212" cy="1706563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96908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1431-E8DB-4E4F-BC22-146788D14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413" y="2625726"/>
            <a:ext cx="5256212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8BCA3-0F13-4A4E-97F7-8A2E648E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7937" y="0"/>
            <a:ext cx="54864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C7D9F-5873-42C6-B98B-9BCF9F0E9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1413" y="4371974"/>
            <a:ext cx="5256212" cy="1706563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9243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8BCA3-0F13-4A4E-97F7-8A2E648E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05600" y="0"/>
            <a:ext cx="54864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7BCC3E-EB13-4C85-9BDB-528AEB3F4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25726"/>
            <a:ext cx="5256212" cy="1600200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925A299-4DEF-4BEF-82D0-948071733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6913" y="4371974"/>
            <a:ext cx="5256212" cy="1706563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96908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1431-E8DB-4E4F-BC22-146788D14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413" y="2625726"/>
            <a:ext cx="5256212" cy="1600200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8BCA3-0F13-4A4E-97F7-8A2E648E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7937" y="0"/>
            <a:ext cx="54864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C7D9F-5873-42C6-B98B-9BCF9F0E9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1413" y="4371974"/>
            <a:ext cx="5256212" cy="1706563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9243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EE9483D-03A1-4F41-829A-DF51B8C43A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16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EE9483D-03A1-4F41-829A-DF51B8C43A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F3D911-139B-405D-B865-4FD09A288300}"/>
              </a:ext>
            </a:extLst>
          </p:cNvPr>
          <p:cNvSpPr/>
          <p:nvPr userDrawn="1"/>
        </p:nvSpPr>
        <p:spPr>
          <a:xfrm>
            <a:off x="2438182" y="1352862"/>
            <a:ext cx="7315636" cy="415227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64CFE6FE-ECC6-40C1-98DE-37A8228A7A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67038" y="1809750"/>
            <a:ext cx="6257925" cy="3238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097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EE9483D-03A1-4F41-829A-DF51B8C43A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F3D911-139B-405D-B865-4FD09A288300}"/>
              </a:ext>
            </a:extLst>
          </p:cNvPr>
          <p:cNvSpPr/>
          <p:nvPr userDrawn="1"/>
        </p:nvSpPr>
        <p:spPr>
          <a:xfrm>
            <a:off x="2438182" y="1352862"/>
            <a:ext cx="7315636" cy="415227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64CFE6FE-ECC6-40C1-98DE-37A8228A7A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67038" y="1809750"/>
            <a:ext cx="6257925" cy="32385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311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@arizonafuture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AE39D7C-455B-4B5B-9E2B-2BBE1263E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8887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898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@arizonafuture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AE39D7C-455B-4B5B-9E2B-2BBE1263E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8887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8040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@arizonafuture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AE39D7C-455B-4B5B-9E2B-2BBE1263E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8887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434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@arizonafuture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FF304B7D-B65B-4A20-BCCF-430BDDDA46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6741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44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@arizonafuture</a:t>
            </a:r>
            <a:r>
              <a:rPr lang="en-US" sz="16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62FF985C-9F8C-4B48-B890-6F6490BE89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6741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794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6991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498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05067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15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1"/>
                </a:solidFill>
              </a:defRPr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65775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 3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7649A2-F732-412A-841B-6A2603119AA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E59A83D6-3C2D-45F1-8B98-E404E06548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6741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0114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#arizonafuture</a:t>
            </a:r>
            <a:r>
              <a:rPr lang="en-US"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AE39D7C-455B-4B5B-9E2B-2BBE1263ED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8887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898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E388-292F-4065-AE17-1F1D4BAA2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43450"/>
            <a:ext cx="10515600" cy="172402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2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6991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6C8F-0E07-498D-AE78-EC28A1FE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 anchor="b"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43A5A-61E4-4075-A87A-9981FEA00D9A}"/>
              </a:ext>
            </a:extLst>
          </p:cNvPr>
          <p:cNvCxnSpPr>
            <a:cxnSpLocks/>
          </p:cNvCxnSpPr>
          <p:nvPr userDrawn="1"/>
        </p:nvCxnSpPr>
        <p:spPr>
          <a:xfrm>
            <a:off x="2958259" y="4370259"/>
            <a:ext cx="627548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C13E64E-7695-473D-8645-F1490BA5B810}"/>
              </a:ext>
            </a:extLst>
          </p:cNvPr>
          <p:cNvSpPr txBox="1"/>
          <p:nvPr userDrawn="1"/>
        </p:nvSpPr>
        <p:spPr>
          <a:xfrm>
            <a:off x="598721" y="4698488"/>
            <a:ext cx="10994558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US" sz="20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arizonafuture.org</a:t>
            </a:r>
          </a:p>
          <a:p>
            <a:pPr algn="ctr">
              <a:spcBef>
                <a:spcPts val="900"/>
              </a:spcBef>
            </a:pP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#arizonafuture</a:t>
            </a:r>
            <a:r>
              <a:rPr lang="en-US" sz="16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#TheArizonaWeWant</a:t>
            </a:r>
            <a:r>
              <a:rPr lang="en-US" sz="1600" b="1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  </a:t>
            </a:r>
            <a:r>
              <a:rPr lang="en-US" sz="1600">
                <a:solidFill>
                  <a:schemeClr val="accent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#azprogressmeters</a:t>
            </a:r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62FF985C-9F8C-4B48-B890-6F6490BE89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60" y="467418"/>
            <a:ext cx="3840480" cy="167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79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30A1-75E0-4815-9EBE-30EF4913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A63FD-7E7B-4DF9-AA8D-E6CEF8CF2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5864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F432-B249-4B39-A611-FE2E082D0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409E4-6FF1-4F2E-AAD6-A89051285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53A71-B5E0-4C4D-B93F-C4ECCA5F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0BF-C1F6-4786-BCA3-13F46AD5F12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9C2F3-1BDE-4BFB-A9D4-BC7A6CB4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C30D1-F217-4604-B03B-71E9EF971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7BD9-E075-4405-B793-13A7E8CC5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300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3B30-194D-4F35-9EAB-312883552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CFABB-8119-488F-A325-A87FFA555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91973-CD99-4F7E-A9A6-E00E014F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56419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A1299-99EB-4AAF-A0E7-8D94A373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FE669-811A-4A43-9469-0C04AE305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002C6-77BF-4666-B342-D5F36E04D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D3876-E43A-48EF-9184-D9385D34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CFE30-196D-4930-B584-F0B1DB4E1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79983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4AA6-2C6E-4A71-BB70-AE7CF40D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15A15-698C-40F8-9F5B-47E99563C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14070-D6E8-4616-BF46-E9D2E217D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58FC0-A79E-44AB-B89F-5C46B3CE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0BF-C1F6-4786-BCA3-13F46AD5F12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7C40D-52CD-4F65-A428-D40ECFBF5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776F4-8579-47C6-BE90-69AE0705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7BD9-E075-4405-B793-13A7E8CC5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4319" y="5861304"/>
            <a:ext cx="11687557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0355" y="6406504"/>
            <a:ext cx="404875" cy="365125"/>
          </a:xfrm>
          <a:prstGeom prst="rect">
            <a:avLst/>
          </a:prstGeom>
        </p:spPr>
        <p:txBody>
          <a:bodyPr/>
          <a:lstStyle/>
          <a:p>
            <a:fld id="{59E3E2AC-ACB3-5544-BE29-32D30D23532C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74638" y="1012208"/>
            <a:ext cx="11687237" cy="4813600"/>
          </a:xfrm>
          <a:prstGeom prst="rect">
            <a:avLst/>
          </a:prstGeom>
        </p:spPr>
        <p:txBody>
          <a:bodyPr lIns="0"/>
          <a:lstStyle>
            <a:lvl1pPr>
              <a:spcBef>
                <a:spcPts val="8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spcBef>
                <a:spcPts val="800"/>
              </a:spcBef>
              <a:defRPr>
                <a:solidFill>
                  <a:schemeClr val="tx2"/>
                </a:solidFill>
              </a:defRPr>
            </a:lvl2pPr>
            <a:lvl3pPr>
              <a:spcBef>
                <a:spcPts val="800"/>
              </a:spcBef>
              <a:defRPr>
                <a:solidFill>
                  <a:schemeClr val="tx2"/>
                </a:solidFill>
              </a:defRPr>
            </a:lvl3pPr>
            <a:lvl4pPr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177136-DDFC-094C-9F3A-F041544CE187}"/>
              </a:ext>
            </a:extLst>
          </p:cNvPr>
          <p:cNvSpPr/>
          <p:nvPr userDrawn="1"/>
        </p:nvSpPr>
        <p:spPr>
          <a:xfrm>
            <a:off x="0" y="-17959"/>
            <a:ext cx="12192000" cy="82995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590D7CB-FAD6-3346-9E0A-C233EB3C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93" y="154419"/>
            <a:ext cx="11687556" cy="509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81C4747-E20D-4744-A2FE-0A4728587F8D}"/>
              </a:ext>
            </a:extLst>
          </p:cNvPr>
          <p:cNvGrpSpPr/>
          <p:nvPr userDrawn="1"/>
        </p:nvGrpSpPr>
        <p:grpSpPr>
          <a:xfrm>
            <a:off x="8345379" y="60513"/>
            <a:ext cx="3610389" cy="689190"/>
            <a:chOff x="9317272" y="6430136"/>
            <a:chExt cx="2644604" cy="4572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DAB8F06-7E01-4E44-9BD7-7BDD37E206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77579" y="6430136"/>
              <a:ext cx="1384297" cy="4572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68949C1-38BF-8541-9A39-74A46C6F8C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17271" y="6496416"/>
              <a:ext cx="1384297" cy="30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055072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3C67-EC22-4787-A366-552A5CF7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93" y="154419"/>
            <a:ext cx="9089108" cy="509451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9290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 3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7649A2-F732-412A-841B-6A2603119AA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22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A004B3-AF76-411F-B23B-C87A2A959609}"/>
              </a:ext>
            </a:extLst>
          </p:cNvPr>
          <p:cNvGrpSpPr/>
          <p:nvPr userDrawn="1"/>
        </p:nvGrpSpPr>
        <p:grpSpPr>
          <a:xfrm>
            <a:off x="4635916" y="735177"/>
            <a:ext cx="2920167" cy="889337"/>
            <a:chOff x="2943304" y="801278"/>
            <a:chExt cx="2920167" cy="88933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4A6F8AE-5A14-45C1-A6AD-611B377419FB}"/>
                </a:ext>
              </a:extLst>
            </p:cNvPr>
            <p:cNvSpPr/>
            <p:nvPr userDrawn="1"/>
          </p:nvSpPr>
          <p:spPr>
            <a:xfrm>
              <a:off x="2943304" y="801278"/>
              <a:ext cx="2920167" cy="889337"/>
            </a:xfrm>
            <a:prstGeom prst="rect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1C4C67C7-D3C2-433D-A0BD-87356416B1F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45" t="16987" r="6805" b="18178"/>
            <a:stretch/>
          </p:blipFill>
          <p:spPr>
            <a:xfrm>
              <a:off x="3192913" y="831052"/>
              <a:ext cx="2582944" cy="8595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00114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3C67-EC22-4787-A366-552A5CF7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89354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 3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7649A2-F732-412A-841B-6A2603119AA9}"/>
              </a:ext>
            </a:extLst>
          </p:cNvPr>
          <p:cNvSpPr/>
          <p:nvPr userDrawn="1"/>
        </p:nvSpPr>
        <p:spPr>
          <a:xfrm>
            <a:off x="0" y="1"/>
            <a:ext cx="12192000" cy="1159497"/>
          </a:xfrm>
          <a:prstGeom prst="rect">
            <a:avLst/>
          </a:prstGeom>
          <a:solidFill>
            <a:srgbClr val="222E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3504000-2806-4AA9-9FF1-17CB8B6A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41" y="182563"/>
            <a:ext cx="10515600" cy="794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>
                <a:solidFill>
                  <a:srgbClr val="FCB44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4224E9E1-9C16-984A-9F0A-AF815AC532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0"/>
            <a:ext cx="2743200" cy="1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0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68" r:id="rId4"/>
    <p:sldLayoutId id="2147484164" r:id="rId5"/>
    <p:sldLayoutId id="2147484169" r:id="rId6"/>
    <p:sldLayoutId id="2147483667" r:id="rId7"/>
    <p:sldLayoutId id="2147484173" r:id="rId8"/>
    <p:sldLayoutId id="2147484167" r:id="rId9"/>
    <p:sldLayoutId id="2147484166" r:id="rId10"/>
    <p:sldLayoutId id="21474841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01588-7725-4B12-B0EE-C3B859A4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76A38-6201-4A7F-A9AD-6C211935E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8F366-8D9A-4219-B6C6-7A21FD3A1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E50BF-C1F6-4786-BCA3-13F46AD5F12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21985-CEB3-45D8-AE6C-3478F96C1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26D96-0C39-4C05-B67D-43D983AE2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47BD9-E075-4405-B793-13A7E8CC5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8" r:id="rId3"/>
    <p:sldLayoutId id="2147483743" r:id="rId4"/>
    <p:sldLayoutId id="2147483744" r:id="rId5"/>
    <p:sldLayoutId id="2147483735" r:id="rId6"/>
    <p:sldLayoutId id="2147483745" r:id="rId7"/>
    <p:sldLayoutId id="2147483736" r:id="rId8"/>
    <p:sldLayoutId id="2147483746" r:id="rId9"/>
    <p:sldLayoutId id="2147483737" r:id="rId10"/>
    <p:sldLayoutId id="2147483739" r:id="rId11"/>
    <p:sldLayoutId id="2147483747" r:id="rId12"/>
    <p:sldLayoutId id="2147483748" r:id="rId13"/>
    <p:sldLayoutId id="2147483665" r:id="rId14"/>
    <p:sldLayoutId id="2147483649" r:id="rId15"/>
    <p:sldLayoutId id="2147483660" r:id="rId16"/>
    <p:sldLayoutId id="2147483670" r:id="rId17"/>
    <p:sldLayoutId id="2147483669" r:id="rId18"/>
    <p:sldLayoutId id="2147483654" r:id="rId19"/>
    <p:sldLayoutId id="2147483672" r:id="rId20"/>
    <p:sldLayoutId id="2147483664" r:id="rId21"/>
    <p:sldLayoutId id="2147483674" r:id="rId22"/>
    <p:sldLayoutId id="2147483749" r:id="rId23"/>
    <p:sldLayoutId id="2147483750" r:id="rId24"/>
    <p:sldLayoutId id="2147483657" r:id="rId25"/>
    <p:sldLayoutId id="2147483666" r:id="rId26"/>
    <p:sldLayoutId id="2147483661" r:id="rId27"/>
    <p:sldLayoutId id="2147483662" r:id="rId28"/>
    <p:sldLayoutId id="2147483663" r:id="rId29"/>
    <p:sldLayoutId id="2147483751" r:id="rId30"/>
    <p:sldLayoutId id="2147483729" r:id="rId31"/>
    <p:sldLayoutId id="2147483728" r:id="rId32"/>
    <p:sldLayoutId id="2147483730" r:id="rId33"/>
    <p:sldLayoutId id="2147483752" r:id="rId34"/>
    <p:sldLayoutId id="2147483753" r:id="rId35"/>
    <p:sldLayoutId id="2147483731" r:id="rId36"/>
    <p:sldLayoutId id="2147483732" r:id="rId37"/>
    <p:sldLayoutId id="2147483733" r:id="rId38"/>
    <p:sldLayoutId id="2147483734" r:id="rId39"/>
    <p:sldLayoutId id="2147483754" r:id="rId40"/>
    <p:sldLayoutId id="2147483668" r:id="rId41"/>
    <p:sldLayoutId id="2147483673" r:id="rId42"/>
    <p:sldLayoutId id="2147483671" r:id="rId43"/>
    <p:sldLayoutId id="2147483650" r:id="rId44"/>
    <p:sldLayoutId id="2147483651" r:id="rId45"/>
    <p:sldLayoutId id="2147483652" r:id="rId46"/>
    <p:sldLayoutId id="2147483653" r:id="rId47"/>
    <p:sldLayoutId id="2147483656" r:id="rId48"/>
    <p:sldLayoutId id="2147483675" r:id="rId49"/>
    <p:sldLayoutId id="2147483676" r:id="rId50"/>
    <p:sldLayoutId id="2147483677" r:id="rId51"/>
    <p:sldLayoutId id="2147484163" r:id="rId52"/>
    <p:sldLayoutId id="2147483679" r:id="rId5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3E444-9D8A-4664-9A6C-D9EE7F642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425" y="2476245"/>
            <a:ext cx="1068705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School Participatory Budgeting:</a:t>
            </a:r>
            <a:br>
              <a:rPr lang="en-US" dirty="0">
                <a:cs typeface="Times New Roman"/>
              </a:rPr>
            </a:br>
            <a:r>
              <a:rPr lang="en-US" dirty="0"/>
              <a:t> Vocabulary Words Activity Sheets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033DD-49F1-4881-8A6A-AF01A8834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3522"/>
            <a:ext cx="9144000" cy="10096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i="1" dirty="0"/>
              <a:t>This resource was developed in collaboration with Amanda Gonzales, </a:t>
            </a:r>
            <a:r>
              <a:rPr lang="en-US" sz="1600" i="1" dirty="0">
                <a:ea typeface="+mn-lt"/>
                <a:cs typeface="+mn-lt"/>
              </a:rPr>
              <a:t>Special Education Teacher and Program Manager at Arizona Autism Charter Schools. The vocabulary squares are inspired by the Frayer model.</a:t>
            </a:r>
            <a:endParaRPr lang="en-US" i="1" dirty="0"/>
          </a:p>
        </p:txBody>
      </p:sp>
      <p:pic>
        <p:nvPicPr>
          <p:cNvPr id="9" name="Picture 8" descr="A picture containing text, font, screenshot, design&#10;&#10;Description automatically generated">
            <a:extLst>
              <a:ext uri="{FF2B5EF4-FFF2-40B4-BE49-F238E27FC236}">
                <a16:creationId xmlns:a16="http://schemas.microsoft.com/office/drawing/2014/main" id="{DF8127D2-4A49-1BF2-C6D5-9F8DDECF84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689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03943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3173854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173232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student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35058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98322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student voice</a:t>
            </a:r>
          </a:p>
        </p:txBody>
      </p:sp>
    </p:spTree>
    <p:extLst>
      <p:ext uri="{BB962C8B-B14F-4D97-AF65-F5344CB8AC3E}">
        <p14:creationId xmlns:p14="http://schemas.microsoft.com/office/powerpoint/2010/main" val="3973596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School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A41E54-18DB-18DA-68F7-F99CAF9A0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8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44371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facilities</a:t>
            </a:r>
          </a:p>
        </p:txBody>
      </p:sp>
    </p:spTree>
    <p:extLst>
      <p:ext uri="{BB962C8B-B14F-4D97-AF65-F5344CB8AC3E}">
        <p14:creationId xmlns:p14="http://schemas.microsoft.com/office/powerpoint/2010/main" val="4123474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600222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2966926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20964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563078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84104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superintendent</a:t>
            </a:r>
          </a:p>
        </p:txBody>
      </p:sp>
    </p:spTree>
    <p:extLst>
      <p:ext uri="{BB962C8B-B14F-4D97-AF65-F5344CB8AC3E}">
        <p14:creationId xmlns:p14="http://schemas.microsoft.com/office/powerpoint/2010/main" val="784810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955112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vendors</a:t>
            </a:r>
          </a:p>
        </p:txBody>
      </p:sp>
    </p:spTree>
    <p:extLst>
      <p:ext uri="{BB962C8B-B14F-4D97-AF65-F5344CB8AC3E}">
        <p14:creationId xmlns:p14="http://schemas.microsoft.com/office/powerpoint/2010/main" val="1350539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Money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DCE6E2-3CAB-C282-BA56-9B40BD738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6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Participatory Budgeting</a:t>
            </a:r>
            <a:endParaRPr lang="en-US" sz="6600" dirty="0"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F94994-1A86-D5A6-9A43-56F508803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2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97936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3655049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346630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capital investments</a:t>
            </a:r>
          </a:p>
        </p:txBody>
      </p:sp>
    </p:spTree>
    <p:extLst>
      <p:ext uri="{BB962C8B-B14F-4D97-AF65-F5344CB8AC3E}">
        <p14:creationId xmlns:p14="http://schemas.microsoft.com/office/powerpoint/2010/main" val="3907938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81390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expenses</a:t>
            </a:r>
          </a:p>
        </p:txBody>
      </p:sp>
    </p:spTree>
    <p:extLst>
      <p:ext uri="{BB962C8B-B14F-4D97-AF65-F5344CB8AC3E}">
        <p14:creationId xmlns:p14="http://schemas.microsoft.com/office/powerpoint/2010/main" val="34685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76474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operational costs</a:t>
            </a:r>
          </a:p>
        </p:txBody>
      </p:sp>
    </p:spTree>
    <p:extLst>
      <p:ext uri="{BB962C8B-B14F-4D97-AF65-F5344CB8AC3E}">
        <p14:creationId xmlns:p14="http://schemas.microsoft.com/office/powerpoint/2010/main" val="920161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49162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revenue</a:t>
            </a:r>
          </a:p>
        </p:txBody>
      </p:sp>
    </p:spTree>
    <p:extLst>
      <p:ext uri="{BB962C8B-B14F-4D97-AF65-F5344CB8AC3E}">
        <p14:creationId xmlns:p14="http://schemas.microsoft.com/office/powerpoint/2010/main" val="3585641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22221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taxes</a:t>
            </a:r>
          </a:p>
        </p:txBody>
      </p:sp>
    </p:spTree>
    <p:extLst>
      <p:ext uri="{BB962C8B-B14F-4D97-AF65-F5344CB8AC3E}">
        <p14:creationId xmlns:p14="http://schemas.microsoft.com/office/powerpoint/2010/main" val="4095317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Government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1CD0D5-6416-A32D-620B-63C355D4E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82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50280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democracy</a:t>
            </a:r>
          </a:p>
        </p:txBody>
      </p:sp>
    </p:spTree>
    <p:extLst>
      <p:ext uri="{BB962C8B-B14F-4D97-AF65-F5344CB8AC3E}">
        <p14:creationId xmlns:p14="http://schemas.microsoft.com/office/powerpoint/2010/main" val="3230496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6559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direct democracy</a:t>
            </a:r>
          </a:p>
        </p:txBody>
      </p:sp>
    </p:spTree>
    <p:extLst>
      <p:ext uri="{BB962C8B-B14F-4D97-AF65-F5344CB8AC3E}">
        <p14:creationId xmlns:p14="http://schemas.microsoft.com/office/powerpoint/2010/main" val="23795053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participatory democracy</a:t>
            </a:r>
          </a:p>
        </p:txBody>
      </p:sp>
    </p:spTree>
    <p:extLst>
      <p:ext uri="{BB962C8B-B14F-4D97-AF65-F5344CB8AC3E}">
        <p14:creationId xmlns:p14="http://schemas.microsoft.com/office/powerpoint/2010/main" val="375467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349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"/>
                        </a:rPr>
                        <a:t>Synonyms: Write a phrase or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dirty="0">
                          <a:latin typeface="Roboto"/>
                        </a:rPr>
                        <a:t>list up to 3 words 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ballot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77873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representative democracy</a:t>
            </a:r>
          </a:p>
        </p:txBody>
      </p:sp>
    </p:spTree>
    <p:extLst>
      <p:ext uri="{BB962C8B-B14F-4D97-AF65-F5344CB8AC3E}">
        <p14:creationId xmlns:p14="http://schemas.microsoft.com/office/powerpoint/2010/main" val="1114163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Engagement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E614C9-3072-7A16-46BD-2614546FD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96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4386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campaign</a:t>
            </a:r>
          </a:p>
        </p:txBody>
      </p:sp>
    </p:spTree>
    <p:extLst>
      <p:ext uri="{BB962C8B-B14F-4D97-AF65-F5344CB8AC3E}">
        <p14:creationId xmlns:p14="http://schemas.microsoft.com/office/powerpoint/2010/main" val="4025071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731614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2416511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59933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debate</a:t>
            </a:r>
          </a:p>
        </p:txBody>
      </p:sp>
    </p:spTree>
    <p:extLst>
      <p:ext uri="{BB962C8B-B14F-4D97-AF65-F5344CB8AC3E}">
        <p14:creationId xmlns:p14="http://schemas.microsoft.com/office/powerpoint/2010/main" val="16715365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73610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dialogue</a:t>
            </a:r>
          </a:p>
        </p:txBody>
      </p:sp>
    </p:spTree>
    <p:extLst>
      <p:ext uri="{BB962C8B-B14F-4D97-AF65-F5344CB8AC3E}">
        <p14:creationId xmlns:p14="http://schemas.microsoft.com/office/powerpoint/2010/main" val="2404391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83668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19989475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99670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voting</a:t>
            </a:r>
          </a:p>
        </p:txBody>
      </p:sp>
    </p:spTree>
    <p:extLst>
      <p:ext uri="{BB962C8B-B14F-4D97-AF65-F5344CB8AC3E}">
        <p14:creationId xmlns:p14="http://schemas.microsoft.com/office/powerpoint/2010/main" val="32455685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Additional Terms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7AA537-14D4-148E-BC23-3EF9F2863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85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67888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allocate</a:t>
            </a:r>
          </a:p>
        </p:txBody>
      </p:sp>
    </p:spTree>
    <p:extLst>
      <p:ext uri="{BB962C8B-B14F-4D97-AF65-F5344CB8AC3E}">
        <p14:creationId xmlns:p14="http://schemas.microsoft.com/office/powerpoint/2010/main" val="146425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450487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feasibility</a:t>
            </a:r>
          </a:p>
        </p:txBody>
      </p:sp>
    </p:spTree>
    <p:extLst>
      <p:ext uri="{BB962C8B-B14F-4D97-AF65-F5344CB8AC3E}">
        <p14:creationId xmlns:p14="http://schemas.microsoft.com/office/powerpoint/2010/main" val="22599104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civics</a:t>
            </a:r>
          </a:p>
        </p:txBody>
      </p:sp>
    </p:spTree>
    <p:extLst>
      <p:ext uri="{BB962C8B-B14F-4D97-AF65-F5344CB8AC3E}">
        <p14:creationId xmlns:p14="http://schemas.microsoft.com/office/powerpoint/2010/main" val="703642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60166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cons</a:t>
            </a:r>
          </a:p>
        </p:txBody>
      </p:sp>
    </p:spTree>
    <p:extLst>
      <p:ext uri="{BB962C8B-B14F-4D97-AF65-F5344CB8AC3E}">
        <p14:creationId xmlns:p14="http://schemas.microsoft.com/office/powerpoint/2010/main" val="9924104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53886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pros</a:t>
            </a:r>
          </a:p>
        </p:txBody>
      </p:sp>
    </p:spTree>
    <p:extLst>
      <p:ext uri="{BB962C8B-B14F-4D97-AF65-F5344CB8AC3E}">
        <p14:creationId xmlns:p14="http://schemas.microsoft.com/office/powerpoint/2010/main" val="3862172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1346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stakeholders</a:t>
            </a:r>
          </a:p>
        </p:txBody>
      </p:sp>
    </p:spTree>
    <p:extLst>
      <p:ext uri="{BB962C8B-B14F-4D97-AF65-F5344CB8AC3E}">
        <p14:creationId xmlns:p14="http://schemas.microsoft.com/office/powerpoint/2010/main" val="9573418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Blank Activity Sheets</a:t>
            </a:r>
            <a:endParaRPr lang="en-US" sz="6600" dirty="0"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612F70-BFF9-E8D9-4695-7FF49D54F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797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62694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Roboto"/>
                        </a:rPr>
                        <a:t>Synonyms: Write a phrase or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245026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Roboto"/>
                        </a:rPr>
                        <a:t>Synonyms: Write a phrase or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276469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Roboto"/>
                        </a:rPr>
                        <a:t>Synonyms: Write a phrase or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40108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Roboto"/>
                        </a:rPr>
                        <a:t>Synonyms: Write a phrase or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2378017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/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Roboto"/>
                        </a:rPr>
                        <a:t>Synonyms: Write a phrase or 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276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393247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ideation</a:t>
            </a:r>
          </a:p>
        </p:txBody>
      </p:sp>
    </p:spTree>
    <p:extLst>
      <p:ext uri="{BB962C8B-B14F-4D97-AF65-F5344CB8AC3E}">
        <p14:creationId xmlns:p14="http://schemas.microsoft.com/office/powerpoint/2010/main" val="9891519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596E-CF61-489B-8589-4E2C341B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14A2FA-EF1E-DC2D-4EBE-CA1ECD4FE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52153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inclusion</a:t>
            </a:r>
          </a:p>
        </p:txBody>
      </p:sp>
    </p:spTree>
    <p:extLst>
      <p:ext uri="{BB962C8B-B14F-4D97-AF65-F5344CB8AC3E}">
        <p14:creationId xmlns:p14="http://schemas.microsoft.com/office/powerpoint/2010/main" val="39735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77361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primary election</a:t>
            </a:r>
          </a:p>
        </p:txBody>
      </p:sp>
    </p:spTree>
    <p:extLst>
      <p:ext uri="{BB962C8B-B14F-4D97-AF65-F5344CB8AC3E}">
        <p14:creationId xmlns:p14="http://schemas.microsoft.com/office/powerpoint/2010/main" val="321141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751807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priority</a:t>
            </a:r>
          </a:p>
        </p:txBody>
      </p:sp>
    </p:spTree>
    <p:extLst>
      <p:ext uri="{BB962C8B-B14F-4D97-AF65-F5344CB8AC3E}">
        <p14:creationId xmlns:p14="http://schemas.microsoft.com/office/powerpoint/2010/main" val="2321519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A84DE2-8241-FF79-5968-B31CFF9B0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451339"/>
              </p:ext>
            </p:extLst>
          </p:nvPr>
        </p:nvGraphicFramePr>
        <p:xfrm>
          <a:off x="363682" y="337704"/>
          <a:ext cx="11441832" cy="618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916">
                  <a:extLst>
                    <a:ext uri="{9D8B030D-6E8A-4147-A177-3AD203B41FA5}">
                      <a16:colId xmlns:a16="http://schemas.microsoft.com/office/drawing/2014/main" val="797766505"/>
                    </a:ext>
                  </a:extLst>
                </a:gridCol>
                <a:gridCol w="5720916">
                  <a:extLst>
                    <a:ext uri="{9D8B030D-6E8A-4147-A177-3AD203B41FA5}">
                      <a16:colId xmlns:a16="http://schemas.microsoft.com/office/drawing/2014/main" val="3951680088"/>
                    </a:ext>
                  </a:extLst>
                </a:gridCol>
              </a:tblGrid>
              <a:tr h="7013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Dictionary Definition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CB44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  <a:latin typeface="Roboto"/>
                        </a:rPr>
                        <a:t>Give an example: a sentence (6 or more words), a picture, or how you would use it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62A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1350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  <a:p>
                      <a:pPr lvl="0"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91454"/>
                  </a:ext>
                </a:extLst>
              </a:tr>
              <a:tr h="5888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Synonyms: Write a phrase or 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Roboto"/>
                        </a:rPr>
                        <a:t>list up to 3 words 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BFDA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Roboto"/>
                        </a:rPr>
                        <a:t>Definition in </a:t>
                      </a:r>
                      <a:r>
                        <a:rPr lang="en-US" b="1" dirty="0">
                          <a:latin typeface="Roboto"/>
                        </a:rPr>
                        <a:t>your </a:t>
                      </a:r>
                      <a:r>
                        <a:rPr lang="en-US" dirty="0">
                          <a:latin typeface="Roboto"/>
                        </a:rPr>
                        <a:t>own words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E8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032"/>
                  </a:ext>
                </a:extLst>
              </a:tr>
              <a:tr h="127857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826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55D096-2331-BEFF-C9C9-E7ECC568F3DF}"/>
              </a:ext>
            </a:extLst>
          </p:cNvPr>
          <p:cNvSpPr/>
          <p:nvPr/>
        </p:nvSpPr>
        <p:spPr>
          <a:xfrm>
            <a:off x="4681970" y="2941492"/>
            <a:ext cx="2822862" cy="1316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281114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FA">
      <a:dk1>
        <a:srgbClr val="222E69"/>
      </a:dk1>
      <a:lt1>
        <a:sysClr val="window" lastClr="FFFFFF"/>
      </a:lt1>
      <a:dk2>
        <a:srgbClr val="231F20"/>
      </a:dk2>
      <a:lt2>
        <a:srgbClr val="FFFFFF"/>
      </a:lt2>
      <a:accent1>
        <a:srgbClr val="FCB447"/>
      </a:accent1>
      <a:accent2>
        <a:srgbClr val="9D2E3D"/>
      </a:accent2>
      <a:accent3>
        <a:srgbClr val="DE8043"/>
      </a:accent3>
      <a:accent4>
        <a:srgbClr val="62A97A"/>
      </a:accent4>
      <a:accent5>
        <a:srgbClr val="BFDAF2"/>
      </a:accent5>
      <a:accent6>
        <a:srgbClr val="EFEFF9"/>
      </a:accent6>
      <a:hlink>
        <a:srgbClr val="5C8FCB"/>
      </a:hlink>
      <a:folHlink>
        <a:srgbClr val="EAA100"/>
      </a:folHlink>
    </a:clrScheme>
    <a:fontScheme name="CFA">
      <a:majorFont>
        <a:latin typeface="Times New Roman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f3d625-6d74-4d3b-8380-c4fe5de3d81c" xsi:nil="true"/>
    <lcf76f155ced4ddcb4097134ff3c332f xmlns="02c21179-db13-4073-9144-de1d3549699a">
      <Terms xmlns="http://schemas.microsoft.com/office/infopath/2007/PartnerControls"/>
    </lcf76f155ced4ddcb4097134ff3c332f>
    <KaRaLyn xmlns="02c21179-db13-4073-9144-de1d3549699a">
      <UserInfo>
        <DisplayName/>
        <AccountId/>
        <AccountType/>
      </UserInfo>
    </KaRaLyn>
    <Date xmlns="02c21179-db13-4073-9144-de1d3549699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106F76F4E12B458C40AA227BD866B0" ma:contentTypeVersion="23" ma:contentTypeDescription="Create a new document." ma:contentTypeScope="" ma:versionID="87435aa1ddbf9b655eadceea3d200355">
  <xsd:schema xmlns:xsd="http://www.w3.org/2001/XMLSchema" xmlns:xs="http://www.w3.org/2001/XMLSchema" xmlns:p="http://schemas.microsoft.com/office/2006/metadata/properties" xmlns:ns2="02c21179-db13-4073-9144-de1d3549699a" xmlns:ns3="acf3d625-6d74-4d3b-8380-c4fe5de3d81c" targetNamespace="http://schemas.microsoft.com/office/2006/metadata/properties" ma:root="true" ma:fieldsID="538467580cb13249b7ad7e59013a2ddc" ns2:_="" ns3:_="">
    <xsd:import namespace="02c21179-db13-4073-9144-de1d3549699a"/>
    <xsd:import namespace="acf3d625-6d74-4d3b-8380-c4fe5de3d8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KaRaLyn" minOccurs="0"/>
                <xsd:element ref="ns2:MediaServiceObjectDetectorVersion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21179-db13-4073-9144-de1d35496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ec54927-50ae-4690-87f2-c5740ba4bc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KaRaLyn" ma:index="23" nillable="true" ma:displayName="Person Name" ma:format="Dropdown" ma:list="UserInfo" ma:SharePointGroup="0" ma:internalName="KaRaLyn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Date" ma:index="25" nillable="true" ma:displayName="Date" ma:format="DateTime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3d625-6d74-4d3b-8380-c4fe5de3d81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b023b4-af92-4f1a-86b9-366c9c0180af}" ma:internalName="TaxCatchAll" ma:showField="CatchAllData" ma:web="acf3d625-6d74-4d3b-8380-c4fe5de3d8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E34429-2970-4ED9-8325-9C8CEE121895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acf3d625-6d74-4d3b-8380-c4fe5de3d81c"/>
    <ds:schemaRef ds:uri="02c21179-db13-4073-9144-de1d3549699a"/>
  </ds:schemaRefs>
</ds:datastoreItem>
</file>

<file path=customXml/itemProps2.xml><?xml version="1.0" encoding="utf-8"?>
<ds:datastoreItem xmlns:ds="http://schemas.openxmlformats.org/officeDocument/2006/customXml" ds:itemID="{F35095B3-0E48-4287-97A5-2EF8E54DC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c21179-db13-4073-9144-de1d3549699a"/>
    <ds:schemaRef ds:uri="acf3d625-6d74-4d3b-8380-c4fe5de3d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2340B7-392A-41BD-AFBF-F42FD88705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1969</Words>
  <Application>Microsoft Office PowerPoint</Application>
  <PresentationFormat>Widescreen</PresentationFormat>
  <Paragraphs>806</Paragraphs>
  <Slides>50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Office Theme</vt:lpstr>
      <vt:lpstr>School Participatory Budgeting:  Vocabulary Words Activity Sheets</vt:lpstr>
      <vt:lpstr>Participatory Budgeting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Government</vt:lpstr>
      <vt:lpstr>PowerPoint Presentation</vt:lpstr>
      <vt:lpstr>PowerPoint Presentation</vt:lpstr>
      <vt:lpstr>PowerPoint Presentation</vt:lpstr>
      <vt:lpstr>PowerPoint Presentation</vt:lpstr>
      <vt:lpstr>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Blank Activity Sheets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Nicole Shores</cp:lastModifiedBy>
  <cp:revision>250</cp:revision>
  <dcterms:created xsi:type="dcterms:W3CDTF">2022-11-03T19:40:03Z</dcterms:created>
  <dcterms:modified xsi:type="dcterms:W3CDTF">2023-08-24T18:41:15Z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0x01010080106F76F4E12B458C40AA227BD866B0</vt:lpwstr>
  </property>
  <property fmtid="{D5CDD505-2E9C-101B-9397-08002B2CF9AE}" pid="3" name="MediaServiceImageTags">
    <vt:lpwstr/>
  </property>
</Properties>
</file>