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Lst>
  <p:sldSz cy="5143500" cx="9144000"/>
  <p:notesSz cx="6858000" cy="9144000"/>
  <p:embeddedFontLst>
    <p:embeddedFont>
      <p:font typeface="Cabin"/>
      <p:regular r:id="rId14"/>
      <p:bold r:id="rId15"/>
      <p:italic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GoogleSlidesCustomDataVersion2">
      <go:slidesCustomData xmlns:go="http://customooxmlschemas.google.com/" r:id="rId18" roundtripDataSignature="AMtx7mgoYVFwvnswoVYD0J5Xl7skF0/48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Cabin-bold.fntdata"/><Relationship Id="rId14" Type="http://schemas.openxmlformats.org/officeDocument/2006/relationships/font" Target="fonts/Cabin-regular.fntdata"/><Relationship Id="rId17" Type="http://schemas.openxmlformats.org/officeDocument/2006/relationships/font" Target="fonts/Cabin-boldItalic.fntdata"/><Relationship Id="rId16" Type="http://schemas.openxmlformats.org/officeDocument/2006/relationships/font" Target="fonts/Cabin-italic.fntdata"/><Relationship Id="rId5" Type="http://schemas.openxmlformats.org/officeDocument/2006/relationships/notesMaster" Target="notesMasters/notesMaster1.xml"/><Relationship Id="rId6" Type="http://schemas.openxmlformats.org/officeDocument/2006/relationships/slide" Target="slides/slide1.xml"/><Relationship Id="rId18" Type="http://customschemas.google.com/relationships/presentationmetadata" Target="meta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forms.gle/ij3WtwmT1V4eQr8J7"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AslvbXfG_Xr9WIgbKClA9ctbeW8chTTx/edit?usp=sharing&amp;ouid=110366791295427633322&amp;rtpof=true&amp;sd=true"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3BcNaM21PGm9H2rHKpEW8s72z-SB5a3_/edit?usp=sharing&amp;ouid=110366791295427633322&amp;rtpof=true&amp;sd=true" TargetMode="External"/><Relationship Id="rId3" Type="http://schemas.openxmlformats.org/officeDocument/2006/relationships/hyperlink" Target="https://docs.google.com/document/d/1mOsXyQfxUx07hu2fuXUM3cHo_2fTJnz8/edit?usp=sharing&amp;ouid=110366791295427633322&amp;rtpof=true&amp;sd=true"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 name="Google Shape;6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2 MINUTES</a:t>
            </a:r>
            <a:endParaRPr/>
          </a:p>
          <a:p>
            <a:pPr indent="0" lvl="0" marL="0" rtl="0" algn="l">
              <a:lnSpc>
                <a:spcPct val="100000"/>
              </a:lnSpc>
              <a:spcBef>
                <a:spcPts val="0"/>
              </a:spcBef>
              <a:spcAft>
                <a:spcPts val="0"/>
              </a:spcAft>
              <a:buSzPts val="1100"/>
              <a:buNone/>
            </a:pPr>
            <a:r>
              <a:rPr lang="en"/>
              <a:t>Welcome to the last day!</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Day 5 Entrance Ticket: </a:t>
            </a:r>
            <a:r>
              <a:rPr lang="en" u="sng">
                <a:solidFill>
                  <a:schemeClr val="hlink"/>
                </a:solidFill>
                <a:hlinkClick r:id="rId2"/>
              </a:rPr>
              <a:t>https://forms.gle/ij3WtwmT1V4eQr8J7</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 name="Google Shape;68;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5  MINUTES</a:t>
            </a:r>
            <a:endParaRPr/>
          </a:p>
          <a:p>
            <a:pPr indent="0" lvl="0" marL="0" rtl="0" algn="l">
              <a:lnSpc>
                <a:spcPct val="100000"/>
              </a:lnSpc>
              <a:spcBef>
                <a:spcPts val="0"/>
              </a:spcBef>
              <a:spcAft>
                <a:spcPts val="0"/>
              </a:spcAft>
              <a:buSzPts val="1100"/>
              <a:buNone/>
            </a:pPr>
            <a:r>
              <a:rPr lang="en"/>
              <a:t>Review the Daily Schedule to prep for the day</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 name="Google Shape;7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~5-10  MINUTES</a:t>
            </a:r>
            <a:endParaRPr/>
          </a:p>
          <a:p>
            <a:pPr indent="0" lvl="0" marL="0" rtl="0" algn="l">
              <a:lnSpc>
                <a:spcPct val="100000"/>
              </a:lnSpc>
              <a:spcBef>
                <a:spcPts val="0"/>
              </a:spcBef>
              <a:spcAft>
                <a:spcPts val="0"/>
              </a:spcAft>
              <a:buSzPts val="1100"/>
              <a:buNone/>
            </a:pPr>
            <a:r>
              <a:rPr lang="en"/>
              <a:t>Convo about growth through experience...</a:t>
            </a:r>
            <a:endParaRPr/>
          </a:p>
          <a:p>
            <a:pPr indent="0" lvl="0" marL="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AutoNum type="arabicPeriod"/>
            </a:pPr>
            <a:r>
              <a:rPr lang="en"/>
              <a:t>Introduce the concept of growth through experience. Coming into adulthood puts you in a state of constant change and growth. No longer are all the paths set for you by the bell schedule. Adulting, coming into your full self, is about becoming the person you want to be and shaping the world around you.</a:t>
            </a:r>
            <a:endParaRPr/>
          </a:p>
          <a:p>
            <a:pPr indent="0" lvl="0" marL="4572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AutoNum type="arabicPeriod"/>
            </a:pPr>
            <a:r>
              <a:rPr lang="en"/>
              <a:t>Link to their own growth in the last week--convo or in chat:</a:t>
            </a:r>
            <a:endParaRPr sz="700"/>
          </a:p>
          <a:p>
            <a:pPr indent="0" lvl="0" marL="457200" rtl="0" algn="l">
              <a:lnSpc>
                <a:spcPct val="100000"/>
              </a:lnSpc>
              <a:spcBef>
                <a:spcPts val="0"/>
              </a:spcBef>
              <a:spcAft>
                <a:spcPts val="0"/>
              </a:spcAft>
              <a:buSzPts val="1100"/>
              <a:buNone/>
            </a:pPr>
            <a:r>
              <a:t/>
            </a:r>
            <a:endParaRPr/>
          </a:p>
          <a:p>
            <a:pPr indent="-298450" lvl="1" marL="914400" rtl="0" algn="l">
              <a:lnSpc>
                <a:spcPct val="100000"/>
              </a:lnSpc>
              <a:spcBef>
                <a:spcPts val="0"/>
              </a:spcBef>
              <a:spcAft>
                <a:spcPts val="0"/>
              </a:spcAft>
              <a:buSzPts val="1100"/>
              <a:buChar char="○"/>
            </a:pPr>
            <a:r>
              <a:rPr lang="en"/>
              <a:t>How have you grown in the last week?</a:t>
            </a:r>
            <a:endParaRPr/>
          </a:p>
          <a:p>
            <a:pPr indent="-298450" lvl="1" marL="914400" rtl="0" algn="l">
              <a:lnSpc>
                <a:spcPct val="100000"/>
              </a:lnSpc>
              <a:spcBef>
                <a:spcPts val="0"/>
              </a:spcBef>
              <a:spcAft>
                <a:spcPts val="0"/>
              </a:spcAft>
              <a:buSzPts val="1100"/>
              <a:buChar char="○"/>
            </a:pPr>
            <a:r>
              <a:rPr lang="en"/>
              <a:t>What new ideas or concepts have helped you see yourself and your future differently?</a:t>
            </a:r>
            <a:endParaRPr/>
          </a:p>
          <a:p>
            <a:pPr indent="-298450" lvl="1" marL="914400" rtl="0" algn="l">
              <a:lnSpc>
                <a:spcPct val="100000"/>
              </a:lnSpc>
              <a:spcBef>
                <a:spcPts val="0"/>
              </a:spcBef>
              <a:spcAft>
                <a:spcPts val="0"/>
              </a:spcAft>
              <a:buSzPts val="1100"/>
              <a:buChar char="○"/>
            </a:pPr>
            <a:r>
              <a:rPr lang="en"/>
              <a:t>What ways do you want to continue to grow to achieve your vision?</a:t>
            </a:r>
            <a:endParaRPr/>
          </a:p>
          <a:p>
            <a:pPr indent="-298450" lvl="1" marL="914400" rtl="0" algn="l">
              <a:lnSpc>
                <a:spcPct val="100000"/>
              </a:lnSpc>
              <a:spcBef>
                <a:spcPts val="0"/>
              </a:spcBef>
              <a:spcAft>
                <a:spcPts val="0"/>
              </a:spcAft>
              <a:buSzPts val="1100"/>
              <a:buChar char="○"/>
            </a:pPr>
            <a:r>
              <a:rPr lang="en"/>
              <a:t>Has your initial vision for yourself, your story, your future, changed through the growth of this experience? How? Why?</a:t>
            </a:r>
            <a:endParaRPr/>
          </a:p>
          <a:p>
            <a:pPr indent="0" lvl="0" marL="9144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AutoNum type="arabicPeriod"/>
            </a:pPr>
            <a:r>
              <a:rPr lang="en"/>
              <a:t>Transition to Action Plan as a marker or snapshot of your growth in this moment.</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 name="Google Shape;84;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~5-10 MINUTES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Share the Action Plan in chat</a:t>
            </a:r>
            <a:endParaRPr/>
          </a:p>
          <a:p>
            <a:pPr indent="0" lvl="0" marL="0" rtl="0" algn="l">
              <a:lnSpc>
                <a:spcPct val="100000"/>
              </a:lnSpc>
              <a:spcBef>
                <a:spcPts val="0"/>
              </a:spcBef>
              <a:spcAft>
                <a:spcPts val="0"/>
              </a:spcAft>
              <a:buSzPts val="1100"/>
              <a:buNone/>
            </a:pPr>
            <a:r>
              <a:rPr lang="en"/>
              <a:t>Walk through the Details and Expectations for submission</a:t>
            </a:r>
            <a:endParaRPr/>
          </a:p>
          <a:p>
            <a:pPr indent="-298450" lvl="0" marL="457200" rtl="0" algn="l">
              <a:lnSpc>
                <a:spcPct val="100000"/>
              </a:lnSpc>
              <a:spcBef>
                <a:spcPts val="0"/>
              </a:spcBef>
              <a:spcAft>
                <a:spcPts val="0"/>
              </a:spcAft>
              <a:buSzPts val="1100"/>
              <a:buChar char="●"/>
            </a:pPr>
            <a:r>
              <a:rPr lang="en"/>
              <a:t>What to include</a:t>
            </a:r>
            <a:endParaRPr/>
          </a:p>
          <a:p>
            <a:pPr indent="-298450" lvl="0" marL="457200" rtl="0" algn="l">
              <a:lnSpc>
                <a:spcPct val="100000"/>
              </a:lnSpc>
              <a:spcBef>
                <a:spcPts val="0"/>
              </a:spcBef>
              <a:spcAft>
                <a:spcPts val="0"/>
              </a:spcAft>
              <a:buSzPts val="1100"/>
              <a:buChar char="●"/>
            </a:pPr>
            <a:r>
              <a:rPr lang="en"/>
              <a:t>How to prep</a:t>
            </a:r>
            <a:endParaRPr/>
          </a:p>
          <a:p>
            <a:pPr indent="-298450" lvl="0" marL="457200" rtl="0" algn="l">
              <a:lnSpc>
                <a:spcPct val="100000"/>
              </a:lnSpc>
              <a:spcBef>
                <a:spcPts val="0"/>
              </a:spcBef>
              <a:spcAft>
                <a:spcPts val="0"/>
              </a:spcAft>
              <a:buSzPts val="1100"/>
              <a:buChar char="●"/>
            </a:pPr>
            <a:r>
              <a:rPr lang="en"/>
              <a:t>How to submit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1" name="Google Shape;9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~10 MINUTES</a:t>
            </a:r>
            <a:endParaRPr/>
          </a:p>
          <a:p>
            <a:pPr indent="0" lvl="0" marL="0" rtl="0" algn="l">
              <a:lnSpc>
                <a:spcPct val="100000"/>
              </a:lnSpc>
              <a:spcBef>
                <a:spcPts val="0"/>
              </a:spcBef>
              <a:spcAft>
                <a:spcPts val="0"/>
              </a:spcAft>
              <a:buSzPts val="1100"/>
              <a:buNone/>
            </a:pPr>
            <a:r>
              <a:rPr lang="en"/>
              <a:t>Company sleuthing with </a:t>
            </a:r>
            <a:r>
              <a:rPr lang="en" u="sng">
                <a:solidFill>
                  <a:schemeClr val="hlink"/>
                </a:solidFill>
                <a:hlinkClick r:id="rId2"/>
              </a:rPr>
              <a:t>FAQS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 name="Google Shape;9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solidFill>
                  <a:schemeClr val="dk1"/>
                </a:solidFill>
              </a:rPr>
              <a:t>10 MINUTES</a:t>
            </a:r>
            <a:endParaRPr>
              <a:solidFill>
                <a:schemeClr val="dk1"/>
              </a:solidFill>
            </a:endParaRPr>
          </a:p>
          <a:p>
            <a:pPr indent="0" lvl="0" marL="0" rtl="0" algn="l">
              <a:lnSpc>
                <a:spcPct val="100000"/>
              </a:lnSpc>
              <a:spcBef>
                <a:spcPts val="0"/>
              </a:spcBef>
              <a:spcAft>
                <a:spcPts val="0"/>
              </a:spcAft>
              <a:buSzPts val="1100"/>
              <a:buNone/>
            </a:pPr>
            <a:r>
              <a:rPr lang="en"/>
              <a:t>Session Prep </a:t>
            </a:r>
            <a:endParaRPr/>
          </a:p>
          <a:p>
            <a:pPr indent="0" lvl="0" marL="0" rtl="0" algn="l">
              <a:lnSpc>
                <a:spcPct val="100000"/>
              </a:lnSpc>
              <a:spcBef>
                <a:spcPts val="0"/>
              </a:spcBef>
              <a:spcAft>
                <a:spcPts val="0"/>
              </a:spcAft>
              <a:buSzPts val="1100"/>
              <a:buNone/>
            </a:pPr>
            <a:r>
              <a:rPr lang="en"/>
              <a:t>Add info about your employer session here</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5" name="Google Shape;105;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5 MINUTES</a:t>
            </a:r>
            <a:endParaRPr/>
          </a:p>
          <a:p>
            <a:pPr indent="0" lvl="0" marL="0" rtl="0" algn="l">
              <a:lnSpc>
                <a:spcPct val="100000"/>
              </a:lnSpc>
              <a:spcBef>
                <a:spcPts val="0"/>
              </a:spcBef>
              <a:spcAft>
                <a:spcPts val="0"/>
              </a:spcAft>
              <a:buSzPts val="1100"/>
              <a:buNone/>
            </a:pPr>
            <a:r>
              <a:rPr lang="en" u="sng">
                <a:solidFill>
                  <a:schemeClr val="hlink"/>
                </a:solidFill>
                <a:hlinkClick r:id="rId2"/>
              </a:rPr>
              <a:t>Action Plan</a:t>
            </a:r>
            <a:r>
              <a:rPr lang="en"/>
              <a:t> </a:t>
            </a:r>
            <a:endParaRPr/>
          </a:p>
          <a:p>
            <a:pPr indent="0" lvl="0" marL="0" rtl="0" algn="l">
              <a:lnSpc>
                <a:spcPct val="100000"/>
              </a:lnSpc>
              <a:spcBef>
                <a:spcPts val="0"/>
              </a:spcBef>
              <a:spcAft>
                <a:spcPts val="0"/>
              </a:spcAft>
              <a:buSzPts val="1100"/>
              <a:buNone/>
            </a:pPr>
            <a:r>
              <a:rPr lang="en" u="sng">
                <a:solidFill>
                  <a:schemeClr val="hlink"/>
                </a:solidFill>
                <a:hlinkClick r:id="rId3"/>
              </a:rPr>
              <a:t>HSCC Portfolio</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sz="1200">
                <a:solidFill>
                  <a:schemeClr val="dk1"/>
                </a:solidFill>
              </a:rPr>
              <a:t>Be sure students know what they are doing in the next hour. Be sure to stay available in the Zoom and reach out to students you know may be struggling with the technology or instructions</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4" name="Google Shape;114;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Students return at 1:00</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pic>
        <p:nvPicPr>
          <p:cNvPr id="10" name="Google Shape;10;p10"/>
          <p:cNvPicPr preferRelativeResize="0"/>
          <p:nvPr/>
        </p:nvPicPr>
        <p:blipFill rotWithShape="1">
          <a:blip r:embed="rId2">
            <a:alphaModFix/>
          </a:blip>
          <a:srcRect b="0" l="0" r="0" t="0"/>
          <a:stretch/>
        </p:blipFill>
        <p:spPr>
          <a:xfrm>
            <a:off x="0" y="938829"/>
            <a:ext cx="9144001" cy="2338192"/>
          </a:xfrm>
          <a:prstGeom prst="rect">
            <a:avLst/>
          </a:prstGeom>
          <a:noFill/>
          <a:ln>
            <a:noFill/>
          </a:ln>
        </p:spPr>
      </p:pic>
      <p:sp>
        <p:nvSpPr>
          <p:cNvPr id="11" name="Google Shape;11;p10"/>
          <p:cNvSpPr txBox="1"/>
          <p:nvPr>
            <p:ph type="ctrTitle"/>
          </p:nvPr>
        </p:nvSpPr>
        <p:spPr>
          <a:xfrm>
            <a:off x="1741725" y="1326900"/>
            <a:ext cx="7090500" cy="12051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1pPr>
            <a:lvl2pPr lvl="1"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2pPr>
            <a:lvl3pPr lvl="2"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3pPr>
            <a:lvl4pPr lvl="3"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4pPr>
            <a:lvl5pPr lvl="4"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5pPr>
            <a:lvl6pPr lvl="5"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6pPr>
            <a:lvl7pPr lvl="6"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7pPr>
            <a:lvl8pPr lvl="7"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8pPr>
            <a:lvl9pPr lvl="8"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9pPr>
          </a:lstStyle>
          <a:p/>
        </p:txBody>
      </p:sp>
      <p:sp>
        <p:nvSpPr>
          <p:cNvPr id="12" name="Google Shape;12;p10"/>
          <p:cNvSpPr txBox="1"/>
          <p:nvPr>
            <p:ph idx="1" type="subTitle"/>
          </p:nvPr>
        </p:nvSpPr>
        <p:spPr>
          <a:xfrm>
            <a:off x="311700" y="2532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1pPr>
            <a:lvl2pPr lvl="1"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2pPr>
            <a:lvl3pPr lvl="2"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3pPr>
            <a:lvl4pPr lvl="3"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4pPr>
            <a:lvl5pPr lvl="4"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5pPr>
            <a:lvl6pPr lvl="5"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6pPr>
            <a:lvl7pPr lvl="6"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7pPr>
            <a:lvl8pPr lvl="7"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8pPr>
            <a:lvl9pPr lvl="8"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9pPr>
          </a:lstStyle>
          <a:p/>
        </p:txBody>
      </p:sp>
      <p:sp>
        <p:nvSpPr>
          <p:cNvPr id="13" name="Google Shape;13;p10"/>
          <p:cNvSpPr txBox="1"/>
          <p:nvPr>
            <p:ph idx="12" type="sldNum"/>
          </p:nvPr>
        </p:nvSpPr>
        <p:spPr>
          <a:xfrm>
            <a:off x="262801"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pic>
        <p:nvPicPr>
          <p:cNvPr id="14" name="Google Shape;14;p10"/>
          <p:cNvPicPr preferRelativeResize="0"/>
          <p:nvPr/>
        </p:nvPicPr>
        <p:blipFill rotWithShape="1">
          <a:blip r:embed="rId3">
            <a:alphaModFix/>
          </a:blip>
          <a:srcRect b="0" l="0" r="9046" t="0"/>
          <a:stretch/>
        </p:blipFill>
        <p:spPr>
          <a:xfrm>
            <a:off x="7751543" y="4562840"/>
            <a:ext cx="1152708" cy="35518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1" name="Shape 51"/>
        <p:cNvGrpSpPr/>
        <p:nvPr/>
      </p:nvGrpSpPr>
      <p:grpSpPr>
        <a:xfrm>
          <a:off x="0" y="0"/>
          <a:ext cx="0" cy="0"/>
          <a:chOff x="0" y="0"/>
          <a:chExt cx="0" cy="0"/>
        </a:xfrm>
      </p:grpSpPr>
      <p:sp>
        <p:nvSpPr>
          <p:cNvPr id="52" name="Google Shape;52;p19"/>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53" name="Google Shape;53;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4" name="Shape 54"/>
        <p:cNvGrpSpPr/>
        <p:nvPr/>
      </p:nvGrpSpPr>
      <p:grpSpPr>
        <a:xfrm>
          <a:off x="0" y="0"/>
          <a:ext cx="0" cy="0"/>
          <a:chOff x="0" y="0"/>
          <a:chExt cx="0" cy="0"/>
        </a:xfrm>
      </p:grpSpPr>
      <p:sp>
        <p:nvSpPr>
          <p:cNvPr id="55" name="Google Shape;55;p20"/>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56" name="Google Shape;56;p20"/>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57" name="Google Shape;57;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8" name="Shape 58"/>
        <p:cNvGrpSpPr/>
        <p:nvPr/>
      </p:nvGrpSpPr>
      <p:grpSpPr>
        <a:xfrm>
          <a:off x="0" y="0"/>
          <a:ext cx="0" cy="0"/>
          <a:chOff x="0" y="0"/>
          <a:chExt cx="0" cy="0"/>
        </a:xfrm>
      </p:grpSpPr>
      <p:sp>
        <p:nvSpPr>
          <p:cNvPr id="59" name="Google Shape;59;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S Career Connect 21" type="secHead">
  <p:cSld name="SECTION_HEADER">
    <p:spTree>
      <p:nvGrpSpPr>
        <p:cNvPr id="15"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b="0" l="0" r="0" t="0"/>
          <a:stretch/>
        </p:blipFill>
        <p:spPr>
          <a:xfrm>
            <a:off x="0" y="362528"/>
            <a:ext cx="9144001" cy="675800"/>
          </a:xfrm>
          <a:prstGeom prst="rect">
            <a:avLst/>
          </a:prstGeom>
          <a:noFill/>
          <a:ln>
            <a:noFill/>
          </a:ln>
        </p:spPr>
      </p:pic>
      <p:sp>
        <p:nvSpPr>
          <p:cNvPr id="17" name="Google Shape;17;p11"/>
          <p:cNvSpPr txBox="1"/>
          <p:nvPr>
            <p:ph type="title"/>
          </p:nvPr>
        </p:nvSpPr>
        <p:spPr>
          <a:xfrm>
            <a:off x="1075950" y="279525"/>
            <a:ext cx="7538700" cy="841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1pPr>
            <a:lvl2pPr lvl="1"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2pPr>
            <a:lvl3pPr lvl="2"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3pPr>
            <a:lvl4pPr lvl="3"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4pPr>
            <a:lvl5pPr lvl="4"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5pPr>
            <a:lvl6pPr lvl="5"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6pPr>
            <a:lvl7pPr lvl="6"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7pPr>
            <a:lvl8pPr lvl="7"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8pPr>
            <a:lvl9pPr lvl="8"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9pPr>
          </a:lstStyle>
          <a:p/>
        </p:txBody>
      </p:sp>
      <p:sp>
        <p:nvSpPr>
          <p:cNvPr id="18" name="Google Shape;18;p11"/>
          <p:cNvSpPr txBox="1"/>
          <p:nvPr>
            <p:ph idx="12" type="sldNum"/>
          </p:nvPr>
        </p:nvSpPr>
        <p:spPr>
          <a:xfrm>
            <a:off x="262801"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pic>
        <p:nvPicPr>
          <p:cNvPr id="19" name="Google Shape;19;p11"/>
          <p:cNvPicPr preferRelativeResize="0"/>
          <p:nvPr/>
        </p:nvPicPr>
        <p:blipFill rotWithShape="1">
          <a:blip r:embed="rId3">
            <a:alphaModFix/>
          </a:blip>
          <a:srcRect b="0" l="0" r="9046" t="0"/>
          <a:stretch/>
        </p:blipFill>
        <p:spPr>
          <a:xfrm>
            <a:off x="7751543" y="4562840"/>
            <a:ext cx="1152708" cy="35518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S Career Connect 21 1">
  <p:cSld name="SECTION_HEADER_1">
    <p:spTree>
      <p:nvGrpSpPr>
        <p:cNvPr id="20" name="Shape 20"/>
        <p:cNvGrpSpPr/>
        <p:nvPr/>
      </p:nvGrpSpPr>
      <p:grpSpPr>
        <a:xfrm>
          <a:off x="0" y="0"/>
          <a:ext cx="0" cy="0"/>
          <a:chOff x="0" y="0"/>
          <a:chExt cx="0" cy="0"/>
        </a:xfrm>
      </p:grpSpPr>
      <p:sp>
        <p:nvSpPr>
          <p:cNvPr id="21" name="Google Shape;21;p12"/>
          <p:cNvSpPr/>
          <p:nvPr/>
        </p:nvSpPr>
        <p:spPr>
          <a:xfrm>
            <a:off x="5416775" y="-389175"/>
            <a:ext cx="6252300" cy="5617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2" name="Google Shape;22;p12"/>
          <p:cNvPicPr preferRelativeResize="0"/>
          <p:nvPr/>
        </p:nvPicPr>
        <p:blipFill rotWithShape="1">
          <a:blip r:embed="rId2">
            <a:alphaModFix/>
          </a:blip>
          <a:srcRect b="0" l="0" r="0" t="0"/>
          <a:stretch/>
        </p:blipFill>
        <p:spPr>
          <a:xfrm>
            <a:off x="0" y="362528"/>
            <a:ext cx="9144001" cy="675800"/>
          </a:xfrm>
          <a:prstGeom prst="rect">
            <a:avLst/>
          </a:prstGeom>
          <a:noFill/>
          <a:ln>
            <a:noFill/>
          </a:ln>
        </p:spPr>
      </p:pic>
      <p:sp>
        <p:nvSpPr>
          <p:cNvPr id="23" name="Google Shape;23;p12"/>
          <p:cNvSpPr txBox="1"/>
          <p:nvPr>
            <p:ph type="title"/>
          </p:nvPr>
        </p:nvSpPr>
        <p:spPr>
          <a:xfrm>
            <a:off x="1075950" y="279525"/>
            <a:ext cx="7538700" cy="841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1pPr>
            <a:lvl2pPr lvl="1"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2pPr>
            <a:lvl3pPr lvl="2"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3pPr>
            <a:lvl4pPr lvl="3"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4pPr>
            <a:lvl5pPr lvl="4"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5pPr>
            <a:lvl6pPr lvl="5"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6pPr>
            <a:lvl7pPr lvl="6"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7pPr>
            <a:lvl8pPr lvl="7"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8pPr>
            <a:lvl9pPr lvl="8"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9pPr>
          </a:lstStyle>
          <a:p/>
        </p:txBody>
      </p:sp>
      <p:sp>
        <p:nvSpPr>
          <p:cNvPr id="24" name="Google Shape;24;p12"/>
          <p:cNvSpPr txBox="1"/>
          <p:nvPr>
            <p:ph idx="12" type="sldNum"/>
          </p:nvPr>
        </p:nvSpPr>
        <p:spPr>
          <a:xfrm>
            <a:off x="262801"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pic>
        <p:nvPicPr>
          <p:cNvPr id="25" name="Google Shape;25;p12"/>
          <p:cNvPicPr preferRelativeResize="0"/>
          <p:nvPr/>
        </p:nvPicPr>
        <p:blipFill rotWithShape="1">
          <a:blip r:embed="rId3">
            <a:alphaModFix/>
          </a:blip>
          <a:srcRect b="0" l="0" r="9046" t="0"/>
          <a:stretch/>
        </p:blipFill>
        <p:spPr>
          <a:xfrm>
            <a:off x="7751543" y="4562840"/>
            <a:ext cx="1152708" cy="35518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6" name="Shape 26"/>
        <p:cNvGrpSpPr/>
        <p:nvPr/>
      </p:nvGrpSpPr>
      <p:grpSpPr>
        <a:xfrm>
          <a:off x="0" y="0"/>
          <a:ext cx="0" cy="0"/>
          <a:chOff x="0" y="0"/>
          <a:chExt cx="0" cy="0"/>
        </a:xfrm>
      </p:grpSpPr>
      <p:sp>
        <p:nvSpPr>
          <p:cNvPr id="27" name="Google Shape;27;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8" name="Google Shape;28;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9" name="Google Shape;29;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0" name="Shape 30"/>
        <p:cNvGrpSpPr/>
        <p:nvPr/>
      </p:nvGrpSpPr>
      <p:grpSpPr>
        <a:xfrm>
          <a:off x="0" y="0"/>
          <a:ext cx="0" cy="0"/>
          <a:chOff x="0" y="0"/>
          <a:chExt cx="0" cy="0"/>
        </a:xfrm>
      </p:grpSpPr>
      <p:sp>
        <p:nvSpPr>
          <p:cNvPr id="31" name="Google Shape;31;p1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2" name="Google Shape;32;p14"/>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3" name="Google Shape;33;p14"/>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4" name="Google Shape;34;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5" name="Shape 35"/>
        <p:cNvGrpSpPr/>
        <p:nvPr/>
      </p:nvGrpSpPr>
      <p:grpSpPr>
        <a:xfrm>
          <a:off x="0" y="0"/>
          <a:ext cx="0" cy="0"/>
          <a:chOff x="0" y="0"/>
          <a:chExt cx="0" cy="0"/>
        </a:xfrm>
      </p:grpSpPr>
      <p:sp>
        <p:nvSpPr>
          <p:cNvPr id="36" name="Google Shape;36;p1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7" name="Google Shape;37;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8" name="Shape 38"/>
        <p:cNvGrpSpPr/>
        <p:nvPr/>
      </p:nvGrpSpPr>
      <p:grpSpPr>
        <a:xfrm>
          <a:off x="0" y="0"/>
          <a:ext cx="0" cy="0"/>
          <a:chOff x="0" y="0"/>
          <a:chExt cx="0" cy="0"/>
        </a:xfrm>
      </p:grpSpPr>
      <p:sp>
        <p:nvSpPr>
          <p:cNvPr id="39" name="Google Shape;39;p16"/>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40" name="Google Shape;40;p16"/>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41" name="Google Shape;41;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2" name="Shape 42"/>
        <p:cNvGrpSpPr/>
        <p:nvPr/>
      </p:nvGrpSpPr>
      <p:grpSpPr>
        <a:xfrm>
          <a:off x="0" y="0"/>
          <a:ext cx="0" cy="0"/>
          <a:chOff x="0" y="0"/>
          <a:chExt cx="0" cy="0"/>
        </a:xfrm>
      </p:grpSpPr>
      <p:sp>
        <p:nvSpPr>
          <p:cNvPr id="43" name="Google Shape;43;p17"/>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44" name="Google Shape;44;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1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 name="Google Shape;47;p18"/>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8" name="Google Shape;48;p18"/>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9" name="Google Shape;49;p18"/>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50" name="Google Shape;50;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1"/>
          <p:cNvSpPr txBox="1"/>
          <p:nvPr>
            <p:ph idx="1" type="subTitle"/>
          </p:nvPr>
        </p:nvSpPr>
        <p:spPr>
          <a:xfrm>
            <a:off x="0" y="1989375"/>
            <a:ext cx="9144000" cy="10665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2800"/>
              <a:buNone/>
            </a:pPr>
            <a:r>
              <a:rPr lang="en" sz="3900"/>
              <a:t>ACTION PLANS</a:t>
            </a:r>
            <a:endParaRPr sz="2451"/>
          </a:p>
        </p:txBody>
      </p:sp>
      <p:sp>
        <p:nvSpPr>
          <p:cNvPr id="65" name="Google Shape;65;p1"/>
          <p:cNvSpPr txBox="1"/>
          <p:nvPr/>
        </p:nvSpPr>
        <p:spPr>
          <a:xfrm>
            <a:off x="1727900" y="1457875"/>
            <a:ext cx="68463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b="0" i="0" lang="en" sz="3200" u="none" cap="none" strike="noStrike">
                <a:solidFill>
                  <a:schemeClr val="lt1"/>
                </a:solidFill>
                <a:latin typeface="Cabin"/>
                <a:ea typeface="Cabin"/>
                <a:cs typeface="Cabin"/>
                <a:sym typeface="Cabin"/>
              </a:rPr>
              <a:t>High School CAREER CONNECT</a:t>
            </a:r>
            <a:endParaRPr b="0" i="0" sz="3200" u="none" cap="none" strike="noStrike">
              <a:solidFill>
                <a:schemeClr val="lt1"/>
              </a:solidFill>
              <a:latin typeface="Cabin"/>
              <a:ea typeface="Cabin"/>
              <a:cs typeface="Cabin"/>
              <a:sym typeface="Cabin"/>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sp>
        <p:nvSpPr>
          <p:cNvPr id="70" name="Google Shape;70;p2"/>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71" name="Google Shape;71;p2"/>
          <p:cNvSpPr txBox="1"/>
          <p:nvPr/>
        </p:nvSpPr>
        <p:spPr>
          <a:xfrm>
            <a:off x="1049850" y="1200550"/>
            <a:ext cx="69513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AGENDA</a:t>
            </a:r>
            <a:endParaRPr b="0" i="0" sz="2600" u="none" cap="none" strike="noStrike">
              <a:solidFill>
                <a:srgbClr val="073763"/>
              </a:solidFill>
              <a:latin typeface="Cabin"/>
              <a:ea typeface="Cabin"/>
              <a:cs typeface="Cabin"/>
              <a:sym typeface="Cabin"/>
            </a:endParaRPr>
          </a:p>
        </p:txBody>
      </p:sp>
      <p:sp>
        <p:nvSpPr>
          <p:cNvPr id="72" name="Google Shape;72;p2"/>
          <p:cNvSpPr txBox="1"/>
          <p:nvPr/>
        </p:nvSpPr>
        <p:spPr>
          <a:xfrm>
            <a:off x="1979375" y="1785550"/>
            <a:ext cx="5394600" cy="1723800"/>
          </a:xfrm>
          <a:prstGeom prst="rect">
            <a:avLst/>
          </a:prstGeom>
          <a:noFill/>
          <a:ln>
            <a:noFill/>
          </a:ln>
        </p:spPr>
        <p:txBody>
          <a:bodyPr anchorCtr="0" anchor="t" bIns="91425" lIns="91425" spcFirstLastPara="1" rIns="91425" wrap="square" tIns="91425">
            <a:spAutoFit/>
          </a:bodyPr>
          <a:lstStyle/>
          <a:p>
            <a:pPr indent="-355600" lvl="0" marL="457200" marR="0" rtl="0" algn="l">
              <a:lnSpc>
                <a:spcPct val="100000"/>
              </a:lnSpc>
              <a:spcBef>
                <a:spcPts val="0"/>
              </a:spcBef>
              <a:spcAft>
                <a:spcPts val="0"/>
              </a:spcAft>
              <a:buClr>
                <a:srgbClr val="1C4587"/>
              </a:buClr>
              <a:buSzPts val="2000"/>
              <a:buFont typeface="Cabin"/>
              <a:buAutoNum type="arabicPeriod"/>
            </a:pPr>
            <a:r>
              <a:rPr b="0" i="0" lang="en" sz="2000" u="none" cap="none" strike="noStrike">
                <a:solidFill>
                  <a:srgbClr val="1C4587"/>
                </a:solidFill>
                <a:latin typeface="Cabin"/>
                <a:ea typeface="Cabin"/>
                <a:cs typeface="Cabin"/>
                <a:sym typeface="Cabin"/>
              </a:rPr>
              <a:t>Prep for Employers Session </a:t>
            </a:r>
            <a:endParaRPr b="0" i="0" sz="2000" u="none" cap="none" strike="noStrike">
              <a:solidFill>
                <a:srgbClr val="1C4587"/>
              </a:solidFill>
              <a:latin typeface="Cabin"/>
              <a:ea typeface="Cabin"/>
              <a:cs typeface="Cabin"/>
              <a:sym typeface="Cabin"/>
            </a:endParaRPr>
          </a:p>
          <a:p>
            <a:pPr indent="-355600" lvl="0" marL="457200" marR="0" rtl="0" algn="l">
              <a:lnSpc>
                <a:spcPct val="100000"/>
              </a:lnSpc>
              <a:spcBef>
                <a:spcPts val="0"/>
              </a:spcBef>
              <a:spcAft>
                <a:spcPts val="0"/>
              </a:spcAft>
              <a:buClr>
                <a:srgbClr val="1C4587"/>
              </a:buClr>
              <a:buSzPts val="2000"/>
              <a:buFont typeface="Cabin"/>
              <a:buAutoNum type="arabicPeriod"/>
            </a:pPr>
            <a:r>
              <a:rPr b="0" i="0" lang="en" sz="2000" u="none" cap="none" strike="noStrike">
                <a:solidFill>
                  <a:srgbClr val="1C4587"/>
                </a:solidFill>
                <a:latin typeface="Cabin"/>
                <a:ea typeface="Cabin"/>
                <a:cs typeface="Cabin"/>
                <a:sym typeface="Cabin"/>
              </a:rPr>
              <a:t>Employer Session </a:t>
            </a:r>
            <a:endParaRPr b="0" i="0" sz="2000" u="none" cap="none" strike="noStrike">
              <a:solidFill>
                <a:srgbClr val="1C4587"/>
              </a:solidFill>
              <a:highlight>
                <a:srgbClr val="FFFF00"/>
              </a:highlight>
              <a:latin typeface="Cabin"/>
              <a:ea typeface="Cabin"/>
              <a:cs typeface="Cabin"/>
              <a:sym typeface="Cabin"/>
            </a:endParaRPr>
          </a:p>
          <a:p>
            <a:pPr indent="-355600" lvl="0" marL="457200" marR="0" rtl="0" algn="l">
              <a:lnSpc>
                <a:spcPct val="100000"/>
              </a:lnSpc>
              <a:spcBef>
                <a:spcPts val="0"/>
              </a:spcBef>
              <a:spcAft>
                <a:spcPts val="0"/>
              </a:spcAft>
              <a:buClr>
                <a:srgbClr val="1C4587"/>
              </a:buClr>
              <a:buSzPts val="2000"/>
              <a:buFont typeface="Cabin"/>
              <a:buAutoNum type="arabicPeriod"/>
            </a:pPr>
            <a:r>
              <a:rPr b="0" i="0" lang="en" sz="2000" u="none" cap="none" strike="noStrike">
                <a:solidFill>
                  <a:srgbClr val="1C4587"/>
                </a:solidFill>
                <a:latin typeface="Cabin"/>
                <a:ea typeface="Cabin"/>
                <a:cs typeface="Cabin"/>
                <a:sym typeface="Cabin"/>
              </a:rPr>
              <a:t>Recap &amp; reflect</a:t>
            </a:r>
            <a:endParaRPr b="0" i="0" sz="2000" u="none" cap="none" strike="noStrike">
              <a:solidFill>
                <a:srgbClr val="1C4587"/>
              </a:solidFill>
              <a:latin typeface="Cabin"/>
              <a:ea typeface="Cabin"/>
              <a:cs typeface="Cabin"/>
              <a:sym typeface="Cabin"/>
            </a:endParaRPr>
          </a:p>
          <a:p>
            <a:pPr indent="-355600" lvl="0" marL="457200" marR="0" rtl="0" algn="l">
              <a:lnSpc>
                <a:spcPct val="100000"/>
              </a:lnSpc>
              <a:spcBef>
                <a:spcPts val="0"/>
              </a:spcBef>
              <a:spcAft>
                <a:spcPts val="0"/>
              </a:spcAft>
              <a:buClr>
                <a:srgbClr val="1C4587"/>
              </a:buClr>
              <a:buSzPts val="2000"/>
              <a:buFont typeface="Cabin"/>
              <a:buAutoNum type="arabicPeriod"/>
            </a:pPr>
            <a:r>
              <a:rPr b="0" i="0" lang="en" sz="2000" u="none" cap="none" strike="noStrike">
                <a:solidFill>
                  <a:srgbClr val="1C4587"/>
                </a:solidFill>
                <a:latin typeface="Cabin"/>
                <a:ea typeface="Cabin"/>
                <a:cs typeface="Cabin"/>
                <a:sym typeface="Cabin"/>
              </a:rPr>
              <a:t>Action Plans + Portfolio!</a:t>
            </a:r>
            <a:endParaRPr b="0" i="0" sz="2000" u="none" cap="none" strike="noStrike">
              <a:solidFill>
                <a:srgbClr val="1C4587"/>
              </a:solidFill>
              <a:latin typeface="Cabin"/>
              <a:ea typeface="Cabin"/>
              <a:cs typeface="Cabin"/>
              <a:sym typeface="Cabin"/>
            </a:endParaRPr>
          </a:p>
          <a:p>
            <a:pPr indent="0" lvl="0" marL="45720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1C4587"/>
              </a:solidFill>
              <a:latin typeface="Cabin"/>
              <a:ea typeface="Cabin"/>
              <a:cs typeface="Cabin"/>
              <a:sym typeface="Cabin"/>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3"/>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78" name="Google Shape;78;p3"/>
          <p:cNvSpPr txBox="1"/>
          <p:nvPr/>
        </p:nvSpPr>
        <p:spPr>
          <a:xfrm>
            <a:off x="1096350" y="1321800"/>
            <a:ext cx="69513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WORD OF THE DAY...GROW</a:t>
            </a:r>
            <a:endParaRPr b="0" i="0" sz="2600" u="none" cap="none" strike="noStrike">
              <a:solidFill>
                <a:srgbClr val="073763"/>
              </a:solidFill>
              <a:latin typeface="Cabin"/>
              <a:ea typeface="Cabin"/>
              <a:cs typeface="Cabin"/>
              <a:sym typeface="Cabin"/>
            </a:endParaRPr>
          </a:p>
        </p:txBody>
      </p:sp>
      <p:sp>
        <p:nvSpPr>
          <p:cNvPr id="79" name="Google Shape;79;p3"/>
          <p:cNvSpPr txBox="1"/>
          <p:nvPr/>
        </p:nvSpPr>
        <p:spPr>
          <a:xfrm>
            <a:off x="0" y="1846925"/>
            <a:ext cx="9144000" cy="469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50"/>
              <a:buFont typeface="Arial"/>
              <a:buNone/>
            </a:pPr>
            <a:r>
              <a:rPr b="0" i="0" lang="en" sz="1850" u="none" cap="none" strike="noStrike">
                <a:solidFill>
                  <a:srgbClr val="1C4587"/>
                </a:solidFill>
                <a:highlight>
                  <a:srgbClr val="FFFFFF"/>
                </a:highlight>
                <a:latin typeface="Calibri"/>
                <a:ea typeface="Calibri"/>
                <a:cs typeface="Calibri"/>
                <a:sym typeface="Calibri"/>
              </a:rPr>
              <a:t>To undergo natural development and progress to maturity.</a:t>
            </a:r>
            <a:endParaRPr b="0" i="0" sz="3700" u="none" cap="none" strike="noStrike">
              <a:solidFill>
                <a:srgbClr val="1C4587"/>
              </a:solidFill>
              <a:latin typeface="Calibri"/>
              <a:ea typeface="Calibri"/>
              <a:cs typeface="Calibri"/>
              <a:sym typeface="Calibri"/>
            </a:endParaRPr>
          </a:p>
        </p:txBody>
      </p:sp>
      <p:sp>
        <p:nvSpPr>
          <p:cNvPr id="80" name="Google Shape;80;p3"/>
          <p:cNvSpPr txBox="1"/>
          <p:nvPr/>
        </p:nvSpPr>
        <p:spPr>
          <a:xfrm>
            <a:off x="4188600" y="2247725"/>
            <a:ext cx="1833600" cy="1939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900" u="none" cap="none" strike="noStrike">
                <a:solidFill>
                  <a:srgbClr val="1C4587"/>
                </a:solidFill>
                <a:highlight>
                  <a:srgbClr val="FFFFFF"/>
                </a:highlight>
                <a:latin typeface="Calibri"/>
                <a:ea typeface="Calibri"/>
                <a:cs typeface="Calibri"/>
                <a:sym typeface="Calibri"/>
              </a:rPr>
              <a:t>Extend</a:t>
            </a:r>
            <a:endParaRPr b="0" i="0" sz="1900" u="none" cap="none" strike="noStrike">
              <a:solidFill>
                <a:srgbClr val="1C4587"/>
              </a:solidFill>
              <a:highlight>
                <a:srgbClr val="FFFFFF"/>
              </a:highlight>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rPr b="0" i="0" lang="en" sz="1900" u="none" cap="none" strike="noStrike">
                <a:solidFill>
                  <a:srgbClr val="1C4587"/>
                </a:solidFill>
                <a:highlight>
                  <a:srgbClr val="FFFFFF"/>
                </a:highlight>
                <a:latin typeface="Calibri"/>
                <a:ea typeface="Calibri"/>
                <a:cs typeface="Calibri"/>
                <a:sym typeface="Calibri"/>
              </a:rPr>
              <a:t>Stretch</a:t>
            </a:r>
            <a:br>
              <a:rPr b="0" i="0" lang="en" sz="1900" u="none" cap="none" strike="noStrike">
                <a:solidFill>
                  <a:srgbClr val="1C4587"/>
                </a:solidFill>
                <a:highlight>
                  <a:srgbClr val="FFFFFF"/>
                </a:highlight>
                <a:latin typeface="Calibri"/>
                <a:ea typeface="Calibri"/>
                <a:cs typeface="Calibri"/>
                <a:sym typeface="Calibri"/>
              </a:rPr>
            </a:br>
            <a:r>
              <a:rPr b="0" i="0" lang="en" sz="1900" u="none" cap="none" strike="noStrike">
                <a:solidFill>
                  <a:srgbClr val="1C4587"/>
                </a:solidFill>
                <a:highlight>
                  <a:srgbClr val="FFFFFF"/>
                </a:highlight>
                <a:latin typeface="Calibri"/>
                <a:ea typeface="Calibri"/>
                <a:cs typeface="Calibri"/>
                <a:sym typeface="Calibri"/>
              </a:rPr>
              <a:t>Expand</a:t>
            </a:r>
            <a:br>
              <a:rPr b="0" i="0" lang="en" sz="1900" u="none" cap="none" strike="noStrike">
                <a:solidFill>
                  <a:srgbClr val="1C4587"/>
                </a:solidFill>
                <a:highlight>
                  <a:srgbClr val="FFFFFF"/>
                </a:highlight>
                <a:latin typeface="Calibri"/>
                <a:ea typeface="Calibri"/>
                <a:cs typeface="Calibri"/>
                <a:sym typeface="Calibri"/>
              </a:rPr>
            </a:br>
            <a:r>
              <a:rPr b="0" i="0" lang="en" sz="1900" u="none" cap="none" strike="noStrike">
                <a:solidFill>
                  <a:srgbClr val="1C4587"/>
                </a:solidFill>
                <a:highlight>
                  <a:srgbClr val="FFFFFF"/>
                </a:highlight>
                <a:latin typeface="Calibri"/>
                <a:ea typeface="Calibri"/>
                <a:cs typeface="Calibri"/>
                <a:sym typeface="Calibri"/>
              </a:rPr>
              <a:t>Spread</a:t>
            </a:r>
            <a:endParaRPr b="0" i="0" sz="1900" u="none" cap="none" strike="noStrike">
              <a:solidFill>
                <a:srgbClr val="1C4587"/>
              </a:solidFill>
              <a:highlight>
                <a:srgbClr val="FFFFFF"/>
              </a:highlight>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rPr b="0" i="0" lang="en" sz="1900" u="none" cap="none" strike="noStrike">
                <a:solidFill>
                  <a:srgbClr val="1C4587"/>
                </a:solidFill>
                <a:highlight>
                  <a:srgbClr val="FFFFFF"/>
                </a:highlight>
                <a:latin typeface="Calibri"/>
                <a:ea typeface="Calibri"/>
                <a:cs typeface="Calibri"/>
                <a:sym typeface="Calibri"/>
              </a:rPr>
              <a:t>Mature</a:t>
            </a:r>
            <a:endParaRPr b="0" i="0" sz="1900" u="none" cap="none" strike="noStrike">
              <a:solidFill>
                <a:srgbClr val="1C4587"/>
              </a:solidFill>
              <a:highlight>
                <a:srgbClr val="FFFFFF"/>
              </a:highlight>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rPr b="0" i="0" lang="en" sz="1900" u="none" cap="none" strike="noStrike">
                <a:solidFill>
                  <a:srgbClr val="1C4587"/>
                </a:solidFill>
                <a:highlight>
                  <a:srgbClr val="FFFFFF"/>
                </a:highlight>
                <a:latin typeface="Calibri"/>
                <a:ea typeface="Calibri"/>
                <a:cs typeface="Calibri"/>
                <a:sym typeface="Calibri"/>
              </a:rPr>
              <a:t>Become</a:t>
            </a:r>
            <a:endParaRPr b="0" i="0" sz="1400" u="none" cap="none" strike="noStrike">
              <a:solidFill>
                <a:srgbClr val="1C4587"/>
              </a:solidFill>
              <a:latin typeface="Arial"/>
              <a:ea typeface="Arial"/>
              <a:cs typeface="Arial"/>
              <a:sym typeface="Arial"/>
            </a:endParaRPr>
          </a:p>
        </p:txBody>
      </p:sp>
      <p:pic>
        <p:nvPicPr>
          <p:cNvPr id="81" name="Google Shape;81;p3"/>
          <p:cNvPicPr preferRelativeResize="0"/>
          <p:nvPr/>
        </p:nvPicPr>
        <p:blipFill rotWithShape="1">
          <a:blip r:embed="rId3">
            <a:alphaModFix/>
          </a:blip>
          <a:srcRect b="0" l="0" r="0" t="0"/>
          <a:stretch/>
        </p:blipFill>
        <p:spPr>
          <a:xfrm>
            <a:off x="2517650" y="2543063"/>
            <a:ext cx="1348825" cy="13488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4"/>
          <p:cNvSpPr txBox="1"/>
          <p:nvPr/>
        </p:nvSpPr>
        <p:spPr>
          <a:xfrm>
            <a:off x="1430850" y="1518775"/>
            <a:ext cx="6951300" cy="2370300"/>
          </a:xfrm>
          <a:prstGeom prst="rect">
            <a:avLst/>
          </a:prstGeom>
          <a:noFill/>
          <a:ln>
            <a:noFill/>
          </a:ln>
        </p:spPr>
        <p:txBody>
          <a:bodyPr anchorCtr="0" anchor="t" bIns="91425" lIns="91425" spcFirstLastPara="1" rIns="91425" wrap="square" tIns="91425">
            <a:spAutoFit/>
          </a:bodyPr>
          <a:lstStyle/>
          <a:p>
            <a:pPr indent="-342900" lvl="0" marL="342900" marR="0" rtl="0" algn="l">
              <a:lnSpc>
                <a:spcPct val="100000"/>
              </a:lnSpc>
              <a:spcBef>
                <a:spcPts val="0"/>
              </a:spcBef>
              <a:spcAft>
                <a:spcPts val="0"/>
              </a:spcAft>
              <a:buClr>
                <a:srgbClr val="1C4587"/>
              </a:buClr>
              <a:buSzPts val="2300"/>
              <a:buFont typeface="Cabin"/>
              <a:buAutoNum type="arabicPeriod"/>
            </a:pPr>
            <a:r>
              <a:rPr b="0" i="0" lang="en" sz="2300" u="none" cap="none" strike="noStrike">
                <a:solidFill>
                  <a:srgbClr val="1C4587"/>
                </a:solidFill>
                <a:latin typeface="Cabin"/>
                <a:ea typeface="Cabin"/>
                <a:cs typeface="Cabin"/>
                <a:sym typeface="Cabin"/>
              </a:rPr>
              <a:t>What is included in my Action Plan?</a:t>
            </a:r>
            <a:endParaRPr b="0" i="0" sz="2300" u="none" cap="none" strike="noStrike">
              <a:solidFill>
                <a:srgbClr val="1C4587"/>
              </a:solidFill>
              <a:latin typeface="Cabin"/>
              <a:ea typeface="Cabin"/>
              <a:cs typeface="Cabin"/>
              <a:sym typeface="Cabin"/>
            </a:endParaRPr>
          </a:p>
          <a:p>
            <a:pPr indent="-330200" lvl="1" marL="2286000" marR="0" rtl="0" algn="l">
              <a:lnSpc>
                <a:spcPct val="100000"/>
              </a:lnSpc>
              <a:spcBef>
                <a:spcPts val="0"/>
              </a:spcBef>
              <a:spcAft>
                <a:spcPts val="0"/>
              </a:spcAft>
              <a:buClr>
                <a:srgbClr val="1C4587"/>
              </a:buClr>
              <a:buSzPts val="1600"/>
              <a:buFont typeface="Cabin"/>
              <a:buAutoNum type="alphaLcPeriod"/>
            </a:pPr>
            <a:r>
              <a:rPr b="0" i="0" lang="en" sz="1600" u="none" cap="none" strike="noStrike">
                <a:solidFill>
                  <a:srgbClr val="1C4587"/>
                </a:solidFill>
                <a:latin typeface="Cabin"/>
                <a:ea typeface="Cabin"/>
                <a:cs typeface="Cabin"/>
                <a:sym typeface="Cabin"/>
              </a:rPr>
              <a:t>Your HSCC Activities</a:t>
            </a:r>
            <a:endParaRPr b="0" i="0" sz="1600" u="none" cap="none" strike="noStrike">
              <a:solidFill>
                <a:srgbClr val="1C4587"/>
              </a:solidFill>
              <a:latin typeface="Cabin"/>
              <a:ea typeface="Cabin"/>
              <a:cs typeface="Cabin"/>
              <a:sym typeface="Cabin"/>
            </a:endParaRPr>
          </a:p>
          <a:p>
            <a:pPr indent="-330200" lvl="1" marL="2286000" marR="0" rtl="0" algn="l">
              <a:lnSpc>
                <a:spcPct val="100000"/>
              </a:lnSpc>
              <a:spcBef>
                <a:spcPts val="0"/>
              </a:spcBef>
              <a:spcAft>
                <a:spcPts val="0"/>
              </a:spcAft>
              <a:buClr>
                <a:srgbClr val="1C4587"/>
              </a:buClr>
              <a:buSzPts val="1600"/>
              <a:buFont typeface="Cabin"/>
              <a:buAutoNum type="alphaLcPeriod"/>
            </a:pPr>
            <a:r>
              <a:rPr b="0" i="0" lang="en" sz="1600" u="none" cap="none" strike="noStrike">
                <a:solidFill>
                  <a:srgbClr val="1C4587"/>
                </a:solidFill>
                <a:latin typeface="Cabin"/>
                <a:ea typeface="Cabin"/>
                <a:cs typeface="Cabin"/>
                <a:sym typeface="Cabin"/>
              </a:rPr>
              <a:t>Your Self-reflection Statement</a:t>
            </a:r>
            <a:endParaRPr b="0" i="0" sz="1600" u="none" cap="none" strike="noStrike">
              <a:solidFill>
                <a:srgbClr val="1C4587"/>
              </a:solidFill>
              <a:latin typeface="Cabin"/>
              <a:ea typeface="Cabin"/>
              <a:cs typeface="Cabin"/>
              <a:sym typeface="Cabin"/>
            </a:endParaRPr>
          </a:p>
          <a:p>
            <a:pPr indent="-330200" lvl="1" marL="2286000" marR="0" rtl="0" algn="l">
              <a:lnSpc>
                <a:spcPct val="100000"/>
              </a:lnSpc>
              <a:spcBef>
                <a:spcPts val="0"/>
              </a:spcBef>
              <a:spcAft>
                <a:spcPts val="0"/>
              </a:spcAft>
              <a:buClr>
                <a:srgbClr val="1C4587"/>
              </a:buClr>
              <a:buSzPts val="1600"/>
              <a:buFont typeface="Cabin"/>
              <a:buAutoNum type="alphaLcPeriod"/>
            </a:pPr>
            <a:r>
              <a:rPr b="0" i="0" lang="en" sz="1600" u="none" cap="none" strike="noStrike">
                <a:solidFill>
                  <a:srgbClr val="1C4587"/>
                </a:solidFill>
                <a:latin typeface="Cabin"/>
                <a:ea typeface="Cabin"/>
                <a:cs typeface="Cabin"/>
                <a:sym typeface="Cabin"/>
              </a:rPr>
              <a:t>Resume 1.0</a:t>
            </a:r>
            <a:endParaRPr b="0" i="0" sz="1600" u="none" cap="none" strike="noStrike">
              <a:solidFill>
                <a:srgbClr val="1C4587"/>
              </a:solidFill>
              <a:latin typeface="Cabin"/>
              <a:ea typeface="Cabin"/>
              <a:cs typeface="Cabin"/>
              <a:sym typeface="Cabin"/>
            </a:endParaRPr>
          </a:p>
          <a:p>
            <a:pPr indent="-374650" lvl="0" marL="400050" marR="0" rtl="0" algn="l">
              <a:lnSpc>
                <a:spcPct val="100000"/>
              </a:lnSpc>
              <a:spcBef>
                <a:spcPts val="0"/>
              </a:spcBef>
              <a:spcAft>
                <a:spcPts val="0"/>
              </a:spcAft>
              <a:buClr>
                <a:srgbClr val="1C4587"/>
              </a:buClr>
              <a:buSzPts val="2300"/>
              <a:buFont typeface="Cabin"/>
              <a:buAutoNum type="arabicPeriod"/>
            </a:pPr>
            <a:r>
              <a:rPr b="0" i="0" lang="en" sz="2300" u="none" cap="none" strike="noStrike">
                <a:solidFill>
                  <a:srgbClr val="1C4587"/>
                </a:solidFill>
                <a:latin typeface="Cabin"/>
                <a:ea typeface="Cabin"/>
                <a:cs typeface="Cabin"/>
                <a:sym typeface="Cabin"/>
              </a:rPr>
              <a:t>How should I prepare it?</a:t>
            </a:r>
            <a:endParaRPr b="0" i="0" sz="2300" u="none" cap="none" strike="noStrike">
              <a:solidFill>
                <a:srgbClr val="1C4587"/>
              </a:solidFill>
              <a:latin typeface="Cabin"/>
              <a:ea typeface="Cabin"/>
              <a:cs typeface="Cabin"/>
              <a:sym typeface="Cabin"/>
            </a:endParaRPr>
          </a:p>
          <a:p>
            <a:pPr indent="-330200" lvl="1" marL="2286000" marR="0" rtl="0" algn="l">
              <a:lnSpc>
                <a:spcPct val="100000"/>
              </a:lnSpc>
              <a:spcBef>
                <a:spcPts val="0"/>
              </a:spcBef>
              <a:spcAft>
                <a:spcPts val="0"/>
              </a:spcAft>
              <a:buClr>
                <a:srgbClr val="1C4587"/>
              </a:buClr>
              <a:buSzPts val="1600"/>
              <a:buFont typeface="Cabin"/>
              <a:buAutoNum type="alphaLcPeriod"/>
            </a:pPr>
            <a:r>
              <a:rPr b="0" i="0" lang="en" sz="1600" u="none" cap="none" strike="noStrike">
                <a:solidFill>
                  <a:srgbClr val="1C4587"/>
                </a:solidFill>
                <a:latin typeface="Cabin"/>
                <a:ea typeface="Cabin"/>
                <a:cs typeface="Cabin"/>
                <a:sym typeface="Cabin"/>
              </a:rPr>
              <a:t>Follow instructions in the Activity to prepare your Deliverable with links</a:t>
            </a:r>
            <a:endParaRPr b="0" i="0" sz="1600" u="none" cap="none" strike="noStrike">
              <a:solidFill>
                <a:srgbClr val="1C4587"/>
              </a:solidFill>
              <a:latin typeface="Cabin"/>
              <a:ea typeface="Cabin"/>
              <a:cs typeface="Cabin"/>
              <a:sym typeface="Cabin"/>
            </a:endParaRPr>
          </a:p>
          <a:p>
            <a:pPr indent="0" lvl="0" marL="45720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1C4587"/>
              </a:solidFill>
              <a:latin typeface="Cabin"/>
              <a:ea typeface="Cabin"/>
              <a:cs typeface="Cabin"/>
              <a:sym typeface="Cabin"/>
            </a:endParaRPr>
          </a:p>
        </p:txBody>
      </p:sp>
      <p:sp>
        <p:nvSpPr>
          <p:cNvPr id="87" name="Google Shape;87;p4"/>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88" name="Google Shape;88;p4"/>
          <p:cNvSpPr txBox="1"/>
          <p:nvPr/>
        </p:nvSpPr>
        <p:spPr>
          <a:xfrm>
            <a:off x="1126050" y="1048150"/>
            <a:ext cx="69513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E69138"/>
                </a:solidFill>
                <a:latin typeface="Cabin"/>
                <a:ea typeface="Cabin"/>
                <a:cs typeface="Cabin"/>
                <a:sym typeface="Cabin"/>
              </a:rPr>
              <a:t>ACTION PLAN OVERVIEW</a:t>
            </a:r>
            <a:endParaRPr b="0" i="0" sz="2600" u="none" cap="none" strike="noStrike">
              <a:solidFill>
                <a:srgbClr val="E69138"/>
              </a:solidFill>
              <a:latin typeface="Cabin"/>
              <a:ea typeface="Cabin"/>
              <a:cs typeface="Cabin"/>
              <a:sym typeface="Cabin"/>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5"/>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94" name="Google Shape;94;p5"/>
          <p:cNvSpPr txBox="1"/>
          <p:nvPr/>
        </p:nvSpPr>
        <p:spPr>
          <a:xfrm>
            <a:off x="1126050" y="1657750"/>
            <a:ext cx="69513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Get the FAQS </a:t>
            </a:r>
            <a:endParaRPr b="0" i="0" sz="2600" u="none" cap="none" strike="noStrike">
              <a:solidFill>
                <a:srgbClr val="073763"/>
              </a:solidFill>
              <a:latin typeface="Cabin"/>
              <a:ea typeface="Cabin"/>
              <a:cs typeface="Cabin"/>
              <a:sym typeface="Cabin"/>
            </a:endParaRPr>
          </a:p>
        </p:txBody>
      </p:sp>
      <p:pic>
        <p:nvPicPr>
          <p:cNvPr id="95" name="Google Shape;95;p5"/>
          <p:cNvPicPr preferRelativeResize="0"/>
          <p:nvPr/>
        </p:nvPicPr>
        <p:blipFill rotWithShape="1">
          <a:blip r:embed="rId3">
            <a:alphaModFix/>
          </a:blip>
          <a:srcRect b="0" l="0" r="0" t="0"/>
          <a:stretch/>
        </p:blipFill>
        <p:spPr>
          <a:xfrm>
            <a:off x="2808650" y="1707048"/>
            <a:ext cx="486400" cy="486400"/>
          </a:xfrm>
          <a:prstGeom prst="rect">
            <a:avLst/>
          </a:prstGeom>
          <a:noFill/>
          <a:ln>
            <a:noFill/>
          </a:ln>
        </p:spPr>
      </p:pic>
      <p:sp>
        <p:nvSpPr>
          <p:cNvPr id="96" name="Google Shape;96;p5"/>
          <p:cNvSpPr txBox="1"/>
          <p:nvPr/>
        </p:nvSpPr>
        <p:spPr>
          <a:xfrm>
            <a:off x="150" y="2318950"/>
            <a:ext cx="9144000" cy="1385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4000"/>
              <a:buFont typeface="Arial"/>
              <a:buNone/>
            </a:pPr>
            <a:r>
              <a:rPr b="0" i="0" lang="en" sz="4000" u="none" cap="none" strike="noStrike">
                <a:solidFill>
                  <a:srgbClr val="FF9900"/>
                </a:solidFill>
                <a:latin typeface="Calibri"/>
                <a:ea typeface="Calibri"/>
                <a:cs typeface="Calibri"/>
                <a:sym typeface="Calibri"/>
              </a:rPr>
              <a:t>By now you’re pro.</a:t>
            </a:r>
            <a:endParaRPr b="0" i="0" sz="4000" u="none" cap="none" strike="noStrike">
              <a:solidFill>
                <a:srgbClr val="FF99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900"/>
              <a:buFont typeface="Arial"/>
              <a:buNone/>
            </a:pPr>
            <a:r>
              <a:rPr b="0" i="0" lang="en" sz="1900" u="none" cap="none" strike="noStrike">
                <a:solidFill>
                  <a:srgbClr val="0645AD"/>
                </a:solidFill>
                <a:latin typeface="Calibri"/>
                <a:ea typeface="Calibri"/>
                <a:cs typeface="Calibri"/>
                <a:sym typeface="Calibri"/>
              </a:rPr>
              <a:t>You have 10 minutes to do some rapid research to prep for today’s session. </a:t>
            </a:r>
            <a:endParaRPr b="0" i="0" sz="1900" u="none" cap="none" strike="noStrike">
              <a:solidFill>
                <a:srgbClr val="0645AD"/>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900"/>
              <a:buFont typeface="Arial"/>
              <a:buNone/>
            </a:pPr>
            <a:r>
              <a:rPr b="0" i="0" lang="en" sz="1900" u="none" cap="none" strike="noStrike">
                <a:solidFill>
                  <a:srgbClr val="0645AD"/>
                </a:solidFill>
                <a:latin typeface="Calibri"/>
                <a:ea typeface="Calibri"/>
                <a:cs typeface="Calibri"/>
                <a:sym typeface="Calibri"/>
              </a:rPr>
              <a:t>Go, go, grow :)</a:t>
            </a:r>
            <a:endParaRPr b="0" i="0" sz="1900" u="none" cap="none" strike="noStrike">
              <a:solidFill>
                <a:srgbClr val="0645AD"/>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6"/>
          <p:cNvSpPr txBox="1"/>
          <p:nvPr>
            <p:ph type="title"/>
          </p:nvPr>
        </p:nvSpPr>
        <p:spPr>
          <a:xfrm>
            <a:off x="1075950" y="279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102" name="Google Shape;102;p6"/>
          <p:cNvSpPr txBox="1"/>
          <p:nvPr/>
        </p:nvSpPr>
        <p:spPr>
          <a:xfrm>
            <a:off x="40950" y="1712175"/>
            <a:ext cx="90621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EMPLOYER SESSION</a:t>
            </a:r>
            <a:endParaRPr b="0" i="0" sz="2600" u="none" cap="none" strike="noStrike">
              <a:solidFill>
                <a:srgbClr val="073763"/>
              </a:solidFill>
              <a:latin typeface="Cabin"/>
              <a:ea typeface="Cabin"/>
              <a:cs typeface="Cabin"/>
              <a:sym typeface="Cabin"/>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7"/>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108" name="Google Shape;108;p7"/>
          <p:cNvSpPr txBox="1"/>
          <p:nvPr/>
        </p:nvSpPr>
        <p:spPr>
          <a:xfrm>
            <a:off x="1096350" y="1296825"/>
            <a:ext cx="69513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WORK TIME PREP</a:t>
            </a:r>
            <a:endParaRPr b="0" i="0" sz="2600" u="none" cap="none" strike="noStrike">
              <a:solidFill>
                <a:srgbClr val="073763"/>
              </a:solidFill>
              <a:latin typeface="Cabin"/>
              <a:ea typeface="Cabin"/>
              <a:cs typeface="Cabin"/>
              <a:sym typeface="Cabin"/>
            </a:endParaRPr>
          </a:p>
        </p:txBody>
      </p:sp>
      <p:sp>
        <p:nvSpPr>
          <p:cNvPr id="109" name="Google Shape;109;p7"/>
          <p:cNvSpPr txBox="1"/>
          <p:nvPr/>
        </p:nvSpPr>
        <p:spPr>
          <a:xfrm>
            <a:off x="1697850" y="1972725"/>
            <a:ext cx="66735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chemeClr val="dk1"/>
              </a:buClr>
              <a:buSzPts val="1100"/>
              <a:buFont typeface="Arial"/>
              <a:buNone/>
            </a:pPr>
            <a:r>
              <a:rPr b="0" i="0" lang="en" sz="2100" u="none" cap="none" strike="noStrike">
                <a:solidFill>
                  <a:srgbClr val="FF9900"/>
                </a:solidFill>
                <a:highlight>
                  <a:srgbClr val="FFFFFF"/>
                </a:highlight>
                <a:latin typeface="Cabin"/>
                <a:ea typeface="Cabin"/>
                <a:cs typeface="Cabin"/>
                <a:sym typeface="Cabin"/>
              </a:rPr>
              <a:t>STEP 1 </a:t>
            </a:r>
            <a:r>
              <a:rPr b="0" i="0" lang="en" sz="2100" u="none" cap="none" strike="noStrike">
                <a:solidFill>
                  <a:srgbClr val="1C4587"/>
                </a:solidFill>
                <a:highlight>
                  <a:srgbClr val="FFFFFF"/>
                </a:highlight>
                <a:latin typeface="Cabin"/>
                <a:ea typeface="Cabin"/>
                <a:cs typeface="Cabin"/>
                <a:sym typeface="Cabin"/>
              </a:rPr>
              <a:t>- Review/complete your HSCC Activities</a:t>
            </a:r>
            <a:endParaRPr b="0" i="0" sz="2100" u="none" cap="none" strike="noStrike">
              <a:solidFill>
                <a:srgbClr val="1C4587"/>
              </a:solidFill>
              <a:highlight>
                <a:srgbClr val="FFFFFF"/>
              </a:highlight>
              <a:latin typeface="Cabin"/>
              <a:ea typeface="Cabin"/>
              <a:cs typeface="Cabin"/>
              <a:sym typeface="Cabin"/>
            </a:endParaRPr>
          </a:p>
        </p:txBody>
      </p:sp>
      <p:sp>
        <p:nvSpPr>
          <p:cNvPr id="110" name="Google Shape;110;p7"/>
          <p:cNvSpPr txBox="1"/>
          <p:nvPr/>
        </p:nvSpPr>
        <p:spPr>
          <a:xfrm>
            <a:off x="1697850" y="2446975"/>
            <a:ext cx="68235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chemeClr val="dk1"/>
              </a:buClr>
              <a:buSzPts val="1100"/>
              <a:buFont typeface="Arial"/>
              <a:buNone/>
            </a:pPr>
            <a:r>
              <a:rPr b="0" i="0" lang="en" sz="2100" u="none" cap="none" strike="noStrike">
                <a:solidFill>
                  <a:srgbClr val="FF9900"/>
                </a:solidFill>
                <a:highlight>
                  <a:srgbClr val="FFFFFF"/>
                </a:highlight>
                <a:latin typeface="Cabin"/>
                <a:ea typeface="Cabin"/>
                <a:cs typeface="Cabin"/>
                <a:sym typeface="Cabin"/>
              </a:rPr>
              <a:t>STEP 2 </a:t>
            </a:r>
            <a:r>
              <a:rPr b="0" i="0" lang="en" sz="2100" u="none" cap="none" strike="noStrike">
                <a:solidFill>
                  <a:srgbClr val="1C4587"/>
                </a:solidFill>
                <a:highlight>
                  <a:srgbClr val="FFFFFF"/>
                </a:highlight>
                <a:latin typeface="Cabin"/>
                <a:ea typeface="Cabin"/>
                <a:cs typeface="Cabin"/>
                <a:sym typeface="Cabin"/>
              </a:rPr>
              <a:t>- Compile the Action Plan and HSCC Portfolio</a:t>
            </a:r>
            <a:endParaRPr b="0" i="0" sz="2100" u="none" cap="none" strike="noStrike">
              <a:solidFill>
                <a:srgbClr val="1C4587"/>
              </a:solidFill>
              <a:highlight>
                <a:srgbClr val="FFFFFF"/>
              </a:highlight>
              <a:latin typeface="Cabin"/>
              <a:ea typeface="Cabin"/>
              <a:cs typeface="Cabin"/>
              <a:sym typeface="Cabin"/>
            </a:endParaRPr>
          </a:p>
        </p:txBody>
      </p:sp>
      <p:sp>
        <p:nvSpPr>
          <p:cNvPr id="111" name="Google Shape;111;p7"/>
          <p:cNvSpPr txBox="1"/>
          <p:nvPr/>
        </p:nvSpPr>
        <p:spPr>
          <a:xfrm>
            <a:off x="1663200" y="2945575"/>
            <a:ext cx="65310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chemeClr val="dk1"/>
              </a:buClr>
              <a:buSzPts val="1100"/>
              <a:buFont typeface="Arial"/>
              <a:buNone/>
            </a:pPr>
            <a:r>
              <a:rPr b="0" i="0" lang="en" sz="2100" u="none" cap="none" strike="noStrike">
                <a:solidFill>
                  <a:srgbClr val="FF9900"/>
                </a:solidFill>
                <a:highlight>
                  <a:srgbClr val="FFFFFF"/>
                </a:highlight>
                <a:latin typeface="Cabin"/>
                <a:ea typeface="Cabin"/>
                <a:cs typeface="Cabin"/>
                <a:sym typeface="Cabin"/>
              </a:rPr>
              <a:t>STEP 3</a:t>
            </a:r>
            <a:r>
              <a:rPr b="0" i="0" lang="en" sz="2100" u="none" cap="none" strike="noStrike">
                <a:solidFill>
                  <a:srgbClr val="1C4587"/>
                </a:solidFill>
                <a:highlight>
                  <a:srgbClr val="FFFFFF"/>
                </a:highlight>
                <a:latin typeface="Cabin"/>
                <a:ea typeface="Cabin"/>
                <a:cs typeface="Cabin"/>
                <a:sym typeface="Cabin"/>
              </a:rPr>
              <a:t> - Submit</a:t>
            </a:r>
            <a:endParaRPr b="0" i="0" sz="2100" u="none" cap="none" strike="noStrike">
              <a:solidFill>
                <a:srgbClr val="1C4587"/>
              </a:solidFill>
              <a:highlight>
                <a:srgbClr val="FFFFFF"/>
              </a:highlight>
              <a:latin typeface="Cabin"/>
              <a:ea typeface="Cabin"/>
              <a:cs typeface="Cabin"/>
              <a:sym typeface="Cabin"/>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gtEl>
                                        <p:attrNameLst>
                                          <p:attrName>style.visibility</p:attrName>
                                        </p:attrNameLst>
                                      </p:cBhvr>
                                      <p:to>
                                        <p:strVal val="visible"/>
                                      </p:to>
                                    </p:set>
                                    <p:animEffect filter="fade" transition="in">
                                      <p:cBhvr>
                                        <p:cTn dur="1000"/>
                                        <p:tgtEl>
                                          <p:spTgt spid="10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
                                        </p:tgtEl>
                                        <p:attrNameLst>
                                          <p:attrName>style.visibility</p:attrName>
                                        </p:attrNameLst>
                                      </p:cBhvr>
                                      <p:to>
                                        <p:strVal val="visible"/>
                                      </p:to>
                                    </p:set>
                                    <p:animEffect filter="fade" transition="in">
                                      <p:cBhvr>
                                        <p:cTn dur="1000"/>
                                        <p:tgtEl>
                                          <p:spTgt spid="11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1"/>
                                        </p:tgtEl>
                                        <p:attrNameLst>
                                          <p:attrName>style.visibility</p:attrName>
                                        </p:attrNameLst>
                                      </p:cBhvr>
                                      <p:to>
                                        <p:strVal val="visible"/>
                                      </p:to>
                                    </p:set>
                                    <p:animEffect filter="fade" transition="in">
                                      <p:cBhvr>
                                        <p:cTn dur="1000"/>
                                        <p:tgtEl>
                                          <p:spTgt spid="11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8"/>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117" name="Google Shape;117;p8"/>
          <p:cNvSpPr txBox="1"/>
          <p:nvPr/>
        </p:nvSpPr>
        <p:spPr>
          <a:xfrm>
            <a:off x="1049850" y="1810150"/>
            <a:ext cx="69513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WORK TIME</a:t>
            </a:r>
            <a:endParaRPr b="0" i="0" sz="2600" u="none" cap="none" strike="noStrike">
              <a:solidFill>
                <a:srgbClr val="073763"/>
              </a:solidFill>
              <a:latin typeface="Cabin"/>
              <a:ea typeface="Cabin"/>
              <a:cs typeface="Cabin"/>
              <a:sym typeface="Cabin"/>
            </a:endParaRPr>
          </a:p>
        </p:txBody>
      </p:sp>
      <p:sp>
        <p:nvSpPr>
          <p:cNvPr id="118" name="Google Shape;118;p8"/>
          <p:cNvSpPr txBox="1"/>
          <p:nvPr/>
        </p:nvSpPr>
        <p:spPr>
          <a:xfrm>
            <a:off x="150" y="2398650"/>
            <a:ext cx="91440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0" i="0" lang="en" sz="2000" u="none" cap="none" strike="noStrike">
                <a:solidFill>
                  <a:srgbClr val="1C4587"/>
                </a:solidFill>
                <a:latin typeface="Cabin"/>
                <a:ea typeface="Cabin"/>
                <a:cs typeface="Cabin"/>
                <a:sym typeface="Cabin"/>
              </a:rPr>
              <a:t>Complete your Action Plan Portfolio</a:t>
            </a:r>
            <a:endParaRPr b="0" i="0" sz="2000" u="none" cap="none" strike="noStrike">
              <a:solidFill>
                <a:srgbClr val="1C4587"/>
              </a:solidFill>
              <a:latin typeface="Cabin"/>
              <a:ea typeface="Cabin"/>
              <a:cs typeface="Cabin"/>
              <a:sym typeface="Cabin"/>
            </a:endParaRPr>
          </a:p>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1C4587"/>
              </a:solidFill>
              <a:latin typeface="Cabin"/>
              <a:ea typeface="Cabin"/>
              <a:cs typeface="Cabin"/>
              <a:sym typeface="Cabin"/>
            </a:endParaRPr>
          </a:p>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1C4587"/>
              </a:solidFill>
              <a:latin typeface="Cabin"/>
              <a:ea typeface="Cabin"/>
              <a:cs typeface="Cabin"/>
              <a:sym typeface="Cabin"/>
            </a:endParaRPr>
          </a:p>
        </p:txBody>
      </p:sp>
      <p:pic>
        <p:nvPicPr>
          <p:cNvPr id="119" name="Google Shape;119;p8"/>
          <p:cNvPicPr preferRelativeResize="0"/>
          <p:nvPr/>
        </p:nvPicPr>
        <p:blipFill rotWithShape="1">
          <a:blip r:embed="rId3">
            <a:alphaModFix/>
          </a:blip>
          <a:srcRect b="0" l="0" r="0" t="0"/>
          <a:stretch/>
        </p:blipFill>
        <p:spPr>
          <a:xfrm flipH="1">
            <a:off x="3395475" y="1654274"/>
            <a:ext cx="481250" cy="4812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