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Cabin"/>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26" roundtripDataSignature="AMtx7mi6FchUuO6e2QoXVkFDzjNktC4c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Cabin-regular.fntdata"/><Relationship Id="rId21" Type="http://schemas.openxmlformats.org/officeDocument/2006/relationships/slide" Target="slides/slide16.xml"/><Relationship Id="rId24" Type="http://schemas.openxmlformats.org/officeDocument/2006/relationships/font" Target="fonts/Cabin-italic.fntdata"/><Relationship Id="rId23" Type="http://schemas.openxmlformats.org/officeDocument/2006/relationships/font" Target="fonts/Cabin-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customschemas.google.com/relationships/presentationmetadata" Target="metadata"/><Relationship Id="rId25" Type="http://schemas.openxmlformats.org/officeDocument/2006/relationships/font" Target="fonts/Cabin-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penpsychometrics.org/tests/RIASEC/"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GfaPIyN4wxxti3fzE3RP6clweEAcQNru/edit?usp=sharing&amp;ouid=110366791295427633322&amp;rtpof=true&amp;sd=true"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AslvbXfG_Xr9WIgbKClA9ctbeW8chTTx/edit?usp=sharing&amp;ouid=110366791295427633322&amp;rtpof=true&amp;sd=true" TargetMode="External"/><Relationship Id="rId3" Type="http://schemas.openxmlformats.org/officeDocument/2006/relationships/hyperlink" Target="https://pipelineaz.com/results?search%5Btype%5D=industry"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highlight>
                <a:schemeClr val="accent4"/>
              </a:highlight>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STEP 1 - Take the Holland Code Test</a:t>
            </a:r>
            <a:endParaRPr/>
          </a:p>
          <a:p>
            <a:pPr indent="0" lvl="0" marL="0" rtl="0" algn="l">
              <a:lnSpc>
                <a:spcPct val="100000"/>
              </a:lnSpc>
              <a:spcBef>
                <a:spcPts val="0"/>
              </a:spcBef>
              <a:spcAft>
                <a:spcPts val="0"/>
              </a:spcAft>
              <a:buSzPts val="1100"/>
              <a:buNone/>
            </a:pPr>
            <a:r>
              <a:rPr lang="en"/>
              <a:t>Share link in Chat: </a:t>
            </a:r>
            <a:r>
              <a:rPr lang="en" u="sng">
                <a:solidFill>
                  <a:schemeClr val="hlink"/>
                </a:solidFill>
                <a:hlinkClick r:id="rId2"/>
              </a:rPr>
              <a:t>https://openpsychometrics.org/tests/RIASEC/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What is the Holland Code Test?</a:t>
            </a:r>
            <a:endParaRPr/>
          </a:p>
          <a:p>
            <a:pPr indent="0" lvl="0" marL="0" rtl="0" algn="l">
              <a:lnSpc>
                <a:spcPct val="100000"/>
              </a:lnSpc>
              <a:spcBef>
                <a:spcPts val="0"/>
              </a:spcBef>
              <a:spcAft>
                <a:spcPts val="0"/>
              </a:spcAft>
              <a:buSzPts val="1100"/>
              <a:buNone/>
            </a:pPr>
            <a:r>
              <a:rPr lang="en" sz="1200">
                <a:solidFill>
                  <a:schemeClr val="dk1"/>
                </a:solidFill>
              </a:rPr>
              <a:t>It is a theory of personality that focuses on career and vocational choice. It groups people on the basis of their suitability for six different categories of occupations. The six types yield the RIASEC acronym.</a:t>
            </a:r>
            <a:endParaRPr sz="1200">
              <a:solidFill>
                <a:schemeClr val="dk1"/>
              </a:solidFill>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rPr lang="en" sz="1200">
                <a:solidFill>
                  <a:schemeClr val="dk1"/>
                </a:solidFill>
              </a:rPr>
              <a:t>Have students complete the Holland Code test.</a:t>
            </a:r>
            <a:endParaRPr sz="1200">
              <a:solidFill>
                <a:schemeClr val="dk1"/>
              </a:solidFill>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STEP 2 - Check out the Career Recommendations</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Check out the RIASEC code (top three gives you the Code)</a:t>
            </a:r>
            <a:endParaRPr/>
          </a:p>
          <a:p>
            <a:pPr indent="-298450" lvl="0" marL="457200" rtl="0" algn="l">
              <a:lnSpc>
                <a:spcPct val="100000"/>
              </a:lnSpc>
              <a:spcBef>
                <a:spcPts val="0"/>
              </a:spcBef>
              <a:spcAft>
                <a:spcPts val="0"/>
              </a:spcAft>
              <a:buSzPts val="1100"/>
              <a:buChar char="●"/>
            </a:pPr>
            <a:r>
              <a:rPr lang="en"/>
              <a:t>Have a quick chat reflection:</a:t>
            </a:r>
            <a:endParaRPr/>
          </a:p>
          <a:p>
            <a:pPr indent="-298450" lvl="1" marL="914400" rtl="0" algn="l">
              <a:lnSpc>
                <a:spcPct val="100000"/>
              </a:lnSpc>
              <a:spcBef>
                <a:spcPts val="0"/>
              </a:spcBef>
              <a:spcAft>
                <a:spcPts val="0"/>
              </a:spcAft>
              <a:buSzPts val="1100"/>
              <a:buChar char="○"/>
            </a:pPr>
            <a:r>
              <a:rPr lang="en"/>
              <a:t>Do these evaluations resonate with you?</a:t>
            </a:r>
            <a:endParaRPr/>
          </a:p>
          <a:p>
            <a:pPr indent="-298450" lvl="1" marL="914400" rtl="0" algn="l">
              <a:lnSpc>
                <a:spcPct val="100000"/>
              </a:lnSpc>
              <a:spcBef>
                <a:spcPts val="0"/>
              </a:spcBef>
              <a:spcAft>
                <a:spcPts val="0"/>
              </a:spcAft>
              <a:buSzPts val="1100"/>
              <a:buChar char="○"/>
            </a:pPr>
            <a:r>
              <a:rPr lang="en"/>
              <a:t>Why or why note?</a:t>
            </a:r>
            <a:endParaRPr/>
          </a:p>
          <a:p>
            <a:pPr indent="-298450" lvl="1" marL="914400" rtl="0" algn="l">
              <a:lnSpc>
                <a:spcPct val="100000"/>
              </a:lnSpc>
              <a:spcBef>
                <a:spcPts val="0"/>
              </a:spcBef>
              <a:spcAft>
                <a:spcPts val="0"/>
              </a:spcAft>
              <a:buSzPts val="1100"/>
              <a:buChar char="○"/>
            </a:pPr>
            <a:r>
              <a:rPr lang="en"/>
              <a:t>(Feel free to have a longer convo if students are interested, just be sure to intro the rest of the activity before the end of the session)</a:t>
            </a:r>
            <a:endParaRPr/>
          </a:p>
          <a:p>
            <a:pPr indent="-298450" lvl="0" marL="457200" rtl="0" algn="l">
              <a:lnSpc>
                <a:spcPct val="100000"/>
              </a:lnSpc>
              <a:spcBef>
                <a:spcPts val="0"/>
              </a:spcBef>
              <a:spcAft>
                <a:spcPts val="0"/>
              </a:spcAft>
              <a:buSzPts val="1100"/>
              <a:buChar char="●"/>
            </a:pPr>
            <a:r>
              <a:rPr lang="en"/>
              <a:t>Click the link for recommendations for your strengths - this will take you to ONETonline</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 name="Google Shape;16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Check out a couple of the different careers on ONETonline</a:t>
            </a:r>
            <a:endParaRPr/>
          </a:p>
          <a:p>
            <a:pPr indent="-298450" lvl="0" marL="457200" rtl="0" algn="l">
              <a:lnSpc>
                <a:spcPct val="100000"/>
              </a:lnSpc>
              <a:spcBef>
                <a:spcPts val="0"/>
              </a:spcBef>
              <a:spcAft>
                <a:spcPts val="0"/>
              </a:spcAft>
              <a:buSzPts val="1100"/>
              <a:buChar char="●"/>
            </a:pPr>
            <a:r>
              <a:rPr lang="en"/>
              <a:t>Click on the highlight careers for more information</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Students don’t need to linger on this step, they can come back to this when they are completing steps 3-6 during Work Time</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Reflect in chat or have convo:</a:t>
            </a:r>
            <a:endParaRPr/>
          </a:p>
          <a:p>
            <a:pPr indent="-298450" lvl="0" marL="457200" rtl="0" algn="l">
              <a:lnSpc>
                <a:spcPct val="100000"/>
              </a:lnSpc>
              <a:spcBef>
                <a:spcPts val="0"/>
              </a:spcBef>
              <a:spcAft>
                <a:spcPts val="0"/>
              </a:spcAft>
              <a:buSzPts val="1100"/>
              <a:buChar char="●"/>
            </a:pPr>
            <a:r>
              <a:rPr lang="en"/>
              <a:t>How do these career recommendations resonate?</a:t>
            </a:r>
            <a:endParaRPr/>
          </a:p>
          <a:p>
            <a:pPr indent="-298450" lvl="0" marL="457200" rtl="0" algn="l">
              <a:lnSpc>
                <a:spcPct val="100000"/>
              </a:lnSpc>
              <a:spcBef>
                <a:spcPts val="0"/>
              </a:spcBef>
              <a:spcAft>
                <a:spcPts val="0"/>
              </a:spcAft>
              <a:buSzPts val="1100"/>
              <a:buChar char="●"/>
            </a:pPr>
            <a:r>
              <a:rPr lang="en"/>
              <a:t>What do they tell you about yourself that maybe you aren’t listening to?</a:t>
            </a:r>
            <a:endParaRPr/>
          </a:p>
          <a:p>
            <a:pPr indent="-298450" lvl="0" marL="457200" rtl="0" algn="l">
              <a:lnSpc>
                <a:spcPct val="100000"/>
              </a:lnSpc>
              <a:spcBef>
                <a:spcPts val="0"/>
              </a:spcBef>
              <a:spcAft>
                <a:spcPts val="0"/>
              </a:spcAft>
              <a:buSzPts val="1100"/>
              <a:buChar char="●"/>
            </a:pPr>
            <a:r>
              <a:rPr lang="en"/>
              <a:t>How can this information inform how you develop your career opportunities?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STEP 3 - </a:t>
            </a:r>
            <a:endParaRPr/>
          </a:p>
          <a:p>
            <a:pPr indent="-298450" lvl="0" marL="457200" rtl="0" algn="l">
              <a:lnSpc>
                <a:spcPct val="100000"/>
              </a:lnSpc>
              <a:spcBef>
                <a:spcPts val="0"/>
              </a:spcBef>
              <a:spcAft>
                <a:spcPts val="0"/>
              </a:spcAft>
              <a:buSzPts val="1100"/>
              <a:buChar char="●"/>
            </a:pPr>
            <a:r>
              <a:rPr lang="en"/>
              <a:t>Click on the highlight careers for more information</a:t>
            </a:r>
            <a:endParaRPr/>
          </a:p>
          <a:p>
            <a:pPr indent="-298450" lvl="0" marL="457200" rtl="0" algn="l">
              <a:lnSpc>
                <a:spcPct val="100000"/>
              </a:lnSpc>
              <a:spcBef>
                <a:spcPts val="0"/>
              </a:spcBef>
              <a:spcAft>
                <a:spcPts val="0"/>
              </a:spcAft>
              <a:buSzPts val="1100"/>
              <a:buChar char="●"/>
            </a:pPr>
            <a:r>
              <a:rPr lang="en"/>
              <a:t>Here students can find more in depth info…</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rPr lang="en"/>
              <a:t>STEP 5 - </a:t>
            </a:r>
            <a:r>
              <a:rPr lang="en" u="sng">
                <a:solidFill>
                  <a:schemeClr val="hlink"/>
                </a:solidFill>
                <a:hlinkClick r:id="rId2"/>
              </a:rPr>
              <a:t>Career Comparison Chart</a:t>
            </a:r>
            <a:r>
              <a:rPr lang="en"/>
              <a:t> (link is also in the assignment)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rPr lang="en"/>
              <a:t>STEP 6 - Possible Pathways Map (See activity sheet for details)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If you created an example, share it here.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Answer questions about the deliverable and your expectations for it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Explore Your Future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1-2 MINUTE</a:t>
            </a:r>
            <a:endParaRPr/>
          </a:p>
          <a:p>
            <a:pPr indent="0" lvl="0" marL="0" rtl="0" algn="l">
              <a:lnSpc>
                <a:spcPct val="100000"/>
              </a:lnSpc>
              <a:spcBef>
                <a:spcPts val="0"/>
              </a:spcBef>
              <a:spcAft>
                <a:spcPts val="0"/>
              </a:spcAft>
              <a:buSzPts val="1100"/>
              <a:buNone/>
            </a:pPr>
            <a:r>
              <a:rPr lang="en"/>
              <a:t>Review the Daily Schedule to prep for the day</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 MINUTES</a:t>
            </a:r>
            <a:endParaRPr/>
          </a:p>
          <a:p>
            <a:pPr indent="0" lvl="0" marL="0" rtl="0" algn="l">
              <a:lnSpc>
                <a:spcPct val="100000"/>
              </a:lnSpc>
              <a:spcBef>
                <a:spcPts val="0"/>
              </a:spcBef>
              <a:spcAft>
                <a:spcPts val="0"/>
              </a:spcAft>
              <a:buSzPts val="1100"/>
              <a:buNone/>
            </a:pPr>
            <a:r>
              <a:rPr lang="en"/>
              <a:t>Convo about skill...existing knowledge and abilities that transfer among situations</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Introduce the idea of skills as capabilities to be developed...even skills that seem natural (like walking and talking) take hours of practice to develop</a:t>
            </a:r>
            <a:endParaRPr/>
          </a:p>
          <a:p>
            <a:pPr indent="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Inquire what it means to link/align skills and interests</a:t>
            </a:r>
            <a:endParaRPr/>
          </a:p>
          <a:p>
            <a:pPr indent="-298450" lvl="1" marL="914400" rtl="0" algn="l">
              <a:lnSpc>
                <a:spcPct val="100000"/>
              </a:lnSpc>
              <a:spcBef>
                <a:spcPts val="0"/>
              </a:spcBef>
              <a:spcAft>
                <a:spcPts val="0"/>
              </a:spcAft>
              <a:buSzPts val="1100"/>
              <a:buChar char="○"/>
            </a:pPr>
            <a:r>
              <a:rPr lang="en"/>
              <a:t>What in their life have they worked hard on? What skills have they developed? Why? How?</a:t>
            </a:r>
            <a:endParaRPr/>
          </a:p>
          <a:p>
            <a:pPr indent="-298450" lvl="1" marL="914400" rtl="0" algn="l">
              <a:lnSpc>
                <a:spcPct val="100000"/>
              </a:lnSpc>
              <a:spcBef>
                <a:spcPts val="0"/>
              </a:spcBef>
              <a:spcAft>
                <a:spcPts val="0"/>
              </a:spcAft>
              <a:buSzPts val="1100"/>
              <a:buChar char="○"/>
            </a:pPr>
            <a:r>
              <a:rPr lang="en"/>
              <a:t>What have they learned about skills and interests in their own lives?</a:t>
            </a:r>
            <a:endParaRPr/>
          </a:p>
          <a:p>
            <a:pPr indent="-298450" lvl="1" marL="914400" rtl="0" algn="l">
              <a:lnSpc>
                <a:spcPct val="100000"/>
              </a:lnSpc>
              <a:spcBef>
                <a:spcPts val="0"/>
              </a:spcBef>
              <a:spcAft>
                <a:spcPts val="0"/>
              </a:spcAft>
              <a:buSzPts val="1100"/>
              <a:buChar char="○"/>
            </a:pPr>
            <a:r>
              <a:rPr lang="en"/>
              <a:t>What skills and expertise (in any realm) are they particularly proud of?</a:t>
            </a:r>
            <a:endParaRPr/>
          </a:p>
          <a:p>
            <a:pPr indent="-298450" lvl="1" marL="914400" rtl="0" algn="l">
              <a:lnSpc>
                <a:spcPct val="100000"/>
              </a:lnSpc>
              <a:spcBef>
                <a:spcPts val="0"/>
              </a:spcBef>
              <a:spcAft>
                <a:spcPts val="0"/>
              </a:spcAft>
              <a:buSzPts val="1100"/>
              <a:buChar char="○"/>
            </a:pPr>
            <a:r>
              <a:rPr lang="en"/>
              <a:t>Does this link to their career interests?</a:t>
            </a:r>
            <a:endParaRPr/>
          </a:p>
          <a:p>
            <a:pPr indent="0" lvl="0" marL="9144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~20 MINUTES</a:t>
            </a:r>
            <a:endParaRPr/>
          </a:p>
          <a:p>
            <a:pPr indent="0" lvl="0" marL="0" rtl="0" algn="l">
              <a:lnSpc>
                <a:spcPct val="100000"/>
              </a:lnSpc>
              <a:spcBef>
                <a:spcPts val="0"/>
              </a:spcBef>
              <a:spcAft>
                <a:spcPts val="0"/>
              </a:spcAft>
              <a:buSzPts val="1100"/>
              <a:buNone/>
            </a:pPr>
            <a:r>
              <a:rPr lang="en"/>
              <a:t>Company sleuthing with </a:t>
            </a:r>
            <a:r>
              <a:rPr lang="en" u="sng">
                <a:solidFill>
                  <a:schemeClr val="hlink"/>
                </a:solidFill>
                <a:hlinkClick r:id="rId2"/>
              </a:rPr>
              <a:t>FAQS  </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Introduce the concept of company, industry, and speaker research and why it is important (2-5 min)</a:t>
            </a:r>
            <a:endParaRPr/>
          </a:p>
          <a:p>
            <a:pPr indent="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Share basic tools you can use for each of these (3 min) </a:t>
            </a:r>
            <a:endParaRPr/>
          </a:p>
          <a:p>
            <a:pPr indent="-298450" lvl="1" marL="914400" rtl="0" algn="l">
              <a:lnSpc>
                <a:spcPct val="100000"/>
              </a:lnSpc>
              <a:spcBef>
                <a:spcPts val="0"/>
              </a:spcBef>
              <a:spcAft>
                <a:spcPts val="0"/>
              </a:spcAft>
              <a:buSzPts val="1100"/>
              <a:buChar char="○"/>
            </a:pPr>
            <a:r>
              <a:rPr lang="en"/>
              <a:t>Company - Company website, facebook and other social media</a:t>
            </a:r>
            <a:endParaRPr/>
          </a:p>
          <a:p>
            <a:pPr indent="-298450" lvl="1" marL="914400" rtl="0" algn="l">
              <a:lnSpc>
                <a:spcPct val="100000"/>
              </a:lnSpc>
              <a:spcBef>
                <a:spcPts val="0"/>
              </a:spcBef>
              <a:spcAft>
                <a:spcPts val="0"/>
              </a:spcAft>
              <a:buSzPts val="1100"/>
              <a:buChar char="○"/>
            </a:pPr>
            <a:r>
              <a:rPr lang="en"/>
              <a:t>Industry - </a:t>
            </a:r>
            <a:r>
              <a:rPr lang="en" u="sng">
                <a:solidFill>
                  <a:schemeClr val="hlink"/>
                </a:solidFill>
                <a:hlinkClick r:id="rId3"/>
              </a:rPr>
              <a:t>Pipeline AZ</a:t>
            </a:r>
            <a:endParaRPr/>
          </a:p>
          <a:p>
            <a:pPr indent="-298450" lvl="1" marL="914400" rtl="0" algn="l">
              <a:lnSpc>
                <a:spcPct val="100000"/>
              </a:lnSpc>
              <a:spcBef>
                <a:spcPts val="0"/>
              </a:spcBef>
              <a:spcAft>
                <a:spcPts val="0"/>
              </a:spcAft>
              <a:buSzPts val="1100"/>
              <a:buChar char="○"/>
            </a:pPr>
            <a:r>
              <a:rPr lang="en"/>
              <a:t>Speaker/individual - LinkedIn, company website</a:t>
            </a:r>
            <a:endParaRPr/>
          </a:p>
          <a:p>
            <a:pPr indent="0" lvl="0" marL="9144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b="1" lang="en"/>
              <a:t>Research Sprint!</a:t>
            </a:r>
            <a:r>
              <a:rPr lang="en"/>
              <a:t> Break into subgroups - Company, Industry, speaker - and have students work together in share Google doc to complete the FAQS 1.0 for their focus (7 min)</a:t>
            </a:r>
            <a:endParaRPr/>
          </a:p>
          <a:p>
            <a:pPr indent="-298450" lvl="1" marL="914400" rtl="0" algn="l">
              <a:lnSpc>
                <a:spcPct val="100000"/>
              </a:lnSpc>
              <a:spcBef>
                <a:spcPts val="0"/>
              </a:spcBef>
              <a:spcAft>
                <a:spcPts val="0"/>
              </a:spcAft>
              <a:buSzPts val="1100"/>
              <a:buChar char="○"/>
            </a:pPr>
            <a:r>
              <a:rPr lang="en"/>
              <a:t>TIP: Create a Google Doc to have them add their answers to during their Research Sprint.</a:t>
            </a:r>
            <a:endParaRPr/>
          </a:p>
          <a:p>
            <a:pPr indent="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Regroup and share information (5 min)</a:t>
            </a:r>
            <a:endParaRPr/>
          </a:p>
          <a:p>
            <a:pPr indent="0" lvl="0" marL="4572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~7 MINUTES</a:t>
            </a:r>
            <a:endParaRPr>
              <a:solidFill>
                <a:schemeClr val="dk1"/>
              </a:solidFill>
            </a:endParaRPr>
          </a:p>
          <a:p>
            <a:pPr indent="0" lvl="0" marL="0" rtl="0" algn="l">
              <a:lnSpc>
                <a:spcPct val="100000"/>
              </a:lnSpc>
              <a:spcBef>
                <a:spcPts val="0"/>
              </a:spcBef>
              <a:spcAft>
                <a:spcPts val="0"/>
              </a:spcAft>
              <a:buSzPts val="1100"/>
              <a:buNone/>
            </a:pPr>
            <a:r>
              <a:rPr lang="en"/>
              <a:t>Session Prep </a:t>
            </a:r>
            <a:endParaRPr/>
          </a:p>
          <a:p>
            <a:pPr indent="0" lvl="0" marL="0" rtl="0" algn="l">
              <a:lnSpc>
                <a:spcPct val="100000"/>
              </a:lnSpc>
              <a:spcBef>
                <a:spcPts val="0"/>
              </a:spcBef>
              <a:spcAft>
                <a:spcPts val="0"/>
              </a:spcAft>
              <a:buSzPts val="1100"/>
              <a:buNone/>
            </a:pPr>
            <a:r>
              <a:rPr lang="en"/>
              <a:t>Add info about your employer session here</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rPr>
              <a:t>BRAINSTORM questions based on your FAQS 1.0 research</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rPr>
              <a:t>Provide example questions that students can specify for the company:</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a:solidFill>
                  <a:schemeClr val="dk1"/>
                </a:solidFill>
              </a:rPr>
              <a:t>What types of skills did you learn in HS that you use in your job everyday?</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a:solidFill>
                  <a:schemeClr val="dk1"/>
                </a:solidFill>
              </a:rPr>
              <a:t>What did you study to get to where you are now?</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a:solidFill>
                  <a:schemeClr val="dk1"/>
                </a:solidFill>
              </a:rPr>
              <a:t>What are the typical career paths to jobs in your industry?</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a:solidFill>
                  <a:schemeClr val="dk1"/>
                </a:solidFill>
              </a:rPr>
              <a:t>What do you love most about your work and why?</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a:solidFill>
                  <a:schemeClr val="dk1"/>
                </a:solidFill>
              </a:rPr>
              <a:t>What is your typical day like? What do you work on?</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
                <a:solidFill>
                  <a:schemeClr val="dk1"/>
                </a:solidFill>
              </a:rPr>
              <a:t>What types of education reimbursement benefits does your company offer?</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Record the questions for use during the session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10 MINUTES</a:t>
            </a:r>
            <a:endParaRPr/>
          </a:p>
          <a:p>
            <a:pPr indent="0" lvl="0" marL="0" rtl="0" algn="l">
              <a:lnSpc>
                <a:spcPct val="100000"/>
              </a:lnSpc>
              <a:spcBef>
                <a:spcPts val="0"/>
              </a:spcBef>
              <a:spcAft>
                <a:spcPts val="0"/>
              </a:spcAft>
              <a:buSzPts val="1100"/>
              <a:buNone/>
            </a:pPr>
            <a:r>
              <a:rPr lang="en"/>
              <a:t>Regroup activity - Have a convo about what you learned during the Employer Session..</a:t>
            </a:r>
            <a:endParaRPr/>
          </a:p>
          <a:p>
            <a:pPr indent="-298450" lvl="0" marL="457200" rtl="0" algn="l">
              <a:lnSpc>
                <a:spcPct val="100000"/>
              </a:lnSpc>
              <a:spcBef>
                <a:spcPts val="0"/>
              </a:spcBef>
              <a:spcAft>
                <a:spcPts val="0"/>
              </a:spcAft>
              <a:buSzPts val="1100"/>
              <a:buChar char="●"/>
            </a:pPr>
            <a:r>
              <a:rPr lang="en"/>
              <a:t>What resonated?</a:t>
            </a:r>
            <a:endParaRPr/>
          </a:p>
          <a:p>
            <a:pPr indent="-298450" lvl="0" marL="457200" rtl="0" algn="l">
              <a:lnSpc>
                <a:spcPct val="100000"/>
              </a:lnSpc>
              <a:spcBef>
                <a:spcPts val="0"/>
              </a:spcBef>
              <a:spcAft>
                <a:spcPts val="0"/>
              </a:spcAft>
              <a:buSzPts val="1100"/>
              <a:buChar char="●"/>
            </a:pPr>
            <a:r>
              <a:rPr lang="en"/>
              <a:t>What ideas do you want to challenge (not sure you agree with)?</a:t>
            </a:r>
            <a:endParaRPr/>
          </a:p>
          <a:p>
            <a:pPr indent="-298450" lvl="0" marL="457200" rtl="0" algn="l">
              <a:lnSpc>
                <a:spcPct val="100000"/>
              </a:lnSpc>
              <a:spcBef>
                <a:spcPts val="0"/>
              </a:spcBef>
              <a:spcAft>
                <a:spcPts val="0"/>
              </a:spcAft>
              <a:buSzPts val="1100"/>
              <a:buChar char="●"/>
            </a:pPr>
            <a:r>
              <a:rPr lang="en"/>
              <a:t>What do you want to learn more about?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10-15 MINUTES</a:t>
            </a:r>
            <a:endParaRPr/>
          </a:p>
          <a:p>
            <a:pPr indent="0" lvl="0" marL="0" rtl="0" algn="l">
              <a:lnSpc>
                <a:spcPct val="100000"/>
              </a:lnSpc>
              <a:spcBef>
                <a:spcPts val="0"/>
              </a:spcBef>
              <a:spcAft>
                <a:spcPts val="0"/>
              </a:spcAft>
              <a:buSzPts val="1100"/>
              <a:buNone/>
            </a:pPr>
            <a:r>
              <a:rPr lang="en"/>
              <a:t>Regroup activity - Share!</a:t>
            </a:r>
            <a:endParaRPr/>
          </a:p>
          <a:p>
            <a:pPr indent="0" lvl="0" marL="0" rtl="0" algn="l">
              <a:lnSpc>
                <a:spcPct val="100000"/>
              </a:lnSpc>
              <a:spcBef>
                <a:spcPts val="0"/>
              </a:spcBef>
              <a:spcAft>
                <a:spcPts val="0"/>
              </a:spcAft>
              <a:buSzPts val="1100"/>
              <a:buNone/>
            </a:pPr>
            <a:r>
              <a:rPr lang="en"/>
              <a:t>	Post affirmations in chat:)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This is time to celebrate:)</a:t>
            </a:r>
            <a:endParaRPr/>
          </a:p>
          <a:p>
            <a:pPr indent="0" lvl="0" marL="0" rtl="0" algn="l">
              <a:lnSpc>
                <a:spcPct val="100000"/>
              </a:lnSpc>
              <a:spcBef>
                <a:spcPts val="0"/>
              </a:spcBef>
              <a:spcAft>
                <a:spcPts val="0"/>
              </a:spcAft>
              <a:buSzPts val="1100"/>
              <a:buNone/>
            </a:pPr>
            <a:r>
              <a:rPr lang="en"/>
              <a:t>Use as a segue into Explore Your Future activity</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lang="en" sz="1200">
                <a:solidFill>
                  <a:schemeClr val="dk1"/>
                </a:solidFill>
                <a:latin typeface="Calibri"/>
                <a:ea typeface="Calibri"/>
                <a:cs typeface="Calibri"/>
                <a:sym typeface="Calibri"/>
              </a:rPr>
              <a:t>10 MIN</a:t>
            </a:r>
            <a:endParaRPr sz="1200">
              <a:solidFill>
                <a:schemeClr val="dk1"/>
              </a:solidFill>
              <a:latin typeface="Calibri"/>
              <a:ea typeface="Calibri"/>
              <a:cs typeface="Calibri"/>
              <a:sym typeface="Calibri"/>
            </a:endParaRPr>
          </a:p>
          <a:p>
            <a:pPr indent="0" lvl="0" marL="0" rtl="0" algn="l">
              <a:lnSpc>
                <a:spcPct val="150000"/>
              </a:lnSpc>
              <a:spcBef>
                <a:spcPts val="0"/>
              </a:spcBef>
              <a:spcAft>
                <a:spcPts val="0"/>
              </a:spcAft>
              <a:buSzPts val="1100"/>
              <a:buNone/>
            </a:pPr>
            <a:r>
              <a:rPr b="1" lang="en" sz="1200">
                <a:solidFill>
                  <a:schemeClr val="dk1"/>
                </a:solidFill>
                <a:latin typeface="Calibri"/>
                <a:ea typeface="Calibri"/>
                <a:cs typeface="Calibri"/>
                <a:sym typeface="Calibri"/>
              </a:rPr>
              <a:t>Introduce the concept of finding your “career sweet spot”</a:t>
            </a:r>
            <a:endParaRPr b="1" sz="1200">
              <a:solidFill>
                <a:schemeClr val="dk1"/>
              </a:solidFill>
              <a:latin typeface="Calibri"/>
              <a:ea typeface="Calibri"/>
              <a:cs typeface="Calibri"/>
              <a:sym typeface="Calibri"/>
            </a:endParaRPr>
          </a:p>
          <a:p>
            <a:pPr indent="-304800" lvl="0" marL="457200" rtl="0" algn="l">
              <a:lnSpc>
                <a:spcPct val="15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 may be just an illusion, but we need visions (we need to imagine what could be) to if we ever want it to be a reality.</a:t>
            </a:r>
            <a:endParaRPr sz="1200">
              <a:solidFill>
                <a:schemeClr val="dk1"/>
              </a:solidFill>
              <a:latin typeface="Calibri"/>
              <a:ea typeface="Calibri"/>
              <a:cs typeface="Calibri"/>
              <a:sym typeface="Calibri"/>
            </a:endParaRPr>
          </a:p>
          <a:p>
            <a:pPr indent="-304800" lvl="0" marL="457200" rtl="0" algn="l">
              <a:lnSpc>
                <a:spcPct val="15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Have a convo about adulting. Discuss the differences between what can sustain you and what can’t...it’s not just financial:) </a:t>
            </a:r>
            <a:endParaRPr sz="1200">
              <a:solidFill>
                <a:schemeClr val="dk1"/>
              </a:solidFill>
              <a:latin typeface="Calibri"/>
              <a:ea typeface="Calibri"/>
              <a:cs typeface="Calibri"/>
              <a:sym typeface="Calibri"/>
            </a:endParaRPr>
          </a:p>
          <a:p>
            <a:pPr indent="0" lvl="0" marL="0" rtl="0" algn="l">
              <a:lnSpc>
                <a:spcPct val="150000"/>
              </a:lnSpc>
              <a:spcBef>
                <a:spcPts val="0"/>
              </a:spcBef>
              <a:spcAft>
                <a:spcPts val="0"/>
              </a:spcAft>
              <a:buSzPts val="1100"/>
              <a:buNone/>
            </a:pPr>
            <a:r>
              <a:rPr lang="en" sz="1200">
                <a:solidFill>
                  <a:schemeClr val="dk1"/>
                </a:solidFill>
                <a:latin typeface="Calibri"/>
                <a:ea typeface="Calibri"/>
                <a:cs typeface="Calibri"/>
                <a:sym typeface="Calibri"/>
              </a:rPr>
              <a:t>Use the questions on the slide to prompt discussion.</a:t>
            </a:r>
            <a:endParaRPr sz="1200">
              <a:solidFill>
                <a:schemeClr val="dk1"/>
              </a:solidFill>
              <a:latin typeface="Calibri"/>
              <a:ea typeface="Calibri"/>
              <a:cs typeface="Calibri"/>
              <a:sym typeface="Calibri"/>
            </a:endParaRPr>
          </a:p>
          <a:p>
            <a:pPr indent="-304800" lvl="0" marL="457200" rtl="0" algn="l">
              <a:lnSpc>
                <a:spcPct val="15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How can CTE programs with certifications benefit you? </a:t>
            </a:r>
            <a:endParaRPr sz="1200">
              <a:solidFill>
                <a:schemeClr val="dk1"/>
              </a:solidFill>
              <a:latin typeface="Calibri"/>
              <a:ea typeface="Calibri"/>
              <a:cs typeface="Calibri"/>
              <a:sym typeface="Calibri"/>
            </a:endParaRPr>
          </a:p>
          <a:p>
            <a:pPr indent="-304800" lvl="0" marL="457200" rtl="0" algn="l">
              <a:lnSpc>
                <a:spcPct val="15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Education reimbursement  benefits at different jobs (i.e. reimburse for school, paid certifications on the job)</a:t>
            </a:r>
            <a:endParaRPr sz="1200">
              <a:solidFill>
                <a:schemeClr val="dk1"/>
              </a:solidFill>
              <a:latin typeface="Calibri"/>
              <a:ea typeface="Calibri"/>
              <a:cs typeface="Calibri"/>
              <a:sym typeface="Calibri"/>
            </a:endParaRPr>
          </a:p>
          <a:p>
            <a:pPr indent="-304800" lvl="0" marL="457200" rtl="0" algn="l">
              <a:lnSpc>
                <a:spcPct val="15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Apprenticeships / internships?</a:t>
            </a:r>
            <a:endParaRPr sz="1200">
              <a:solidFill>
                <a:schemeClr val="dk1"/>
              </a:solidFill>
              <a:latin typeface="Calibri"/>
              <a:ea typeface="Calibri"/>
              <a:cs typeface="Calibri"/>
              <a:sym typeface="Calibri"/>
            </a:endParaRPr>
          </a:p>
          <a:p>
            <a:pPr indent="-304800" lvl="0" marL="457200" rtl="0" algn="l">
              <a:lnSpc>
                <a:spcPct val="15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How can you create the future you imagine?</a:t>
            </a:r>
            <a:endParaRPr sz="1200">
              <a:solidFill>
                <a:schemeClr val="dk1"/>
              </a:solidFill>
              <a:latin typeface="Calibri"/>
              <a:ea typeface="Calibri"/>
              <a:cs typeface="Calibri"/>
              <a:sym typeface="Calibri"/>
            </a:endParaRPr>
          </a:p>
          <a:p>
            <a:pPr indent="0" lvl="0" marL="457200" rtl="0" algn="l">
              <a:lnSpc>
                <a:spcPct val="15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 MINUTES</a:t>
            </a:r>
            <a:endParaRPr/>
          </a:p>
          <a:p>
            <a:pPr indent="0" lvl="0" marL="0" rtl="0" algn="l">
              <a:lnSpc>
                <a:spcPct val="100000"/>
              </a:lnSpc>
              <a:spcBef>
                <a:spcPts val="0"/>
              </a:spcBef>
              <a:spcAft>
                <a:spcPts val="0"/>
              </a:spcAft>
              <a:buSzPts val="1100"/>
              <a:buNone/>
            </a:pPr>
            <a:r>
              <a:rPr lang="en"/>
              <a:t>Activity Overview</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Introduce Explore Your Future Activity</a:t>
            </a:r>
            <a:endParaRPr sz="1200">
              <a:solidFill>
                <a:schemeClr val="dk1"/>
              </a:solidFill>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pic>
        <p:nvPicPr>
          <p:cNvPr id="10" name="Google Shape;10;p18"/>
          <p:cNvPicPr preferRelativeResize="0"/>
          <p:nvPr/>
        </p:nvPicPr>
        <p:blipFill rotWithShape="1">
          <a:blip r:embed="rId2">
            <a:alphaModFix/>
          </a:blip>
          <a:srcRect b="0" l="0" r="0" t="0"/>
          <a:stretch/>
        </p:blipFill>
        <p:spPr>
          <a:xfrm>
            <a:off x="0" y="938829"/>
            <a:ext cx="9144001" cy="2338192"/>
          </a:xfrm>
          <a:prstGeom prst="rect">
            <a:avLst/>
          </a:prstGeom>
          <a:noFill/>
          <a:ln>
            <a:noFill/>
          </a:ln>
        </p:spPr>
      </p:pic>
      <p:sp>
        <p:nvSpPr>
          <p:cNvPr id="11" name="Google Shape;11;p18"/>
          <p:cNvSpPr txBox="1"/>
          <p:nvPr>
            <p:ph type="ctrTitle"/>
          </p:nvPr>
        </p:nvSpPr>
        <p:spPr>
          <a:xfrm>
            <a:off x="1741725" y="1326900"/>
            <a:ext cx="7090500" cy="12051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1pPr>
            <a:lvl2pPr lvl="1"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2pPr>
            <a:lvl3pPr lvl="2"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3pPr>
            <a:lvl4pPr lvl="3"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4pPr>
            <a:lvl5pPr lvl="4"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5pPr>
            <a:lvl6pPr lvl="5"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6pPr>
            <a:lvl7pPr lvl="6"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7pPr>
            <a:lvl8pPr lvl="7"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8pPr>
            <a:lvl9pPr lvl="8"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9pPr>
          </a:lstStyle>
          <a:p/>
        </p:txBody>
      </p:sp>
      <p:sp>
        <p:nvSpPr>
          <p:cNvPr id="12" name="Google Shape;12;p18"/>
          <p:cNvSpPr txBox="1"/>
          <p:nvPr>
            <p:ph idx="1" type="subTitle"/>
          </p:nvPr>
        </p:nvSpPr>
        <p:spPr>
          <a:xfrm>
            <a:off x="311700" y="2532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1pPr>
            <a:lvl2pPr lvl="1"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2pPr>
            <a:lvl3pPr lvl="2"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3pPr>
            <a:lvl4pPr lvl="3"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4pPr>
            <a:lvl5pPr lvl="4"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5pPr>
            <a:lvl6pPr lvl="5"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6pPr>
            <a:lvl7pPr lvl="6"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7pPr>
            <a:lvl8pPr lvl="7"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8pPr>
            <a:lvl9pPr lvl="8"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9pPr>
          </a:lstStyle>
          <a:p/>
        </p:txBody>
      </p:sp>
      <p:sp>
        <p:nvSpPr>
          <p:cNvPr id="13" name="Google Shape;13;p18"/>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4" name="Google Shape;14;p18"/>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1" name="Shape 51"/>
        <p:cNvGrpSpPr/>
        <p:nvPr/>
      </p:nvGrpSpPr>
      <p:grpSpPr>
        <a:xfrm>
          <a:off x="0" y="0"/>
          <a:ext cx="0" cy="0"/>
          <a:chOff x="0" y="0"/>
          <a:chExt cx="0" cy="0"/>
        </a:xfrm>
      </p:grpSpPr>
      <p:sp>
        <p:nvSpPr>
          <p:cNvPr id="52" name="Google Shape;52;p2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3" name="Google Shape;53;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4" name="Shape 54"/>
        <p:cNvGrpSpPr/>
        <p:nvPr/>
      </p:nvGrpSpPr>
      <p:grpSpPr>
        <a:xfrm>
          <a:off x="0" y="0"/>
          <a:ext cx="0" cy="0"/>
          <a:chOff x="0" y="0"/>
          <a:chExt cx="0" cy="0"/>
        </a:xfrm>
      </p:grpSpPr>
      <p:sp>
        <p:nvSpPr>
          <p:cNvPr id="55" name="Google Shape;55;p28"/>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6" name="Google Shape;56;p28"/>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7" name="Google Shape;57;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S Career Connect 21" type="secHead">
  <p:cSld name="SECTION_HEADER">
    <p:spTree>
      <p:nvGrpSpPr>
        <p:cNvPr id="15" name="Shape 15"/>
        <p:cNvGrpSpPr/>
        <p:nvPr/>
      </p:nvGrpSpPr>
      <p:grpSpPr>
        <a:xfrm>
          <a:off x="0" y="0"/>
          <a:ext cx="0" cy="0"/>
          <a:chOff x="0" y="0"/>
          <a:chExt cx="0" cy="0"/>
        </a:xfrm>
      </p:grpSpPr>
      <p:pic>
        <p:nvPicPr>
          <p:cNvPr id="16" name="Google Shape;16;p19"/>
          <p:cNvPicPr preferRelativeResize="0"/>
          <p:nvPr/>
        </p:nvPicPr>
        <p:blipFill rotWithShape="1">
          <a:blip r:embed="rId2">
            <a:alphaModFix/>
          </a:blip>
          <a:srcRect b="0" l="0" r="0" t="0"/>
          <a:stretch/>
        </p:blipFill>
        <p:spPr>
          <a:xfrm>
            <a:off x="0" y="362528"/>
            <a:ext cx="9144001" cy="675800"/>
          </a:xfrm>
          <a:prstGeom prst="rect">
            <a:avLst/>
          </a:prstGeom>
          <a:noFill/>
          <a:ln>
            <a:noFill/>
          </a:ln>
        </p:spPr>
      </p:pic>
      <p:sp>
        <p:nvSpPr>
          <p:cNvPr id="17" name="Google Shape;17;p19"/>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1pPr>
            <a:lvl2pPr lvl="1"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2pPr>
            <a:lvl3pPr lvl="2"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3pPr>
            <a:lvl4pPr lvl="3"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4pPr>
            <a:lvl5pPr lvl="4"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5pPr>
            <a:lvl6pPr lvl="5"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6pPr>
            <a:lvl7pPr lvl="6"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7pPr>
            <a:lvl8pPr lvl="7"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8pPr>
            <a:lvl9pPr lvl="8"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9pPr>
          </a:lstStyle>
          <a:p/>
        </p:txBody>
      </p:sp>
      <p:sp>
        <p:nvSpPr>
          <p:cNvPr id="18" name="Google Shape;18;p19"/>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9" name="Google Shape;19;p19"/>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S Career Connect 21 1">
  <p:cSld name="SECTION_HEADER_1">
    <p:spTree>
      <p:nvGrpSpPr>
        <p:cNvPr id="20" name="Shape 20"/>
        <p:cNvGrpSpPr/>
        <p:nvPr/>
      </p:nvGrpSpPr>
      <p:grpSpPr>
        <a:xfrm>
          <a:off x="0" y="0"/>
          <a:ext cx="0" cy="0"/>
          <a:chOff x="0" y="0"/>
          <a:chExt cx="0" cy="0"/>
        </a:xfrm>
      </p:grpSpPr>
      <p:sp>
        <p:nvSpPr>
          <p:cNvPr id="21" name="Google Shape;21;p20"/>
          <p:cNvSpPr/>
          <p:nvPr/>
        </p:nvSpPr>
        <p:spPr>
          <a:xfrm>
            <a:off x="5416775" y="-389175"/>
            <a:ext cx="6252300" cy="5617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 name="Google Shape;22;p20"/>
          <p:cNvPicPr preferRelativeResize="0"/>
          <p:nvPr/>
        </p:nvPicPr>
        <p:blipFill rotWithShape="1">
          <a:blip r:embed="rId2">
            <a:alphaModFix/>
          </a:blip>
          <a:srcRect b="0" l="0" r="0" t="0"/>
          <a:stretch/>
        </p:blipFill>
        <p:spPr>
          <a:xfrm>
            <a:off x="0" y="362528"/>
            <a:ext cx="9144001" cy="675800"/>
          </a:xfrm>
          <a:prstGeom prst="rect">
            <a:avLst/>
          </a:prstGeom>
          <a:noFill/>
          <a:ln>
            <a:noFill/>
          </a:ln>
        </p:spPr>
      </p:pic>
      <p:sp>
        <p:nvSpPr>
          <p:cNvPr id="23" name="Google Shape;23;p20"/>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1pPr>
            <a:lvl2pPr lvl="1"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2pPr>
            <a:lvl3pPr lvl="2"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3pPr>
            <a:lvl4pPr lvl="3"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4pPr>
            <a:lvl5pPr lvl="4"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5pPr>
            <a:lvl6pPr lvl="5"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6pPr>
            <a:lvl7pPr lvl="6"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7pPr>
            <a:lvl8pPr lvl="7"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8pPr>
            <a:lvl9pPr lvl="8"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9pPr>
          </a:lstStyle>
          <a:p/>
        </p:txBody>
      </p:sp>
      <p:sp>
        <p:nvSpPr>
          <p:cNvPr id="24" name="Google Shape;24;p20"/>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25" name="Google Shape;25;p20"/>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9" name="Google Shape;2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 name="Google Shape;32;p2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2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 name="Google Shape;37;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2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0" name="Google Shape;40;p2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1" name="Google Shape;41;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2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4" name="Google Shape;44;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2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8" name="Google Shape;48;p26"/>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9" name="Google Shape;49;p26"/>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0" name="Google Shape;50;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13.png"/><Relationship Id="rId6" Type="http://schemas.openxmlformats.org/officeDocument/2006/relationships/image" Target="../media/image9.png"/><Relationship Id="rId7"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
          <p:cNvSpPr txBox="1"/>
          <p:nvPr>
            <p:ph idx="1" type="subTitle"/>
          </p:nvPr>
        </p:nvSpPr>
        <p:spPr>
          <a:xfrm>
            <a:off x="76200" y="1989375"/>
            <a:ext cx="9144000" cy="11019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sz="3900"/>
              <a:t>EXPLORE YOUR FUTURE</a:t>
            </a:r>
            <a:endParaRPr sz="1975"/>
          </a:p>
        </p:txBody>
      </p:sp>
      <p:sp>
        <p:nvSpPr>
          <p:cNvPr id="65" name="Google Shape;65;p1"/>
          <p:cNvSpPr txBox="1"/>
          <p:nvPr/>
        </p:nvSpPr>
        <p:spPr>
          <a:xfrm>
            <a:off x="1727900" y="1457875"/>
            <a:ext cx="68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chemeClr val="lt1"/>
                </a:solidFill>
                <a:latin typeface="Cabin"/>
                <a:ea typeface="Cabin"/>
                <a:cs typeface="Cabin"/>
                <a:sym typeface="Cabin"/>
              </a:rPr>
              <a:t>High School CAREER CONNECT</a:t>
            </a:r>
            <a:endParaRPr b="0" i="0" sz="3200" u="none" cap="none" strike="noStrike">
              <a:solidFill>
                <a:schemeClr val="lt1"/>
              </a:solidFill>
              <a:latin typeface="Cabin"/>
              <a:ea typeface="Cabin"/>
              <a:cs typeface="Cabin"/>
              <a:sym typeface="Cabi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0"/>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43" name="Google Shape;143;p10"/>
          <p:cNvSpPr txBox="1"/>
          <p:nvPr/>
        </p:nvSpPr>
        <p:spPr>
          <a:xfrm>
            <a:off x="1096350" y="12206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a:t>
            </a:r>
            <a:endParaRPr b="0" i="0" sz="2600" u="none" cap="none" strike="noStrike">
              <a:solidFill>
                <a:srgbClr val="073763"/>
              </a:solidFill>
              <a:latin typeface="Cabin"/>
              <a:ea typeface="Cabin"/>
              <a:cs typeface="Cabin"/>
              <a:sym typeface="Cabin"/>
            </a:endParaRPr>
          </a:p>
        </p:txBody>
      </p:sp>
      <p:sp>
        <p:nvSpPr>
          <p:cNvPr id="144" name="Google Shape;144;p10"/>
          <p:cNvSpPr txBox="1"/>
          <p:nvPr/>
        </p:nvSpPr>
        <p:spPr>
          <a:xfrm>
            <a:off x="4280800" y="1959400"/>
            <a:ext cx="3980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1C4587"/>
                </a:solidFill>
                <a:highlight>
                  <a:srgbClr val="FFFFFF"/>
                </a:highlight>
                <a:latin typeface="Cabin"/>
                <a:ea typeface="Cabin"/>
                <a:cs typeface="Cabin"/>
                <a:sym typeface="Cabin"/>
              </a:rPr>
              <a:t>STEP 1 - Take the Holland Code Test</a:t>
            </a:r>
            <a:endParaRPr b="0" i="0" sz="2000" u="none" cap="none" strike="noStrike">
              <a:solidFill>
                <a:srgbClr val="1C4587"/>
              </a:solidFill>
              <a:latin typeface="Cabin"/>
              <a:ea typeface="Cabin"/>
              <a:cs typeface="Cabin"/>
              <a:sym typeface="Cabin"/>
            </a:endParaRPr>
          </a:p>
        </p:txBody>
      </p:sp>
      <p:grpSp>
        <p:nvGrpSpPr>
          <p:cNvPr id="145" name="Google Shape;145;p10"/>
          <p:cNvGrpSpPr/>
          <p:nvPr/>
        </p:nvGrpSpPr>
        <p:grpSpPr>
          <a:xfrm>
            <a:off x="733350" y="1820688"/>
            <a:ext cx="3547450" cy="2807325"/>
            <a:chOff x="733350" y="1668288"/>
            <a:chExt cx="3547450" cy="2807325"/>
          </a:xfrm>
        </p:grpSpPr>
        <p:pic>
          <p:nvPicPr>
            <p:cNvPr id="146" name="Google Shape;146;p10"/>
            <p:cNvPicPr preferRelativeResize="0"/>
            <p:nvPr/>
          </p:nvPicPr>
          <p:blipFill rotWithShape="1">
            <a:blip r:embed="rId3">
              <a:alphaModFix/>
            </a:blip>
            <a:srcRect b="0" l="0" r="0" t="0"/>
            <a:stretch/>
          </p:blipFill>
          <p:spPr>
            <a:xfrm>
              <a:off x="982650" y="1668288"/>
              <a:ext cx="2909476" cy="2807325"/>
            </a:xfrm>
            <a:prstGeom prst="rect">
              <a:avLst/>
            </a:prstGeom>
            <a:noFill/>
            <a:ln>
              <a:noFill/>
            </a:ln>
          </p:spPr>
        </p:pic>
        <p:sp>
          <p:nvSpPr>
            <p:cNvPr id="147" name="Google Shape;147;p10"/>
            <p:cNvSpPr/>
            <p:nvPr/>
          </p:nvSpPr>
          <p:spPr>
            <a:xfrm>
              <a:off x="733350" y="4134175"/>
              <a:ext cx="1806300" cy="327900"/>
            </a:xfrm>
            <a:prstGeom prst="ellipse">
              <a:avLst/>
            </a:prstGeom>
            <a:noFill/>
            <a:ln cap="flat" cmpd="sng" w="9525">
              <a:solidFill>
                <a:srgbClr val="A61C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48" name="Google Shape;148;p10"/>
            <p:cNvCxnSpPr>
              <a:stCxn id="144" idx="1"/>
              <a:endCxn id="147" idx="7"/>
            </p:cNvCxnSpPr>
            <p:nvPr/>
          </p:nvCxnSpPr>
          <p:spPr>
            <a:xfrm flipH="1">
              <a:off x="2275000" y="2037850"/>
              <a:ext cx="2005800" cy="2144400"/>
            </a:xfrm>
            <a:prstGeom prst="straightConnector1">
              <a:avLst/>
            </a:prstGeom>
            <a:noFill/>
            <a:ln cap="flat" cmpd="sng" w="9525">
              <a:solidFill>
                <a:srgbClr val="A61C00"/>
              </a:solidFill>
              <a:prstDash val="solid"/>
              <a:round/>
              <a:headEnd len="med" w="med" type="oval"/>
              <a:tailEnd len="med" w="med" type="triangle"/>
            </a:ln>
          </p:spPr>
        </p:cxn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1"/>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54" name="Google Shape;154;p11"/>
          <p:cNvSpPr txBox="1"/>
          <p:nvPr/>
        </p:nvSpPr>
        <p:spPr>
          <a:xfrm>
            <a:off x="4280800" y="2036100"/>
            <a:ext cx="4725300" cy="2692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2 - Check out Career Recommendations</a:t>
            </a:r>
            <a:endParaRPr b="0" i="0" sz="1800" u="none" cap="none" strike="noStrike">
              <a:solidFill>
                <a:srgbClr val="1C4587"/>
              </a:solidFill>
              <a:highlight>
                <a:srgbClr val="FFFFFF"/>
              </a:highlight>
              <a:latin typeface="Cabin"/>
              <a:ea typeface="Cabin"/>
              <a:cs typeface="Cabin"/>
              <a:sym typeface="Cabin"/>
            </a:endParaRPr>
          </a:p>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Find your RIASEC code (top 3).</a:t>
            </a:r>
            <a:endParaRPr b="0" i="0" sz="1800" u="none" cap="none" strike="noStrike">
              <a:solidFill>
                <a:srgbClr val="1C4587"/>
              </a:solidFill>
              <a:highlight>
                <a:srgbClr val="FFFFFF"/>
              </a:highlight>
              <a:latin typeface="Cabin"/>
              <a:ea typeface="Cabin"/>
              <a:cs typeface="Cabin"/>
              <a:sym typeface="Cabin"/>
            </a:endParaRPr>
          </a:p>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p:txBody>
      </p:sp>
      <p:pic>
        <p:nvPicPr>
          <p:cNvPr id="155" name="Google Shape;155;p11"/>
          <p:cNvPicPr preferRelativeResize="0"/>
          <p:nvPr/>
        </p:nvPicPr>
        <p:blipFill rotWithShape="1">
          <a:blip r:embed="rId3">
            <a:alphaModFix/>
          </a:blip>
          <a:srcRect b="0" l="0" r="0" t="0"/>
          <a:stretch/>
        </p:blipFill>
        <p:spPr>
          <a:xfrm>
            <a:off x="560716" y="1705225"/>
            <a:ext cx="2318534" cy="3010800"/>
          </a:xfrm>
          <a:prstGeom prst="rect">
            <a:avLst/>
          </a:prstGeom>
          <a:noFill/>
          <a:ln>
            <a:noFill/>
          </a:ln>
        </p:spPr>
      </p:pic>
      <p:grpSp>
        <p:nvGrpSpPr>
          <p:cNvPr id="156" name="Google Shape;156;p11"/>
          <p:cNvGrpSpPr/>
          <p:nvPr/>
        </p:nvGrpSpPr>
        <p:grpSpPr>
          <a:xfrm>
            <a:off x="560778" y="3101395"/>
            <a:ext cx="4173412" cy="1480729"/>
            <a:chOff x="733349" y="2718194"/>
            <a:chExt cx="4236536" cy="1743880"/>
          </a:xfrm>
        </p:grpSpPr>
        <p:sp>
          <p:nvSpPr>
            <p:cNvPr id="157" name="Google Shape;157;p11"/>
            <p:cNvSpPr/>
            <p:nvPr/>
          </p:nvSpPr>
          <p:spPr>
            <a:xfrm>
              <a:off x="733349" y="4134174"/>
              <a:ext cx="2274300" cy="327900"/>
            </a:xfrm>
            <a:prstGeom prst="ellipse">
              <a:avLst/>
            </a:prstGeom>
            <a:noFill/>
            <a:ln cap="flat" cmpd="sng" w="9525">
              <a:solidFill>
                <a:srgbClr val="A61C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8" name="Google Shape;158;p11"/>
            <p:cNvCxnSpPr>
              <a:endCxn id="157" idx="7"/>
            </p:cNvCxnSpPr>
            <p:nvPr/>
          </p:nvCxnSpPr>
          <p:spPr>
            <a:xfrm flipH="1">
              <a:off x="2674585" y="2718194"/>
              <a:ext cx="2295300" cy="1464000"/>
            </a:xfrm>
            <a:prstGeom prst="straightConnector1">
              <a:avLst/>
            </a:prstGeom>
            <a:noFill/>
            <a:ln cap="flat" cmpd="sng" w="9525">
              <a:solidFill>
                <a:srgbClr val="A61C00"/>
              </a:solidFill>
              <a:prstDash val="solid"/>
              <a:round/>
              <a:headEnd len="med" w="med" type="oval"/>
              <a:tailEnd len="med" w="med" type="triangle"/>
            </a:ln>
          </p:spPr>
        </p:cxnSp>
      </p:grpSp>
      <p:cxnSp>
        <p:nvCxnSpPr>
          <p:cNvPr id="159" name="Google Shape;159;p11"/>
          <p:cNvCxnSpPr/>
          <p:nvPr/>
        </p:nvCxnSpPr>
        <p:spPr>
          <a:xfrm rot="10800000">
            <a:off x="2013600" y="2155800"/>
            <a:ext cx="2720400" cy="433500"/>
          </a:xfrm>
          <a:prstGeom prst="straightConnector1">
            <a:avLst/>
          </a:prstGeom>
          <a:noFill/>
          <a:ln cap="flat" cmpd="sng" w="9525">
            <a:solidFill>
              <a:srgbClr val="A61C00"/>
            </a:solidFill>
            <a:prstDash val="solid"/>
            <a:round/>
            <a:headEnd len="med" w="med" type="oval"/>
            <a:tailEnd len="med" w="med" type="triangle"/>
          </a:ln>
        </p:spPr>
      </p:cxnSp>
      <p:sp>
        <p:nvSpPr>
          <p:cNvPr id="160" name="Google Shape;160;p11"/>
          <p:cNvSpPr txBox="1"/>
          <p:nvPr/>
        </p:nvSpPr>
        <p:spPr>
          <a:xfrm>
            <a:off x="1096350" y="12206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a:t>
            </a:r>
            <a:endParaRPr b="0" i="0" sz="2600" u="none" cap="none" strike="noStrike">
              <a:solidFill>
                <a:srgbClr val="073763"/>
              </a:solidFill>
              <a:latin typeface="Cabin"/>
              <a:ea typeface="Cabin"/>
              <a:cs typeface="Cabin"/>
              <a:sym typeface="Cabin"/>
            </a:endParaRPr>
          </a:p>
        </p:txBody>
      </p:sp>
      <p:sp>
        <p:nvSpPr>
          <p:cNvPr id="161" name="Google Shape;161;p11"/>
          <p:cNvSpPr txBox="1"/>
          <p:nvPr/>
        </p:nvSpPr>
        <p:spPr>
          <a:xfrm>
            <a:off x="4280800" y="2820475"/>
            <a:ext cx="4725300" cy="780300"/>
          </a:xfrm>
          <a:prstGeom prst="rect">
            <a:avLst/>
          </a:prstGeom>
          <a:noFill/>
          <a:ln>
            <a:noFill/>
          </a:ln>
        </p:spPr>
        <p:txBody>
          <a:bodyPr anchorCtr="0" anchor="t" bIns="91425" lIns="91425" spcFirstLastPara="1" rIns="91425" wrap="square" tIns="91425">
            <a:spAutoFit/>
          </a:bodyPr>
          <a:lstStyle/>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Click the link to go to your recommended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career opportunities.</a:t>
            </a:r>
            <a:endParaRPr b="0" i="0" sz="1800" u="none" cap="none" strike="noStrike">
              <a:solidFill>
                <a:srgbClr val="1C4587"/>
              </a:solidFill>
              <a:highlight>
                <a:srgbClr val="FFFFFF"/>
              </a:highlight>
              <a:latin typeface="Cabin"/>
              <a:ea typeface="Cabin"/>
              <a:cs typeface="Cabin"/>
              <a:sym typeface="Cabin"/>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12"/>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67" name="Google Shape;167;p12"/>
          <p:cNvSpPr txBox="1"/>
          <p:nvPr/>
        </p:nvSpPr>
        <p:spPr>
          <a:xfrm>
            <a:off x="4280800" y="2036100"/>
            <a:ext cx="4725300" cy="3010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2 - Check out Career Recommendations</a:t>
            </a:r>
            <a:endParaRPr b="0" i="0" sz="1800" u="none" cap="none" strike="noStrike">
              <a:solidFill>
                <a:srgbClr val="1C4587"/>
              </a:solidFill>
              <a:highlight>
                <a:srgbClr val="FFFFFF"/>
              </a:highlight>
              <a:latin typeface="Cabin"/>
              <a:ea typeface="Cabin"/>
              <a:cs typeface="Cabin"/>
              <a:sym typeface="Cabin"/>
            </a:endParaRPr>
          </a:p>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Find your RIASEC code (top 3).</a:t>
            </a:r>
            <a:endParaRPr b="0" i="0" sz="1800" u="none" cap="none" strike="noStrike">
              <a:solidFill>
                <a:srgbClr val="1C4587"/>
              </a:solidFill>
              <a:highlight>
                <a:srgbClr val="FFFFFF"/>
              </a:highlight>
              <a:latin typeface="Cabin"/>
              <a:ea typeface="Cabin"/>
              <a:cs typeface="Cabin"/>
              <a:sym typeface="Cabin"/>
            </a:endParaRPr>
          </a:p>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Click the link to go to your recommended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career opportunities.</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Check out careers on ONETonline.</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p:txBody>
      </p:sp>
      <p:pic>
        <p:nvPicPr>
          <p:cNvPr id="168" name="Google Shape;168;p12"/>
          <p:cNvPicPr preferRelativeResize="0"/>
          <p:nvPr/>
        </p:nvPicPr>
        <p:blipFill rotWithShape="1">
          <a:blip r:embed="rId3">
            <a:alphaModFix/>
          </a:blip>
          <a:srcRect b="0" l="0" r="0" t="0"/>
          <a:stretch/>
        </p:blipFill>
        <p:spPr>
          <a:xfrm>
            <a:off x="878800" y="2111408"/>
            <a:ext cx="3184199" cy="2760792"/>
          </a:xfrm>
          <a:prstGeom prst="rect">
            <a:avLst/>
          </a:prstGeom>
          <a:noFill/>
          <a:ln>
            <a:noFill/>
          </a:ln>
        </p:spPr>
      </p:pic>
      <p:cxnSp>
        <p:nvCxnSpPr>
          <p:cNvPr id="169" name="Google Shape;169;p12"/>
          <p:cNvCxnSpPr/>
          <p:nvPr/>
        </p:nvCxnSpPr>
        <p:spPr>
          <a:xfrm flipH="1">
            <a:off x="3679500" y="3525850"/>
            <a:ext cx="1054500" cy="135600"/>
          </a:xfrm>
          <a:prstGeom prst="straightConnector1">
            <a:avLst/>
          </a:prstGeom>
          <a:noFill/>
          <a:ln cap="flat" cmpd="sng" w="9525">
            <a:solidFill>
              <a:srgbClr val="A61C00"/>
            </a:solidFill>
            <a:prstDash val="solid"/>
            <a:round/>
            <a:headEnd len="med" w="med" type="oval"/>
            <a:tailEnd len="med" w="med" type="triangle"/>
          </a:ln>
        </p:spPr>
      </p:cxnSp>
      <p:sp>
        <p:nvSpPr>
          <p:cNvPr id="170" name="Google Shape;170;p12"/>
          <p:cNvSpPr txBox="1"/>
          <p:nvPr/>
        </p:nvSpPr>
        <p:spPr>
          <a:xfrm>
            <a:off x="1096350" y="12206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a:t>
            </a:r>
            <a:endParaRPr b="0" i="0" sz="2600" u="none" cap="none" strike="noStrike">
              <a:solidFill>
                <a:srgbClr val="073763"/>
              </a:solidFill>
              <a:latin typeface="Cabin"/>
              <a:ea typeface="Cabin"/>
              <a:cs typeface="Cabin"/>
              <a:sym typeface="Cabin"/>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3"/>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76" name="Google Shape;176;p13"/>
          <p:cNvSpPr txBox="1"/>
          <p:nvPr/>
        </p:nvSpPr>
        <p:spPr>
          <a:xfrm>
            <a:off x="4280800" y="2036100"/>
            <a:ext cx="4725300" cy="3010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2 - Check out Career Recommendations</a:t>
            </a:r>
            <a:endParaRPr b="0" i="0" sz="1800" u="none" cap="none" strike="noStrike">
              <a:solidFill>
                <a:srgbClr val="1C4587"/>
              </a:solidFill>
              <a:highlight>
                <a:srgbClr val="FFFFFF"/>
              </a:highlight>
              <a:latin typeface="Cabin"/>
              <a:ea typeface="Cabin"/>
              <a:cs typeface="Cabin"/>
              <a:sym typeface="Cabin"/>
            </a:endParaRPr>
          </a:p>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Find your RIASEC code (top 3).</a:t>
            </a:r>
            <a:endParaRPr b="0" i="0" sz="1800" u="none" cap="none" strike="noStrike">
              <a:solidFill>
                <a:srgbClr val="1C4587"/>
              </a:solidFill>
              <a:highlight>
                <a:srgbClr val="FFFFFF"/>
              </a:highlight>
              <a:latin typeface="Cabin"/>
              <a:ea typeface="Cabin"/>
              <a:cs typeface="Cabin"/>
              <a:sym typeface="Cabin"/>
            </a:endParaRPr>
          </a:p>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Click the link to go to your recommended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     career opportunities.</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Check out careers on ONETonline.</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Dig Deep to learn more.</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a:p>
            <a:pPr indent="45720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C4587"/>
              </a:solidFill>
              <a:highlight>
                <a:srgbClr val="FFFFFF"/>
              </a:highlight>
              <a:latin typeface="Cabin"/>
              <a:ea typeface="Cabin"/>
              <a:cs typeface="Cabin"/>
              <a:sym typeface="Cabin"/>
            </a:endParaRPr>
          </a:p>
        </p:txBody>
      </p:sp>
      <p:pic>
        <p:nvPicPr>
          <p:cNvPr id="177" name="Google Shape;177;p13"/>
          <p:cNvPicPr preferRelativeResize="0"/>
          <p:nvPr/>
        </p:nvPicPr>
        <p:blipFill rotWithShape="1">
          <a:blip r:embed="rId3">
            <a:alphaModFix/>
          </a:blip>
          <a:srcRect b="0" l="0" r="0" t="0"/>
          <a:stretch/>
        </p:blipFill>
        <p:spPr>
          <a:xfrm>
            <a:off x="618375" y="1775975"/>
            <a:ext cx="3184201" cy="2829424"/>
          </a:xfrm>
          <a:prstGeom prst="rect">
            <a:avLst/>
          </a:prstGeom>
          <a:noFill/>
          <a:ln>
            <a:noFill/>
          </a:ln>
        </p:spPr>
      </p:pic>
      <p:cxnSp>
        <p:nvCxnSpPr>
          <p:cNvPr id="178" name="Google Shape;178;p13"/>
          <p:cNvCxnSpPr/>
          <p:nvPr/>
        </p:nvCxnSpPr>
        <p:spPr>
          <a:xfrm rot="10800000">
            <a:off x="1549800" y="2146700"/>
            <a:ext cx="3184200" cy="1684800"/>
          </a:xfrm>
          <a:prstGeom prst="straightConnector1">
            <a:avLst/>
          </a:prstGeom>
          <a:noFill/>
          <a:ln cap="flat" cmpd="sng" w="9525">
            <a:solidFill>
              <a:srgbClr val="A61C00"/>
            </a:solidFill>
            <a:prstDash val="solid"/>
            <a:round/>
            <a:headEnd len="med" w="med" type="oval"/>
            <a:tailEnd len="med" w="med" type="triangle"/>
          </a:ln>
        </p:spPr>
      </p:cxnSp>
      <p:sp>
        <p:nvSpPr>
          <p:cNvPr id="179" name="Google Shape;179;p13"/>
          <p:cNvSpPr txBox="1"/>
          <p:nvPr/>
        </p:nvSpPr>
        <p:spPr>
          <a:xfrm>
            <a:off x="1096350" y="12206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a:t>
            </a:r>
            <a:endParaRPr b="0" i="0" sz="2600" u="none" cap="none" strike="noStrike">
              <a:solidFill>
                <a:srgbClr val="073763"/>
              </a:solidFill>
              <a:latin typeface="Cabin"/>
              <a:ea typeface="Cabin"/>
              <a:cs typeface="Cabin"/>
              <a:sym typeface="Cabi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4"/>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85" name="Google Shape;185;p14"/>
          <p:cNvSpPr txBox="1"/>
          <p:nvPr/>
        </p:nvSpPr>
        <p:spPr>
          <a:xfrm>
            <a:off x="1096350" y="1068225"/>
            <a:ext cx="6951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 - WORK TIME PREP</a:t>
            </a:r>
            <a:endParaRPr b="0" i="0" sz="2600" u="none" cap="none" strike="noStrike">
              <a:solidFill>
                <a:srgbClr val="073763"/>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73763"/>
              </a:solidFill>
              <a:latin typeface="Cabin"/>
              <a:ea typeface="Cabin"/>
              <a:cs typeface="Cabin"/>
              <a:sym typeface="Cabin"/>
            </a:endParaRPr>
          </a:p>
        </p:txBody>
      </p:sp>
      <p:sp>
        <p:nvSpPr>
          <p:cNvPr id="186" name="Google Shape;186;p14"/>
          <p:cNvSpPr txBox="1"/>
          <p:nvPr/>
        </p:nvSpPr>
        <p:spPr>
          <a:xfrm>
            <a:off x="4280800" y="1654600"/>
            <a:ext cx="3980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3  - Dig into Career Clusters</a:t>
            </a:r>
            <a:endParaRPr b="0" i="0" sz="2000" u="none" cap="none" strike="noStrike">
              <a:solidFill>
                <a:srgbClr val="1C4587"/>
              </a:solidFill>
              <a:latin typeface="Cabin"/>
              <a:ea typeface="Cabin"/>
              <a:cs typeface="Cabin"/>
              <a:sym typeface="Cabin"/>
            </a:endParaRPr>
          </a:p>
        </p:txBody>
      </p:sp>
      <p:sp>
        <p:nvSpPr>
          <p:cNvPr id="187" name="Google Shape;187;p14"/>
          <p:cNvSpPr txBox="1"/>
          <p:nvPr/>
        </p:nvSpPr>
        <p:spPr>
          <a:xfrm>
            <a:off x="4288900" y="2268025"/>
            <a:ext cx="3980100" cy="78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4 - Visit Pipeline AZ for local jobs and research the options</a:t>
            </a:r>
            <a:endParaRPr b="0" i="0" sz="2000" u="none" cap="none" strike="noStrike">
              <a:solidFill>
                <a:srgbClr val="1C4587"/>
              </a:solidFill>
              <a:latin typeface="Cabin"/>
              <a:ea typeface="Cabin"/>
              <a:cs typeface="Cabin"/>
              <a:sym typeface="Cabin"/>
            </a:endParaRPr>
          </a:p>
        </p:txBody>
      </p:sp>
      <p:sp>
        <p:nvSpPr>
          <p:cNvPr id="188" name="Google Shape;188;p14"/>
          <p:cNvSpPr txBox="1"/>
          <p:nvPr/>
        </p:nvSpPr>
        <p:spPr>
          <a:xfrm>
            <a:off x="4345925" y="3200050"/>
            <a:ext cx="3980100" cy="78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5 - Keep track of your research with the Comparison Chart</a:t>
            </a:r>
            <a:endParaRPr b="0" i="0" sz="2000" u="none" cap="none" strike="noStrike">
              <a:solidFill>
                <a:srgbClr val="1C4587"/>
              </a:solidFill>
              <a:latin typeface="Cabin"/>
              <a:ea typeface="Cabin"/>
              <a:cs typeface="Cabin"/>
              <a:sym typeface="Cabin"/>
            </a:endParaRPr>
          </a:p>
        </p:txBody>
      </p:sp>
      <p:pic>
        <p:nvPicPr>
          <p:cNvPr id="189" name="Google Shape;189;p14"/>
          <p:cNvPicPr preferRelativeResize="0"/>
          <p:nvPr/>
        </p:nvPicPr>
        <p:blipFill rotWithShape="1">
          <a:blip r:embed="rId3">
            <a:alphaModFix/>
          </a:blip>
          <a:srcRect b="0" l="0" r="0" t="0"/>
          <a:stretch/>
        </p:blipFill>
        <p:spPr>
          <a:xfrm>
            <a:off x="535100" y="1924375"/>
            <a:ext cx="3365652" cy="18640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15"/>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95" name="Google Shape;195;p15"/>
          <p:cNvSpPr txBox="1"/>
          <p:nvPr/>
        </p:nvSpPr>
        <p:spPr>
          <a:xfrm>
            <a:off x="1096350" y="1068225"/>
            <a:ext cx="6951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 - WORK TIME PREP</a:t>
            </a:r>
            <a:endParaRPr b="0" i="0" sz="2600" u="none" cap="none" strike="noStrike">
              <a:solidFill>
                <a:srgbClr val="073763"/>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73763"/>
              </a:solidFill>
              <a:latin typeface="Cabin"/>
              <a:ea typeface="Cabin"/>
              <a:cs typeface="Cabin"/>
              <a:sym typeface="Cabin"/>
            </a:endParaRPr>
          </a:p>
        </p:txBody>
      </p:sp>
      <p:sp>
        <p:nvSpPr>
          <p:cNvPr id="196" name="Google Shape;196;p15"/>
          <p:cNvSpPr txBox="1"/>
          <p:nvPr/>
        </p:nvSpPr>
        <p:spPr>
          <a:xfrm>
            <a:off x="4280800" y="1654600"/>
            <a:ext cx="3980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3  - Dig into Career Clusters</a:t>
            </a:r>
            <a:endParaRPr b="0" i="0" sz="2000" u="none" cap="none" strike="noStrike">
              <a:solidFill>
                <a:srgbClr val="1C4587"/>
              </a:solidFill>
              <a:latin typeface="Cabin"/>
              <a:ea typeface="Cabin"/>
              <a:cs typeface="Cabin"/>
              <a:sym typeface="Cabin"/>
            </a:endParaRPr>
          </a:p>
        </p:txBody>
      </p:sp>
      <p:sp>
        <p:nvSpPr>
          <p:cNvPr id="197" name="Google Shape;197;p15"/>
          <p:cNvSpPr txBox="1"/>
          <p:nvPr/>
        </p:nvSpPr>
        <p:spPr>
          <a:xfrm>
            <a:off x="4288900" y="2268025"/>
            <a:ext cx="3980100" cy="78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4 - Visit Pipeline AZ for local jobs and research the options</a:t>
            </a:r>
            <a:endParaRPr b="0" i="0" sz="2000" u="none" cap="none" strike="noStrike">
              <a:solidFill>
                <a:srgbClr val="1C4587"/>
              </a:solidFill>
              <a:latin typeface="Cabin"/>
              <a:ea typeface="Cabin"/>
              <a:cs typeface="Cabin"/>
              <a:sym typeface="Cabin"/>
            </a:endParaRPr>
          </a:p>
        </p:txBody>
      </p:sp>
      <p:sp>
        <p:nvSpPr>
          <p:cNvPr id="198" name="Google Shape;198;p15"/>
          <p:cNvSpPr txBox="1"/>
          <p:nvPr/>
        </p:nvSpPr>
        <p:spPr>
          <a:xfrm>
            <a:off x="4345925" y="3200050"/>
            <a:ext cx="3980100" cy="78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5 - Keep track of your research with the Comparison Chart</a:t>
            </a:r>
            <a:endParaRPr b="0" i="0" sz="2000" u="none" cap="none" strike="noStrike">
              <a:solidFill>
                <a:srgbClr val="1C4587"/>
              </a:solidFill>
              <a:latin typeface="Cabin"/>
              <a:ea typeface="Cabin"/>
              <a:cs typeface="Cabin"/>
              <a:sym typeface="Cabin"/>
            </a:endParaRPr>
          </a:p>
        </p:txBody>
      </p:sp>
      <p:sp>
        <p:nvSpPr>
          <p:cNvPr id="199" name="Google Shape;199;p15"/>
          <p:cNvSpPr txBox="1"/>
          <p:nvPr/>
        </p:nvSpPr>
        <p:spPr>
          <a:xfrm>
            <a:off x="4364550" y="3940825"/>
            <a:ext cx="3980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1C4587"/>
                </a:solidFill>
                <a:highlight>
                  <a:srgbClr val="FFFFFF"/>
                </a:highlight>
                <a:latin typeface="Cabin"/>
                <a:ea typeface="Cabin"/>
                <a:cs typeface="Cabin"/>
                <a:sym typeface="Cabin"/>
              </a:rPr>
              <a:t>STEP 6 - Possible Pathways Map</a:t>
            </a:r>
            <a:endParaRPr b="0" i="0" sz="2000" u="none" cap="none" strike="noStrike">
              <a:solidFill>
                <a:srgbClr val="1C4587"/>
              </a:solidFill>
              <a:latin typeface="Cabin"/>
              <a:ea typeface="Cabin"/>
              <a:cs typeface="Cabin"/>
              <a:sym typeface="Cabin"/>
            </a:endParaRPr>
          </a:p>
        </p:txBody>
      </p:sp>
      <p:pic>
        <p:nvPicPr>
          <p:cNvPr id="200" name="Google Shape;200;p15"/>
          <p:cNvPicPr preferRelativeResize="0"/>
          <p:nvPr/>
        </p:nvPicPr>
        <p:blipFill rotWithShape="1">
          <a:blip r:embed="rId3">
            <a:alphaModFix/>
          </a:blip>
          <a:srcRect b="0" l="0" r="0" t="0"/>
          <a:stretch/>
        </p:blipFill>
        <p:spPr>
          <a:xfrm>
            <a:off x="286750" y="1879550"/>
            <a:ext cx="3838575" cy="2324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6"/>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206" name="Google Shape;206;p16"/>
          <p:cNvSpPr txBox="1"/>
          <p:nvPr/>
        </p:nvSpPr>
        <p:spPr>
          <a:xfrm>
            <a:off x="1049850" y="181015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WORK TIME</a:t>
            </a:r>
            <a:endParaRPr b="0" i="0" sz="2600" u="none" cap="none" strike="noStrike">
              <a:solidFill>
                <a:srgbClr val="073763"/>
              </a:solidFill>
              <a:latin typeface="Cabin"/>
              <a:ea typeface="Cabin"/>
              <a:cs typeface="Cabin"/>
              <a:sym typeface="Cabin"/>
            </a:endParaRPr>
          </a:p>
        </p:txBody>
      </p:sp>
      <p:sp>
        <p:nvSpPr>
          <p:cNvPr id="207" name="Google Shape;207;p16"/>
          <p:cNvSpPr txBox="1"/>
          <p:nvPr/>
        </p:nvSpPr>
        <p:spPr>
          <a:xfrm>
            <a:off x="150" y="2398650"/>
            <a:ext cx="91440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1C4587"/>
                </a:solidFill>
                <a:latin typeface="Cabin"/>
                <a:ea typeface="Cabin"/>
                <a:cs typeface="Cabin"/>
                <a:sym typeface="Cabin"/>
              </a:rPr>
              <a:t>Complete your EXPLORE YOUR FUTURE!</a:t>
            </a:r>
            <a:endParaRPr b="0" i="0" sz="20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208" name="Google Shape;208;p16"/>
          <p:cNvPicPr preferRelativeResize="0"/>
          <p:nvPr/>
        </p:nvPicPr>
        <p:blipFill rotWithShape="1">
          <a:blip r:embed="rId3">
            <a:alphaModFix/>
          </a:blip>
          <a:srcRect b="0" l="0" r="0" t="0"/>
          <a:stretch/>
        </p:blipFill>
        <p:spPr>
          <a:xfrm flipH="1">
            <a:off x="3395475" y="1654274"/>
            <a:ext cx="481250" cy="4812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2"/>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71" name="Google Shape;71;p2"/>
          <p:cNvSpPr txBox="1"/>
          <p:nvPr/>
        </p:nvSpPr>
        <p:spPr>
          <a:xfrm>
            <a:off x="1049850" y="135295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AGENDA</a:t>
            </a:r>
            <a:endParaRPr b="0" i="0" sz="2600" u="none" cap="none" strike="noStrike">
              <a:solidFill>
                <a:srgbClr val="073763"/>
              </a:solidFill>
              <a:latin typeface="Cabin"/>
              <a:ea typeface="Cabin"/>
              <a:cs typeface="Cabin"/>
              <a:sym typeface="Cabin"/>
            </a:endParaRPr>
          </a:p>
        </p:txBody>
      </p:sp>
      <p:sp>
        <p:nvSpPr>
          <p:cNvPr id="72" name="Google Shape;72;p2"/>
          <p:cNvSpPr txBox="1"/>
          <p:nvPr/>
        </p:nvSpPr>
        <p:spPr>
          <a:xfrm>
            <a:off x="1979375" y="1937950"/>
            <a:ext cx="5394600" cy="1416000"/>
          </a:xfrm>
          <a:prstGeom prst="rect">
            <a:avLst/>
          </a:prstGeom>
          <a:noFill/>
          <a:ln>
            <a:noFill/>
          </a:ln>
        </p:spPr>
        <p:txBody>
          <a:bodyPr anchorCtr="0" anchor="t" bIns="91425" lIns="91425" spcFirstLastPara="1" rIns="91425" wrap="square" tIns="91425">
            <a:spAutoFit/>
          </a:bodyPr>
          <a:lstStyle/>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Prep for Employer Session - FAQS 1.0 </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Employer Session </a:t>
            </a:r>
            <a:endParaRPr b="0" i="0" sz="2000" u="none" cap="none" strike="noStrike">
              <a:solidFill>
                <a:srgbClr val="1C4587"/>
              </a:solidFill>
              <a:highlight>
                <a:schemeClr val="lt1"/>
              </a:highlight>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Debrief Convo</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Explore Your Future </a:t>
            </a:r>
            <a:endParaRPr b="0" i="0" sz="2000" u="none" cap="none" strike="noStrike">
              <a:solidFill>
                <a:srgbClr val="1C4587"/>
              </a:solidFill>
              <a:latin typeface="Cabin"/>
              <a:ea typeface="Cabin"/>
              <a:cs typeface="Cabin"/>
              <a:sym typeface="Cabi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3"/>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78" name="Google Shape;78;p3"/>
          <p:cNvSpPr txBox="1"/>
          <p:nvPr/>
        </p:nvSpPr>
        <p:spPr>
          <a:xfrm>
            <a:off x="1096350" y="132180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WORD OF THE DAY...SKILL</a:t>
            </a:r>
            <a:endParaRPr b="0" i="0" sz="2600" u="none" cap="none" strike="noStrike">
              <a:solidFill>
                <a:srgbClr val="073763"/>
              </a:solidFill>
              <a:latin typeface="Cabin"/>
              <a:ea typeface="Cabin"/>
              <a:cs typeface="Cabin"/>
              <a:sym typeface="Cabin"/>
            </a:endParaRPr>
          </a:p>
        </p:txBody>
      </p:sp>
      <p:sp>
        <p:nvSpPr>
          <p:cNvPr id="79" name="Google Shape;79;p3"/>
          <p:cNvSpPr txBox="1"/>
          <p:nvPr/>
        </p:nvSpPr>
        <p:spPr>
          <a:xfrm>
            <a:off x="979650" y="1694525"/>
            <a:ext cx="7337100" cy="661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50"/>
              <a:buFont typeface="Arial"/>
              <a:buNone/>
            </a:pPr>
            <a:r>
              <a:rPr b="0" i="0" lang="en" sz="2250" u="none" cap="none" strike="noStrike">
                <a:solidFill>
                  <a:srgbClr val="0B5394"/>
                </a:solidFill>
                <a:highlight>
                  <a:srgbClr val="FFFFFF"/>
                </a:highlight>
                <a:latin typeface="Calibri"/>
                <a:ea typeface="Calibri"/>
                <a:cs typeface="Calibri"/>
                <a:sym typeface="Calibri"/>
              </a:rPr>
              <a:t>The ability to do something well</a:t>
            </a:r>
            <a:r>
              <a:rPr b="0" i="0" lang="en" sz="3100" u="none" cap="none" strike="noStrike">
                <a:solidFill>
                  <a:srgbClr val="0B5394"/>
                </a:solidFill>
                <a:highlight>
                  <a:srgbClr val="FFFFFF"/>
                </a:highlight>
                <a:latin typeface="Calibri"/>
                <a:ea typeface="Calibri"/>
                <a:cs typeface="Calibri"/>
                <a:sym typeface="Calibri"/>
              </a:rPr>
              <a:t> </a:t>
            </a:r>
            <a:endParaRPr b="0" i="0" sz="3300" u="none" cap="none" strike="noStrike">
              <a:solidFill>
                <a:srgbClr val="0B5394"/>
              </a:solidFill>
              <a:latin typeface="Calibri"/>
              <a:ea typeface="Calibri"/>
              <a:cs typeface="Calibri"/>
              <a:sym typeface="Calibri"/>
            </a:endParaRPr>
          </a:p>
        </p:txBody>
      </p:sp>
      <p:sp>
        <p:nvSpPr>
          <p:cNvPr id="80" name="Google Shape;80;p3"/>
          <p:cNvSpPr txBox="1"/>
          <p:nvPr/>
        </p:nvSpPr>
        <p:spPr>
          <a:xfrm>
            <a:off x="4264800" y="2247725"/>
            <a:ext cx="1833600" cy="193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Ability</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Talent</a:t>
            </a:r>
            <a:br>
              <a:rPr b="0" i="0" lang="en" sz="1900" u="none" cap="none" strike="noStrike">
                <a:solidFill>
                  <a:srgbClr val="1C4587"/>
                </a:solidFill>
                <a:highlight>
                  <a:srgbClr val="FFFFFF"/>
                </a:highlight>
                <a:latin typeface="Calibri"/>
                <a:ea typeface="Calibri"/>
                <a:cs typeface="Calibri"/>
                <a:sym typeface="Calibri"/>
              </a:rPr>
            </a:br>
            <a:r>
              <a:rPr b="0" i="0" lang="en" sz="1900" u="none" cap="none" strike="noStrike">
                <a:solidFill>
                  <a:srgbClr val="1C4587"/>
                </a:solidFill>
                <a:highlight>
                  <a:srgbClr val="FFFFFF"/>
                </a:highlight>
                <a:latin typeface="Calibri"/>
                <a:ea typeface="Calibri"/>
                <a:cs typeface="Calibri"/>
                <a:sym typeface="Calibri"/>
              </a:rPr>
              <a:t>Capability </a:t>
            </a:r>
            <a:br>
              <a:rPr b="0" i="0" lang="en" sz="1900" u="none" cap="none" strike="noStrike">
                <a:solidFill>
                  <a:srgbClr val="1C4587"/>
                </a:solidFill>
                <a:highlight>
                  <a:srgbClr val="FFFFFF"/>
                </a:highlight>
                <a:latin typeface="Calibri"/>
                <a:ea typeface="Calibri"/>
                <a:cs typeface="Calibri"/>
                <a:sym typeface="Calibri"/>
              </a:rPr>
            </a:br>
            <a:r>
              <a:rPr b="0" i="0" lang="en" sz="1900" u="none" cap="none" strike="noStrike">
                <a:solidFill>
                  <a:srgbClr val="1C4587"/>
                </a:solidFill>
                <a:highlight>
                  <a:srgbClr val="FFFFFF"/>
                </a:highlight>
                <a:latin typeface="Calibri"/>
                <a:ea typeface="Calibri"/>
                <a:cs typeface="Calibri"/>
                <a:sym typeface="Calibri"/>
              </a:rPr>
              <a:t>Competence </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Expertise</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Know-how</a:t>
            </a:r>
            <a:endParaRPr b="0" i="0" sz="1900" u="none" cap="none" strike="noStrike">
              <a:solidFill>
                <a:srgbClr val="1C4587"/>
              </a:solidFill>
              <a:highlight>
                <a:srgbClr val="FFFFFF"/>
              </a:highlight>
              <a:latin typeface="Calibri"/>
              <a:ea typeface="Calibri"/>
              <a:cs typeface="Calibri"/>
              <a:sym typeface="Calibri"/>
            </a:endParaRPr>
          </a:p>
        </p:txBody>
      </p:sp>
      <p:pic>
        <p:nvPicPr>
          <p:cNvPr id="81" name="Google Shape;81;p3"/>
          <p:cNvPicPr preferRelativeResize="0"/>
          <p:nvPr/>
        </p:nvPicPr>
        <p:blipFill rotWithShape="1">
          <a:blip r:embed="rId3">
            <a:alphaModFix/>
          </a:blip>
          <a:srcRect b="0" l="0" r="0" t="0"/>
          <a:stretch/>
        </p:blipFill>
        <p:spPr>
          <a:xfrm>
            <a:off x="2693725" y="2522313"/>
            <a:ext cx="1390347" cy="13903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4"/>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87" name="Google Shape;87;p4"/>
          <p:cNvSpPr txBox="1"/>
          <p:nvPr/>
        </p:nvSpPr>
        <p:spPr>
          <a:xfrm>
            <a:off x="1096350" y="132180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Get the FAQS</a:t>
            </a:r>
            <a:endParaRPr b="0" i="0" sz="2600" u="none" cap="none" strike="noStrike">
              <a:solidFill>
                <a:srgbClr val="073763"/>
              </a:solidFill>
              <a:latin typeface="Cabin"/>
              <a:ea typeface="Cabin"/>
              <a:cs typeface="Cabin"/>
              <a:sym typeface="Cabin"/>
            </a:endParaRPr>
          </a:p>
        </p:txBody>
      </p:sp>
      <p:pic>
        <p:nvPicPr>
          <p:cNvPr id="88" name="Google Shape;88;p4"/>
          <p:cNvPicPr preferRelativeResize="0"/>
          <p:nvPr/>
        </p:nvPicPr>
        <p:blipFill rotWithShape="1">
          <a:blip r:embed="rId3">
            <a:alphaModFix/>
          </a:blip>
          <a:srcRect b="0" l="0" r="0" t="0"/>
          <a:stretch/>
        </p:blipFill>
        <p:spPr>
          <a:xfrm>
            <a:off x="3061550" y="1368998"/>
            <a:ext cx="486400" cy="486400"/>
          </a:xfrm>
          <a:prstGeom prst="rect">
            <a:avLst/>
          </a:prstGeom>
          <a:noFill/>
          <a:ln>
            <a:noFill/>
          </a:ln>
        </p:spPr>
      </p:pic>
      <p:pic>
        <p:nvPicPr>
          <p:cNvPr id="89" name="Google Shape;89;p4"/>
          <p:cNvPicPr preferRelativeResize="0"/>
          <p:nvPr/>
        </p:nvPicPr>
        <p:blipFill rotWithShape="1">
          <a:blip r:embed="rId4">
            <a:alphaModFix/>
          </a:blip>
          <a:srcRect b="0" l="0" r="0" t="0"/>
          <a:stretch/>
        </p:blipFill>
        <p:spPr>
          <a:xfrm>
            <a:off x="982650" y="2482075"/>
            <a:ext cx="1533125" cy="1662775"/>
          </a:xfrm>
          <a:prstGeom prst="rect">
            <a:avLst/>
          </a:prstGeom>
          <a:noFill/>
          <a:ln>
            <a:noFill/>
          </a:ln>
        </p:spPr>
      </p:pic>
      <p:pic>
        <p:nvPicPr>
          <p:cNvPr id="90" name="Google Shape;90;p4"/>
          <p:cNvPicPr preferRelativeResize="0"/>
          <p:nvPr/>
        </p:nvPicPr>
        <p:blipFill rotWithShape="1">
          <a:blip r:embed="rId5">
            <a:alphaModFix/>
          </a:blip>
          <a:srcRect b="0" l="0" r="0" t="0"/>
          <a:stretch/>
        </p:blipFill>
        <p:spPr>
          <a:xfrm>
            <a:off x="6628225" y="2482075"/>
            <a:ext cx="1697252" cy="1662775"/>
          </a:xfrm>
          <a:prstGeom prst="rect">
            <a:avLst/>
          </a:prstGeom>
          <a:noFill/>
          <a:ln>
            <a:noFill/>
          </a:ln>
        </p:spPr>
      </p:pic>
      <p:sp>
        <p:nvSpPr>
          <p:cNvPr id="91" name="Google Shape;91;p4"/>
          <p:cNvSpPr txBox="1"/>
          <p:nvPr/>
        </p:nvSpPr>
        <p:spPr>
          <a:xfrm>
            <a:off x="443913" y="1866475"/>
            <a:ext cx="26106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Cabin"/>
                <a:ea typeface="Cabin"/>
                <a:cs typeface="Cabin"/>
                <a:sym typeface="Cabin"/>
              </a:rPr>
              <a:t>COMPANY - </a:t>
            </a:r>
            <a:endParaRPr b="0" i="0" sz="14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Cabin"/>
                <a:ea typeface="Cabin"/>
                <a:cs typeface="Cabin"/>
                <a:sym typeface="Cabin"/>
              </a:rPr>
              <a:t>the website &amp; socials</a:t>
            </a:r>
            <a:endParaRPr b="0" i="0" sz="1400" u="none" cap="none" strike="noStrike">
              <a:solidFill>
                <a:srgbClr val="1C4587"/>
              </a:solidFill>
              <a:latin typeface="Cabin"/>
              <a:ea typeface="Cabin"/>
              <a:cs typeface="Cabin"/>
              <a:sym typeface="Cabin"/>
            </a:endParaRPr>
          </a:p>
        </p:txBody>
      </p:sp>
      <p:sp>
        <p:nvSpPr>
          <p:cNvPr id="92" name="Google Shape;92;p4"/>
          <p:cNvSpPr txBox="1"/>
          <p:nvPr/>
        </p:nvSpPr>
        <p:spPr>
          <a:xfrm>
            <a:off x="3307725" y="1913675"/>
            <a:ext cx="26106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Cabin"/>
                <a:ea typeface="Cabin"/>
                <a:cs typeface="Cabin"/>
                <a:sym typeface="Cabin"/>
              </a:rPr>
              <a:t>INDUSTRY -</a:t>
            </a:r>
            <a:endParaRPr b="0" i="0" sz="14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Cabin"/>
                <a:ea typeface="Cabin"/>
                <a:cs typeface="Cabin"/>
                <a:sym typeface="Cabin"/>
              </a:rPr>
              <a:t>PipelineAZ </a:t>
            </a:r>
            <a:endParaRPr b="0" i="0" sz="1400" u="none" cap="none" strike="noStrike">
              <a:solidFill>
                <a:srgbClr val="1C4587"/>
              </a:solidFill>
              <a:latin typeface="Cabin"/>
              <a:ea typeface="Cabin"/>
              <a:cs typeface="Cabin"/>
              <a:sym typeface="Cabin"/>
            </a:endParaRPr>
          </a:p>
        </p:txBody>
      </p:sp>
      <p:sp>
        <p:nvSpPr>
          <p:cNvPr id="93" name="Google Shape;93;p4"/>
          <p:cNvSpPr txBox="1"/>
          <p:nvPr/>
        </p:nvSpPr>
        <p:spPr>
          <a:xfrm>
            <a:off x="6171538" y="1866475"/>
            <a:ext cx="26106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Cabin"/>
                <a:ea typeface="Cabin"/>
                <a:cs typeface="Cabin"/>
                <a:sym typeface="Cabin"/>
              </a:rPr>
              <a:t>PEOPLE - </a:t>
            </a:r>
            <a:endParaRPr b="0" i="0" sz="14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Cabin"/>
                <a:ea typeface="Cabin"/>
                <a:cs typeface="Cabin"/>
                <a:sym typeface="Cabin"/>
              </a:rPr>
              <a:t>Linkedin &amp; company site</a:t>
            </a:r>
            <a:endParaRPr b="0" i="0" sz="1400" u="none" cap="none" strike="noStrike">
              <a:solidFill>
                <a:srgbClr val="1C4587"/>
              </a:solidFill>
              <a:latin typeface="Cabin"/>
              <a:ea typeface="Cabin"/>
              <a:cs typeface="Cabin"/>
              <a:sym typeface="Cabin"/>
            </a:endParaRPr>
          </a:p>
        </p:txBody>
      </p:sp>
      <p:grpSp>
        <p:nvGrpSpPr>
          <p:cNvPr id="94" name="Google Shape;94;p4"/>
          <p:cNvGrpSpPr/>
          <p:nvPr/>
        </p:nvGrpSpPr>
        <p:grpSpPr>
          <a:xfrm>
            <a:off x="3519207" y="2482108"/>
            <a:ext cx="2058689" cy="1739006"/>
            <a:chOff x="3510597" y="2525500"/>
            <a:chExt cx="2122797" cy="1575900"/>
          </a:xfrm>
        </p:grpSpPr>
        <p:pic>
          <p:nvPicPr>
            <p:cNvPr id="95" name="Google Shape;95;p4"/>
            <p:cNvPicPr preferRelativeResize="0"/>
            <p:nvPr/>
          </p:nvPicPr>
          <p:blipFill rotWithShape="1">
            <a:blip r:embed="rId6">
              <a:alphaModFix/>
            </a:blip>
            <a:srcRect b="12730" l="0" r="0" t="-12730"/>
            <a:stretch/>
          </p:blipFill>
          <p:spPr>
            <a:xfrm>
              <a:off x="3510600" y="2525500"/>
              <a:ext cx="2122794" cy="1575900"/>
            </a:xfrm>
            <a:prstGeom prst="rect">
              <a:avLst/>
            </a:prstGeom>
            <a:noFill/>
            <a:ln>
              <a:noFill/>
            </a:ln>
          </p:spPr>
        </p:pic>
        <p:pic>
          <p:nvPicPr>
            <p:cNvPr id="96" name="Google Shape;96;p4"/>
            <p:cNvPicPr preferRelativeResize="0"/>
            <p:nvPr/>
          </p:nvPicPr>
          <p:blipFill rotWithShape="1">
            <a:blip r:embed="rId7">
              <a:alphaModFix/>
            </a:blip>
            <a:srcRect b="0" l="0" r="0" t="0"/>
            <a:stretch/>
          </p:blipFill>
          <p:spPr>
            <a:xfrm>
              <a:off x="3510597" y="2548630"/>
              <a:ext cx="486401" cy="12297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1000"/>
                                        <p:tgtEl>
                                          <p:spTgt spid="89"/>
                                        </p:tgtEl>
                                      </p:cBhvr>
                                    </p:animEffect>
                                  </p:childTnLst>
                                </p:cTn>
                              </p:par>
                              <p:par>
                                <p:cTn fill="hold" nodeType="withEffect" presetClass="entr" presetID="10" presetSubtype="0">
                                  <p:stCondLst>
                                    <p:cond delay="0"/>
                                  </p:stCondLst>
                                  <p:childTnLst>
                                    <p:set>
                                      <p:cBhvr>
                                        <p:cTn dur="1" fill="hold">
                                          <p:stCondLst>
                                            <p:cond delay="0"/>
                                          </p:stCondLst>
                                        </p:cTn>
                                        <p:tgtEl>
                                          <p:spTgt spid="91"/>
                                        </p:tgtEl>
                                        <p:attrNameLst>
                                          <p:attrName>style.visibility</p:attrName>
                                        </p:attrNameLst>
                                      </p:cBhvr>
                                      <p:to>
                                        <p:strVal val="visible"/>
                                      </p:to>
                                    </p:set>
                                    <p:animEffect filter="fade" transition="in">
                                      <p:cBhvr>
                                        <p:cTn dur="1000"/>
                                        <p:tgtEl>
                                          <p:spTgt spid="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gtEl>
                                        <p:attrNameLst>
                                          <p:attrName>style.visibility</p:attrName>
                                        </p:attrNameLst>
                                      </p:cBhvr>
                                      <p:to>
                                        <p:strVal val="visible"/>
                                      </p:to>
                                    </p:set>
                                    <p:animEffect filter="fade" transition="in">
                                      <p:cBhvr>
                                        <p:cTn dur="1000"/>
                                        <p:tgtEl>
                                          <p:spTgt spid="92"/>
                                        </p:tgtEl>
                                      </p:cBhvr>
                                    </p:animEffect>
                                  </p:childTnLst>
                                </p:cTn>
                              </p:par>
                              <p:par>
                                <p:cTn fill="hold" nodeType="with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gtEl>
                                        <p:attrNameLst>
                                          <p:attrName>style.visibility</p:attrName>
                                        </p:attrNameLst>
                                      </p:cBhvr>
                                      <p:to>
                                        <p:strVal val="visible"/>
                                      </p:to>
                                    </p:set>
                                    <p:animEffect filter="fade" transition="in">
                                      <p:cBhvr>
                                        <p:cTn dur="1000"/>
                                        <p:tgtEl>
                                          <p:spTgt spid="93"/>
                                        </p:tgtEl>
                                      </p:cBhvr>
                                    </p:animEffect>
                                  </p:childTnLst>
                                </p:cTn>
                              </p:par>
                              <p:par>
                                <p:cTn fill="hold" nodeType="withEffect" presetClass="entr" presetID="10" presetSubtype="0">
                                  <p:stCondLst>
                                    <p:cond delay="0"/>
                                  </p:stCondLst>
                                  <p:childTnLst>
                                    <p:set>
                                      <p:cBhvr>
                                        <p:cTn dur="1" fill="hold">
                                          <p:stCondLst>
                                            <p:cond delay="0"/>
                                          </p:stCondLst>
                                        </p:cTn>
                                        <p:tgtEl>
                                          <p:spTgt spid="90"/>
                                        </p:tgtEl>
                                        <p:attrNameLst>
                                          <p:attrName>style.visibility</p:attrName>
                                        </p:attrNameLst>
                                      </p:cBhvr>
                                      <p:to>
                                        <p:strVal val="visible"/>
                                      </p:to>
                                    </p:set>
                                    <p:animEffect filter="fade" transition="in">
                                      <p:cBhvr>
                                        <p:cTn dur="1000"/>
                                        <p:tgtEl>
                                          <p:spTgt spid="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5"/>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02" name="Google Shape;102;p5"/>
          <p:cNvSpPr txBox="1"/>
          <p:nvPr/>
        </p:nvSpPr>
        <p:spPr>
          <a:xfrm>
            <a:off x="3208700" y="2239000"/>
            <a:ext cx="40608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highlight>
                  <a:schemeClr val="lt1"/>
                </a:highlight>
                <a:latin typeface="Cabin"/>
                <a:ea typeface="Cabin"/>
                <a:cs typeface="Cabin"/>
                <a:sym typeface="Cabin"/>
              </a:rPr>
              <a:t>Add Details</a:t>
            </a:r>
            <a:endParaRPr b="0" i="0" sz="1800" u="none" cap="none" strike="noStrike">
              <a:solidFill>
                <a:srgbClr val="000000"/>
              </a:solidFill>
              <a:highlight>
                <a:schemeClr val="lt1"/>
              </a:highlight>
              <a:latin typeface="Cabin"/>
              <a:ea typeface="Cabin"/>
              <a:cs typeface="Cabin"/>
              <a:sym typeface="Cabin"/>
            </a:endParaRPr>
          </a:p>
        </p:txBody>
      </p:sp>
      <p:sp>
        <p:nvSpPr>
          <p:cNvPr id="103" name="Google Shape;103;p5"/>
          <p:cNvSpPr txBox="1"/>
          <p:nvPr/>
        </p:nvSpPr>
        <p:spPr>
          <a:xfrm>
            <a:off x="0" y="1437850"/>
            <a:ext cx="90621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EMPLOYER SESSION</a:t>
            </a:r>
            <a:endParaRPr b="0" i="0" sz="2600" u="none" cap="none" strike="noStrike">
              <a:solidFill>
                <a:srgbClr val="073763"/>
              </a:solidFill>
              <a:latin typeface="Cabin"/>
              <a:ea typeface="Cabin"/>
              <a:cs typeface="Cabin"/>
              <a:sym typeface="Cabi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6"/>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09" name="Google Shape;109;p6"/>
          <p:cNvSpPr txBox="1"/>
          <p:nvPr/>
        </p:nvSpPr>
        <p:spPr>
          <a:xfrm>
            <a:off x="1049850" y="1505350"/>
            <a:ext cx="6951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REFLECTION TIME</a:t>
            </a:r>
            <a:endParaRPr b="0" i="0" sz="2600" u="none" cap="none" strike="noStrike">
              <a:solidFill>
                <a:srgbClr val="073763"/>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73763"/>
              </a:solidFill>
              <a:latin typeface="Cabin"/>
              <a:ea typeface="Cabin"/>
              <a:cs typeface="Cabin"/>
              <a:sym typeface="Cabin"/>
            </a:endParaRPr>
          </a:p>
        </p:txBody>
      </p:sp>
      <p:sp>
        <p:nvSpPr>
          <p:cNvPr id="110" name="Google Shape;110;p6"/>
          <p:cNvSpPr txBox="1"/>
          <p:nvPr/>
        </p:nvSpPr>
        <p:spPr>
          <a:xfrm>
            <a:off x="1261800" y="2187725"/>
            <a:ext cx="6772800" cy="1893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1C4587"/>
                </a:solidFill>
                <a:latin typeface="Cabin"/>
                <a:ea typeface="Cabin"/>
                <a:cs typeface="Cabin"/>
                <a:sym typeface="Cabin"/>
              </a:rPr>
              <a:t>Take 2 minutes to reflect/journal on the following question:</a:t>
            </a:r>
            <a:endParaRPr b="0" i="0" sz="2000" u="none" cap="none" strike="noStrike">
              <a:solidFill>
                <a:srgbClr val="1C4587"/>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Char char="●"/>
            </a:pPr>
            <a:r>
              <a:rPr b="0" i="0" lang="en" sz="2000" u="none" cap="none" strike="noStrike">
                <a:solidFill>
                  <a:srgbClr val="1C4587"/>
                </a:solidFill>
                <a:latin typeface="Cabin"/>
                <a:ea typeface="Cabin"/>
                <a:cs typeface="Cabin"/>
                <a:sym typeface="Cabin"/>
              </a:rPr>
              <a:t>What did you learn during the Employer Session and how did it reinforce or challenge your assumptions about the career path you think you want to pursue?</a:t>
            </a:r>
            <a:endParaRPr b="0" i="0" sz="2000" u="none" cap="none" strike="noStrike">
              <a:solidFill>
                <a:srgbClr val="1C4587"/>
              </a:solidFill>
              <a:latin typeface="Cabin"/>
              <a:ea typeface="Cabin"/>
              <a:cs typeface="Cabin"/>
              <a:sym typeface="Cabin"/>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111" name="Google Shape;111;p6"/>
          <p:cNvPicPr preferRelativeResize="0"/>
          <p:nvPr/>
        </p:nvPicPr>
        <p:blipFill rotWithShape="1">
          <a:blip r:embed="rId3">
            <a:alphaModFix/>
          </a:blip>
          <a:srcRect b="0" l="0" r="0" t="0"/>
          <a:stretch/>
        </p:blipFill>
        <p:spPr>
          <a:xfrm>
            <a:off x="2523050" y="1379785"/>
            <a:ext cx="590700" cy="590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7"/>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17" name="Google Shape;117;p7"/>
          <p:cNvSpPr txBox="1"/>
          <p:nvPr/>
        </p:nvSpPr>
        <p:spPr>
          <a:xfrm>
            <a:off x="683463" y="1658100"/>
            <a:ext cx="3634500" cy="538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rgbClr val="073763"/>
                </a:solidFill>
                <a:latin typeface="Cabin"/>
                <a:ea typeface="Cabin"/>
                <a:cs typeface="Cabin"/>
                <a:sym typeface="Cabin"/>
              </a:rPr>
              <a:t>DIGITAL VISION BOARDS!</a:t>
            </a:r>
            <a:endParaRPr b="0" i="0" sz="2300" u="none" cap="none" strike="noStrike">
              <a:solidFill>
                <a:srgbClr val="073763"/>
              </a:solidFill>
              <a:latin typeface="Cabin"/>
              <a:ea typeface="Cabin"/>
              <a:cs typeface="Cabin"/>
              <a:sym typeface="Cabin"/>
            </a:endParaRPr>
          </a:p>
        </p:txBody>
      </p:sp>
      <p:pic>
        <p:nvPicPr>
          <p:cNvPr id="118" name="Google Shape;118;p7"/>
          <p:cNvPicPr preferRelativeResize="0"/>
          <p:nvPr/>
        </p:nvPicPr>
        <p:blipFill rotWithShape="1">
          <a:blip r:embed="rId3">
            <a:alphaModFix/>
          </a:blip>
          <a:srcRect b="0" l="0" r="0" t="0"/>
          <a:stretch/>
        </p:blipFill>
        <p:spPr>
          <a:xfrm>
            <a:off x="1312125" y="2282775"/>
            <a:ext cx="2377174" cy="1712075"/>
          </a:xfrm>
          <a:prstGeom prst="rect">
            <a:avLst/>
          </a:prstGeom>
          <a:noFill/>
          <a:ln>
            <a:noFill/>
          </a:ln>
        </p:spPr>
      </p:pic>
      <p:sp>
        <p:nvSpPr>
          <p:cNvPr id="119" name="Google Shape;119;p7"/>
          <p:cNvSpPr txBox="1"/>
          <p:nvPr/>
        </p:nvSpPr>
        <p:spPr>
          <a:xfrm>
            <a:off x="4961163" y="1667775"/>
            <a:ext cx="3634500" cy="538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rgbClr val="073763"/>
                </a:solidFill>
                <a:latin typeface="Cabin"/>
                <a:ea typeface="Cabin"/>
                <a:cs typeface="Cabin"/>
                <a:sym typeface="Cabin"/>
              </a:rPr>
              <a:t>DREAM BUDGETS!</a:t>
            </a:r>
            <a:endParaRPr b="0" i="0" sz="2300" u="none" cap="none" strike="noStrike">
              <a:solidFill>
                <a:srgbClr val="073763"/>
              </a:solidFill>
              <a:latin typeface="Cabin"/>
              <a:ea typeface="Cabin"/>
              <a:cs typeface="Cabin"/>
              <a:sym typeface="Cabin"/>
            </a:endParaRPr>
          </a:p>
        </p:txBody>
      </p:sp>
      <p:pic>
        <p:nvPicPr>
          <p:cNvPr id="120" name="Google Shape;120;p7"/>
          <p:cNvPicPr preferRelativeResize="0"/>
          <p:nvPr/>
        </p:nvPicPr>
        <p:blipFill rotWithShape="1">
          <a:blip r:embed="rId4">
            <a:alphaModFix/>
          </a:blip>
          <a:srcRect b="0" l="0" r="0" t="0"/>
          <a:stretch/>
        </p:blipFill>
        <p:spPr>
          <a:xfrm>
            <a:off x="5267650" y="2184500"/>
            <a:ext cx="3015725" cy="1810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8"/>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26" name="Google Shape;126;p8"/>
          <p:cNvSpPr txBox="1"/>
          <p:nvPr/>
        </p:nvSpPr>
        <p:spPr>
          <a:xfrm>
            <a:off x="1979375" y="1785550"/>
            <a:ext cx="5394600" cy="4926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127" name="Google Shape;127;p8"/>
          <p:cNvPicPr preferRelativeResize="0"/>
          <p:nvPr/>
        </p:nvPicPr>
        <p:blipFill rotWithShape="1">
          <a:blip r:embed="rId3">
            <a:alphaModFix/>
          </a:blip>
          <a:srcRect b="0" l="0" r="0" t="0"/>
          <a:stretch/>
        </p:blipFill>
        <p:spPr>
          <a:xfrm>
            <a:off x="1298625" y="1781575"/>
            <a:ext cx="2694900" cy="2560550"/>
          </a:xfrm>
          <a:prstGeom prst="rect">
            <a:avLst/>
          </a:prstGeom>
          <a:noFill/>
          <a:ln>
            <a:noFill/>
          </a:ln>
        </p:spPr>
      </p:pic>
      <p:sp>
        <p:nvSpPr>
          <p:cNvPr id="128" name="Google Shape;128;p8"/>
          <p:cNvSpPr txBox="1"/>
          <p:nvPr/>
        </p:nvSpPr>
        <p:spPr>
          <a:xfrm>
            <a:off x="4364000" y="2014150"/>
            <a:ext cx="3949500" cy="193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E69138"/>
                </a:solidFill>
                <a:latin typeface="Cabin"/>
                <a:ea typeface="Cabin"/>
                <a:cs typeface="Cabin"/>
                <a:sym typeface="Cabin"/>
              </a:rPr>
              <a:t>What are the things you love doing?</a:t>
            </a:r>
            <a:endParaRPr b="0" i="0" sz="1900" u="none" cap="none" strike="noStrike">
              <a:solidFill>
                <a:srgbClr val="E69138"/>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E69138"/>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E69138"/>
                </a:solidFill>
                <a:latin typeface="Cabin"/>
                <a:ea typeface="Cabin"/>
                <a:cs typeface="Cabin"/>
                <a:sym typeface="Cabin"/>
              </a:rPr>
              <a:t>What are you good at?</a:t>
            </a:r>
            <a:endParaRPr b="0" i="0" sz="1900" u="none" cap="none" strike="noStrike">
              <a:solidFill>
                <a:srgbClr val="E69138"/>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E69138"/>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E69138"/>
                </a:solidFill>
                <a:latin typeface="Cabin"/>
                <a:ea typeface="Cabin"/>
                <a:cs typeface="Cabin"/>
                <a:sym typeface="Cabin"/>
              </a:rPr>
              <a:t>What careers will provide you with reasonable financial security?</a:t>
            </a:r>
            <a:endParaRPr b="0" i="0" sz="1900" u="none" cap="none" strike="noStrike">
              <a:solidFill>
                <a:srgbClr val="E69138"/>
              </a:solidFill>
              <a:latin typeface="Cabin"/>
              <a:ea typeface="Cabin"/>
              <a:cs typeface="Cabin"/>
              <a:sym typeface="Cabin"/>
            </a:endParaRPr>
          </a:p>
        </p:txBody>
      </p:sp>
      <p:sp>
        <p:nvSpPr>
          <p:cNvPr id="129" name="Google Shape;129;p8"/>
          <p:cNvSpPr txBox="1"/>
          <p:nvPr/>
        </p:nvSpPr>
        <p:spPr>
          <a:xfrm>
            <a:off x="1096350" y="12206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a:t>
            </a:r>
            <a:endParaRPr b="0" i="0" sz="2600" u="none" cap="none" strike="noStrike">
              <a:solidFill>
                <a:srgbClr val="073763"/>
              </a:solidFill>
              <a:latin typeface="Cabin"/>
              <a:ea typeface="Cabin"/>
              <a:cs typeface="Cabin"/>
              <a:sym typeface="Cabin"/>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9"/>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35" name="Google Shape;135;p9"/>
          <p:cNvSpPr txBox="1"/>
          <p:nvPr/>
        </p:nvSpPr>
        <p:spPr>
          <a:xfrm>
            <a:off x="1096350" y="12206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EXPLORE YOUR FUTURE!</a:t>
            </a:r>
            <a:endParaRPr b="0" i="0" sz="2600" u="none" cap="none" strike="noStrike">
              <a:solidFill>
                <a:srgbClr val="073763"/>
              </a:solidFill>
              <a:latin typeface="Cabin"/>
              <a:ea typeface="Cabin"/>
              <a:cs typeface="Cabin"/>
              <a:sym typeface="Cabin"/>
            </a:endParaRPr>
          </a:p>
        </p:txBody>
      </p:sp>
      <p:pic>
        <p:nvPicPr>
          <p:cNvPr id="136" name="Google Shape;136;p9"/>
          <p:cNvPicPr preferRelativeResize="0"/>
          <p:nvPr/>
        </p:nvPicPr>
        <p:blipFill rotWithShape="1">
          <a:blip r:embed="rId3">
            <a:alphaModFix/>
          </a:blip>
          <a:srcRect b="0" l="0" r="0" t="0"/>
          <a:stretch/>
        </p:blipFill>
        <p:spPr>
          <a:xfrm>
            <a:off x="2364600" y="1805625"/>
            <a:ext cx="2137892" cy="2628250"/>
          </a:xfrm>
          <a:prstGeom prst="rect">
            <a:avLst/>
          </a:prstGeom>
          <a:noFill/>
          <a:ln>
            <a:noFill/>
          </a:ln>
        </p:spPr>
      </p:pic>
      <p:pic>
        <p:nvPicPr>
          <p:cNvPr id="137" name="Google Shape;137;p9"/>
          <p:cNvPicPr preferRelativeResize="0"/>
          <p:nvPr/>
        </p:nvPicPr>
        <p:blipFill rotWithShape="1">
          <a:blip r:embed="rId4">
            <a:alphaModFix/>
          </a:blip>
          <a:srcRect b="0" l="0" r="0" t="0"/>
          <a:stretch/>
        </p:blipFill>
        <p:spPr>
          <a:xfrm>
            <a:off x="4641507" y="1805625"/>
            <a:ext cx="2137892" cy="2628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