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419" r:id="rId5"/>
    <p:sldId id="2420" r:id="rId6"/>
    <p:sldId id="2421" r:id="rId7"/>
    <p:sldId id="2422" r:id="rId8"/>
    <p:sldId id="2423" r:id="rId9"/>
    <p:sldId id="2424" r:id="rId10"/>
    <p:sldId id="2426" r:id="rId11"/>
    <p:sldId id="24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CFA Template slides" id="{054C9882-5595-4F41-91E8-1DB114517B26}">
          <p14:sldIdLst>
            <p14:sldId id="2419"/>
            <p14:sldId id="2420"/>
            <p14:sldId id="2421"/>
            <p14:sldId id="2422"/>
            <p14:sldId id="2423"/>
            <p14:sldId id="2424"/>
            <p14:sldId id="2426"/>
            <p14:sldId id="24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Thornton" initials="HT" lastIdx="27" clrIdx="0">
    <p:extLst>
      <p:ext uri="{19B8F6BF-5375-455C-9EA6-DF929625EA0E}">
        <p15:presenceInfo xmlns:p15="http://schemas.microsoft.com/office/powerpoint/2012/main" userId="S-1-5-21-1864253520-1647712531-16515117-447206" providerId="AD"/>
      </p:ext>
    </p:extLst>
  </p:cmAuthor>
  <p:cmAuthor id="2" name="Madison Rock" initials="MR" lastIdx="1" clrIdx="1">
    <p:extLst>
      <p:ext uri="{19B8F6BF-5375-455C-9EA6-DF929625EA0E}">
        <p15:presenceInfo xmlns:p15="http://schemas.microsoft.com/office/powerpoint/2012/main" userId="Madison Ro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A4"/>
    <a:srgbClr val="FFEBBB"/>
    <a:srgbClr val="FDE7DB"/>
    <a:srgbClr val="FD9CA9"/>
    <a:srgbClr val="723C74"/>
    <a:srgbClr val="532E6D"/>
    <a:srgbClr val="201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24A4B-3FD6-3223-5528-D95C346636E6}" v="10" dt="2022-08-26T23:02:31.462"/>
    <p1510:client id="{CCB32394-1309-CD53-E26F-D1C62665D55B}" v="1" dt="2023-07-31T16:05:01.643"/>
    <p1510:client id="{D2EEC609-62CE-4681-41DA-FFEDB527A9BA}" v="24" dt="2022-08-26T00:03:20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 snapToGrid="0">
      <p:cViewPr varScale="1">
        <p:scale>
          <a:sx n="122" d="100"/>
          <a:sy n="122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9925E-BFBF-40A8-AE94-06FA832D3AE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D92F3-F5BE-4352-A284-59E9182A0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C266D4-6BDA-4EF6-BF04-7FC41DBBCCF5}"/>
              </a:ext>
            </a:extLst>
          </p:cNvPr>
          <p:cNvSpPr/>
          <p:nvPr userDrawn="1"/>
        </p:nvSpPr>
        <p:spPr>
          <a:xfrm>
            <a:off x="0" y="-17960"/>
            <a:ext cx="12192000" cy="687596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AA7B63FA-F2AD-4EF3-B50B-6A256B98C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59" y="2344860"/>
            <a:ext cx="4984481" cy="21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8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8BCA3-0F13-4A4E-97F7-8A2E648EA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7BCC3E-EB13-4C85-9BDB-528AEB3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2625726"/>
            <a:ext cx="5256212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925A299-4DEF-4BEF-82D0-948071733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6913" y="4371974"/>
            <a:ext cx="5256212" cy="1706563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69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1431-E8DB-4E4F-BC22-146788D14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413" y="2625726"/>
            <a:ext cx="5256212" cy="16002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8BCA3-0F13-4A4E-97F7-8A2E648EA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937" y="0"/>
            <a:ext cx="5486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C7D9F-5873-42C6-B98B-9BCF9F0E9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1413" y="4371974"/>
            <a:ext cx="5256212" cy="1706563"/>
          </a:xfrm>
        </p:spPr>
        <p:txBody>
          <a:bodyPr>
            <a:normAutofit/>
          </a:bodyPr>
          <a:lstStyle>
            <a:lvl1pPr marL="0" indent="0">
              <a:lnSpc>
                <a:spcPts val="3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92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E9483D-03A1-4F41-829A-DF51B8C43A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E9483D-03A1-4F41-829A-DF51B8C43A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3D911-139B-405D-B865-4FD09A288300}"/>
              </a:ext>
            </a:extLst>
          </p:cNvPr>
          <p:cNvSpPr/>
          <p:nvPr userDrawn="1"/>
        </p:nvSpPr>
        <p:spPr>
          <a:xfrm>
            <a:off x="2438182" y="1352862"/>
            <a:ext cx="7315636" cy="41522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4CFE6FE-ECC6-40C1-98DE-37A8228A7A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038" y="1809750"/>
            <a:ext cx="6257925" cy="3238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97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EE9483D-03A1-4F41-829A-DF51B8C43A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F3D911-139B-405D-B865-4FD09A288300}"/>
              </a:ext>
            </a:extLst>
          </p:cNvPr>
          <p:cNvSpPr/>
          <p:nvPr userDrawn="1"/>
        </p:nvSpPr>
        <p:spPr>
          <a:xfrm>
            <a:off x="2438182" y="1352862"/>
            <a:ext cx="7315636" cy="41522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4CFE6FE-ECC6-40C1-98DE-37A8228A7A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038" y="1809750"/>
            <a:ext cx="6257925" cy="3238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3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6C8F-0E07-498D-AE78-EC28A1FE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anchor="b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E43A5A-61E4-4075-A87A-9981FEA00D9A}"/>
              </a:ext>
            </a:extLst>
          </p:cNvPr>
          <p:cNvCxnSpPr>
            <a:cxnSpLocks/>
          </p:cNvCxnSpPr>
          <p:nvPr userDrawn="1"/>
        </p:nvCxnSpPr>
        <p:spPr>
          <a:xfrm>
            <a:off x="2958259" y="4370259"/>
            <a:ext cx="627548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13E64E-7695-473D-8645-F1490BA5B810}"/>
              </a:ext>
            </a:extLst>
          </p:cNvPr>
          <p:cNvSpPr txBox="1"/>
          <p:nvPr userDrawn="1"/>
        </p:nvSpPr>
        <p:spPr>
          <a:xfrm>
            <a:off x="598721" y="4698488"/>
            <a:ext cx="10994558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2000" b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arizonafuture.org</a:t>
            </a:r>
          </a:p>
          <a:p>
            <a:pPr algn="ctr">
              <a:spcBef>
                <a:spcPts val="900"/>
              </a:spcBef>
            </a:pPr>
            <a:r>
              <a:rPr lang="en-US" sz="16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#arizonafuture</a:t>
            </a:r>
            <a:r>
              <a:rPr lang="en-US" sz="16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sz="16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#TheArizonaWeWant</a:t>
            </a:r>
            <a:r>
              <a:rPr lang="en-US" sz="1600" b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sz="160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#azprogressmeters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AE39D7C-455B-4B5B-9E2B-2BBE1263E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488878"/>
            <a:ext cx="3840480" cy="16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8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6C8F-0E07-498D-AE78-EC28A1FE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E43A5A-61E4-4075-A87A-9981FEA00D9A}"/>
              </a:ext>
            </a:extLst>
          </p:cNvPr>
          <p:cNvCxnSpPr>
            <a:cxnSpLocks/>
          </p:cNvCxnSpPr>
          <p:nvPr userDrawn="1"/>
        </p:nvCxnSpPr>
        <p:spPr>
          <a:xfrm>
            <a:off x="2958259" y="4370259"/>
            <a:ext cx="627548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7E388-292F-4065-AE17-1F1D4BAA2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743450"/>
            <a:ext cx="10515600" cy="172402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699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6C8F-0E07-498D-AE78-EC28A1FEA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 anchor="b"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E43A5A-61E4-4075-A87A-9981FEA00D9A}"/>
              </a:ext>
            </a:extLst>
          </p:cNvPr>
          <p:cNvCxnSpPr>
            <a:cxnSpLocks/>
          </p:cNvCxnSpPr>
          <p:nvPr userDrawn="1"/>
        </p:nvCxnSpPr>
        <p:spPr>
          <a:xfrm>
            <a:off x="2958259" y="4370259"/>
            <a:ext cx="627548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C13E64E-7695-473D-8645-F1490BA5B810}"/>
              </a:ext>
            </a:extLst>
          </p:cNvPr>
          <p:cNvSpPr txBox="1"/>
          <p:nvPr userDrawn="1"/>
        </p:nvSpPr>
        <p:spPr>
          <a:xfrm>
            <a:off x="598721" y="4698488"/>
            <a:ext cx="10994558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2000" b="1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arizonafuture.org</a:t>
            </a:r>
          </a:p>
          <a:p>
            <a:pPr algn="ctr">
              <a:spcBef>
                <a:spcPts val="900"/>
              </a:spcBef>
            </a:pPr>
            <a:r>
              <a:rPr lang="en-US" sz="160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#arizonafuture</a:t>
            </a:r>
            <a:r>
              <a:rPr lang="en-US" sz="1600" b="1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sz="160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#TheArizonaWeWant</a:t>
            </a:r>
            <a:r>
              <a:rPr lang="en-US" sz="1600" b="1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</a:t>
            </a:r>
            <a:r>
              <a:rPr lang="en-US" sz="160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#azprogressmeters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2FF985C-9F8C-4B48-B890-6F6490BE8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467418"/>
            <a:ext cx="3840480" cy="167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79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3C67-EC22-4787-A366-552A5CF7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93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8EC6-0CBB-4E38-9665-33519A7D6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624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7F112-5CE1-4B58-9E69-76651E392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43522"/>
            <a:ext cx="9144000" cy="7524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FFBB5D52-051B-4EFF-9517-A4EAFC8FF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04" y="430026"/>
            <a:ext cx="4003791" cy="17416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AB57EC-FC61-40E3-A3BA-7C8A7A07A126}"/>
              </a:ext>
            </a:extLst>
          </p:cNvPr>
          <p:cNvCxnSpPr>
            <a:cxnSpLocks/>
          </p:cNvCxnSpPr>
          <p:nvPr userDrawn="1"/>
        </p:nvCxnSpPr>
        <p:spPr>
          <a:xfrm>
            <a:off x="2958259" y="5103683"/>
            <a:ext cx="627548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3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C266D4-6BDA-4EF6-BF04-7FC41DBBCCF5}"/>
              </a:ext>
            </a:extLst>
          </p:cNvPr>
          <p:cNvSpPr/>
          <p:nvPr userDrawn="1"/>
        </p:nvSpPr>
        <p:spPr>
          <a:xfrm>
            <a:off x="0" y="-17960"/>
            <a:ext cx="12192000" cy="115664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B9B3E-5089-4A34-B4F4-DEF8299D3E9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8212" y="-17960"/>
            <a:ext cx="9037713" cy="115664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01DB56-B230-469C-B28E-A8942B8623B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9727" y="1727200"/>
            <a:ext cx="10946921" cy="4578709"/>
          </a:xfrm>
        </p:spPr>
        <p:txBody>
          <a:bodyPr/>
          <a:lstStyle>
            <a:lvl1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6AD1094F-E806-48CC-8E6F-38597D465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0"/>
            <a:ext cx="2743200" cy="11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7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C266D4-6BDA-4EF6-BF04-7FC41DBBCCF5}"/>
              </a:ext>
            </a:extLst>
          </p:cNvPr>
          <p:cNvSpPr/>
          <p:nvPr userDrawn="1"/>
        </p:nvSpPr>
        <p:spPr>
          <a:xfrm>
            <a:off x="0" y="-17960"/>
            <a:ext cx="12192000" cy="1156647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B9B3E-5089-4A34-B4F4-DEF8299D3E9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8212" y="-17960"/>
            <a:ext cx="9037713" cy="1156647"/>
          </a:xfrm>
        </p:spPr>
        <p:txBody>
          <a:bodyPr/>
          <a:lstStyle>
            <a:lvl1pPr>
              <a:defRPr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01DB56-B230-469C-B28E-A8942B8623BE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29727" y="1727200"/>
            <a:ext cx="10946921" cy="4578709"/>
          </a:xfrm>
        </p:spPr>
        <p:txBody>
          <a:bodyPr/>
          <a:lstStyle>
            <a:lvl1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6AD1094F-E806-48CC-8E6F-38597D465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0"/>
            <a:ext cx="2743200" cy="11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C266D4-6BDA-4EF6-BF04-7FC41DBBCCF5}"/>
              </a:ext>
            </a:extLst>
          </p:cNvPr>
          <p:cNvSpPr/>
          <p:nvPr userDrawn="1"/>
        </p:nvSpPr>
        <p:spPr>
          <a:xfrm>
            <a:off x="0" y="-17960"/>
            <a:ext cx="12192000" cy="161816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B9B3E-5089-4A34-B4F4-DEF8299D3E9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68212" y="-17960"/>
            <a:ext cx="9037713" cy="16181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Text&#10;&#10;Description automatically generated with low confidence">
            <a:extLst>
              <a:ext uri="{FF2B5EF4-FFF2-40B4-BE49-F238E27FC236}">
                <a16:creationId xmlns:a16="http://schemas.microsoft.com/office/drawing/2014/main" id="{6AD1094F-E806-48CC-8E6F-38597D465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0"/>
            <a:ext cx="2743200" cy="1193309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AB8D95-4277-4C5A-AB47-3780E40B92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727" y="2133601"/>
            <a:ext cx="10946921" cy="4140200"/>
          </a:xfrm>
        </p:spPr>
        <p:txBody>
          <a:bodyPr/>
          <a:lstStyle>
            <a:lvl1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21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C266D4-6BDA-4EF6-BF04-7FC41DBBCCF5}"/>
              </a:ext>
            </a:extLst>
          </p:cNvPr>
          <p:cNvSpPr/>
          <p:nvPr userDrawn="1"/>
        </p:nvSpPr>
        <p:spPr>
          <a:xfrm>
            <a:off x="0" y="-17960"/>
            <a:ext cx="12192000" cy="115664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936523-CBDF-4DC0-91E9-2772D5AA3E01}"/>
              </a:ext>
            </a:extLst>
          </p:cNvPr>
          <p:cNvGrpSpPr/>
          <p:nvPr userDrawn="1"/>
        </p:nvGrpSpPr>
        <p:grpSpPr>
          <a:xfrm>
            <a:off x="8781691" y="175323"/>
            <a:ext cx="3219735" cy="770080"/>
            <a:chOff x="8084819" y="0"/>
            <a:chExt cx="3838969" cy="918185"/>
          </a:xfrm>
        </p:grpSpPr>
        <p:pic>
          <p:nvPicPr>
            <p:cNvPr id="8" name="Picture 7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57C89CA8-F3F5-424C-8C6B-B6A8CFB25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9" r="8027"/>
            <a:stretch/>
          </p:blipFill>
          <p:spPr>
            <a:xfrm>
              <a:off x="8084819" y="0"/>
              <a:ext cx="1699257" cy="918185"/>
            </a:xfrm>
            <a:prstGeom prst="rect">
              <a:avLst/>
            </a:prstGeom>
          </p:spPr>
        </p:pic>
        <p:pic>
          <p:nvPicPr>
            <p:cNvPr id="9" name="Picture 8" descr="A black and white image of a person's face&#10;&#10;Description automatically generated with low confidence">
              <a:extLst>
                <a:ext uri="{FF2B5EF4-FFF2-40B4-BE49-F238E27FC236}">
                  <a16:creationId xmlns:a16="http://schemas.microsoft.com/office/drawing/2014/main" id="{E312B3BC-F070-4B54-9A4B-25ECFBAAE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120" y="314886"/>
              <a:ext cx="1565668" cy="28841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DCB9968-D09F-47F9-BA0C-7792B7C81B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71098" y="115859"/>
              <a:ext cx="0" cy="686467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5B9B3E-5089-4A34-B4F4-DEF8299D3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12" y="-17960"/>
            <a:ext cx="8116663" cy="1156647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9EF5528-666E-4422-B66E-9E1E03DD9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727" y="1727200"/>
            <a:ext cx="10946921" cy="4578709"/>
          </a:xfrm>
        </p:spPr>
        <p:txBody>
          <a:bodyPr/>
          <a:lstStyle>
            <a:lvl1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665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0D2854-F34D-468A-AECD-1AC5ED64B6D3}"/>
              </a:ext>
            </a:extLst>
          </p:cNvPr>
          <p:cNvSpPr/>
          <p:nvPr userDrawn="1"/>
        </p:nvSpPr>
        <p:spPr>
          <a:xfrm>
            <a:off x="0" y="-17960"/>
            <a:ext cx="12192000" cy="161816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44B0E0-136E-4BF1-BB76-393E0AFB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12" y="-17960"/>
            <a:ext cx="9037713" cy="161816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936523-CBDF-4DC0-91E9-2772D5AA3E01}"/>
              </a:ext>
            </a:extLst>
          </p:cNvPr>
          <p:cNvGrpSpPr/>
          <p:nvPr userDrawn="1"/>
        </p:nvGrpSpPr>
        <p:grpSpPr>
          <a:xfrm>
            <a:off x="8781691" y="175323"/>
            <a:ext cx="3219735" cy="770080"/>
            <a:chOff x="8084819" y="0"/>
            <a:chExt cx="3838969" cy="918185"/>
          </a:xfrm>
        </p:grpSpPr>
        <p:pic>
          <p:nvPicPr>
            <p:cNvPr id="8" name="Picture 7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57C89CA8-F3F5-424C-8C6B-B6A8CFB25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9" r="8027"/>
            <a:stretch/>
          </p:blipFill>
          <p:spPr>
            <a:xfrm>
              <a:off x="8084819" y="0"/>
              <a:ext cx="1699257" cy="918185"/>
            </a:xfrm>
            <a:prstGeom prst="rect">
              <a:avLst/>
            </a:prstGeom>
          </p:spPr>
        </p:pic>
        <p:pic>
          <p:nvPicPr>
            <p:cNvPr id="9" name="Picture 8" descr="A black and white image of a person's face&#10;&#10;Description automatically generated with low confidence">
              <a:extLst>
                <a:ext uri="{FF2B5EF4-FFF2-40B4-BE49-F238E27FC236}">
                  <a16:creationId xmlns:a16="http://schemas.microsoft.com/office/drawing/2014/main" id="{E312B3BC-F070-4B54-9A4B-25ECFBAAE4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120" y="314886"/>
              <a:ext cx="1565668" cy="28841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DCB9968-D09F-47F9-BA0C-7792B7C81B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71098" y="115859"/>
              <a:ext cx="0" cy="686467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9EF5528-666E-4422-B66E-9E1E03DD9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727" y="2057577"/>
            <a:ext cx="10946921" cy="4248332"/>
          </a:xfrm>
        </p:spPr>
        <p:txBody>
          <a:bodyPr/>
          <a:lstStyle>
            <a:lvl1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lnSpc>
                <a:spcPts val="3400"/>
              </a:lnSpc>
              <a:spcBef>
                <a:spcPts val="1200"/>
              </a:spcBef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32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30A1-75E0-4815-9EBE-30EF4913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A63FD-7E7B-4DF9-AA8D-E6CEF8CF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A113A8-0A01-447A-8FB5-DB019FA79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579"/>
            <a:ext cx="2743200" cy="11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E187C3E-B572-40C6-A24A-4064ED95C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245"/>
            <a:ext cx="2743200" cy="11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101588-7725-4B12-B0EE-C3B859A4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76A38-6201-4A7F-A9AD-6C211935E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8F366-8D9A-4219-B6C6-7A21FD3A1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50BF-C1F6-4786-BCA3-13F46AD5F12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21985-CEB3-45D8-AE6C-3478F96C1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26D96-0C39-4C05-B67D-43D983AE2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7BD9-E075-4405-B793-13A7E8CC5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0" r:id="rId3"/>
    <p:sldLayoutId id="2147483670" r:id="rId4"/>
    <p:sldLayoutId id="2147483669" r:id="rId5"/>
    <p:sldLayoutId id="2147483654" r:id="rId6"/>
    <p:sldLayoutId id="2147483672" r:id="rId7"/>
    <p:sldLayoutId id="2147483664" r:id="rId8"/>
    <p:sldLayoutId id="2147483674" r:id="rId9"/>
    <p:sldLayoutId id="2147483657" r:id="rId10"/>
    <p:sldLayoutId id="2147483666" r:id="rId11"/>
    <p:sldLayoutId id="2147483661" r:id="rId12"/>
    <p:sldLayoutId id="2147483662" r:id="rId13"/>
    <p:sldLayoutId id="2147483663" r:id="rId14"/>
    <p:sldLayoutId id="2147483668" r:id="rId15"/>
    <p:sldLayoutId id="2147483673" r:id="rId16"/>
    <p:sldLayoutId id="2147483671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9120C-966E-4C4B-A63C-CFA8097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AutoShape 2" descr="C:\Users\mneanove\Downloads\democracy-beyond-elections.webp">
            <a:extLst>
              <a:ext uri="{FF2B5EF4-FFF2-40B4-BE49-F238E27FC236}">
                <a16:creationId xmlns:a16="http://schemas.microsoft.com/office/drawing/2014/main" id="{449623EC-07BC-4C11-85B1-FEAE4F1C22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27017" y="3876962"/>
            <a:ext cx="1131455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9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E5EF2-CAAA-4F09-932A-530EC8864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57CAA-3F21-4988-BB3D-9378C5F13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29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95F43-B394-427D-87A6-1CBB7AE7A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7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E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19F94A-D23D-4990-A8A9-8838EB9A6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8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03C20-0EF6-40DA-86C3-A843130F4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766618"/>
            <a:ext cx="6091382" cy="609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0DDB9-5815-44D4-A8AD-55AF93573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18" y="766618"/>
            <a:ext cx="6091382" cy="609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CABB6E-AD35-4876-B998-703A7DA96E5C}"/>
              </a:ext>
            </a:extLst>
          </p:cNvPr>
          <p:cNvSpPr txBox="1"/>
          <p:nvPr/>
        </p:nvSpPr>
        <p:spPr>
          <a:xfrm>
            <a:off x="960049" y="158500"/>
            <a:ext cx="10271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Examples of Participatory Democracy Across the Globe</a:t>
            </a:r>
          </a:p>
        </p:txBody>
      </p:sp>
    </p:spTree>
    <p:extLst>
      <p:ext uri="{BB962C8B-B14F-4D97-AF65-F5344CB8AC3E}">
        <p14:creationId xmlns:p14="http://schemas.microsoft.com/office/powerpoint/2010/main" val="81690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9120C-966E-4C4B-A63C-CFA80978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00AE52-C801-46FB-A547-A276F4BA24E5}"/>
              </a:ext>
            </a:extLst>
          </p:cNvPr>
          <p:cNvSpPr txBox="1"/>
          <p:nvPr/>
        </p:nvSpPr>
        <p:spPr>
          <a:xfrm>
            <a:off x="7261202" y="405095"/>
            <a:ext cx="4535055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Discussion Questions: </a:t>
            </a:r>
          </a:p>
          <a:p>
            <a:pPr algn="ctr"/>
            <a:endParaRPr lang="en-US" sz="105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What does participatory democracy mean to you? How does it look? How does it feel?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Have you seen or experienced examples of participatory democracy in your school or community?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What is your favorite example of participatory democracy in history?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Suggested Activities:</a:t>
            </a:r>
          </a:p>
          <a:p>
            <a:pPr algn="ctr"/>
            <a:endParaRPr lang="en-US" sz="1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Create a representation (drawing, poem, scene in a movie, etc.) of what participatory democracy means to you.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Develop a proposal for a way in which participatory democracy can be used in your classroom, school, or community.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Share your ideas with others and join the conversation at #participatory democracy.</a:t>
            </a:r>
          </a:p>
        </p:txBody>
      </p:sp>
    </p:spTree>
    <p:extLst>
      <p:ext uri="{BB962C8B-B14F-4D97-AF65-F5344CB8AC3E}">
        <p14:creationId xmlns:p14="http://schemas.microsoft.com/office/powerpoint/2010/main" val="139479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9564EA-E1DD-4480-A04F-8A99723A4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6384"/>
            <a:ext cx="5705231" cy="5705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C9530-B153-426D-BE1A-49E1B5CE9890}"/>
              </a:ext>
            </a:extLst>
          </p:cNvPr>
          <p:cNvSpPr txBox="1"/>
          <p:nvPr/>
        </p:nvSpPr>
        <p:spPr>
          <a:xfrm>
            <a:off x="484483" y="749104"/>
            <a:ext cx="5016767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How can I use this resource? </a:t>
            </a:r>
          </a:p>
          <a:p>
            <a:r>
              <a:rPr lang="en-US" dirty="0"/>
              <a:t>This resource can be used to prompt dialogue and deliberation around the concept of participatory democracy.</a:t>
            </a:r>
          </a:p>
          <a:p>
            <a:endParaRPr lang="en-US" dirty="0"/>
          </a:p>
          <a:p>
            <a:r>
              <a:rPr lang="en-US" b="1" dirty="0"/>
              <a:t>Who is this resource designed for?</a:t>
            </a:r>
          </a:p>
          <a:p>
            <a:r>
              <a:rPr lang="en-US" dirty="0"/>
              <a:t>This resource is designed for people who want to learn more about community-led decision-making. You might use this resource in a classroom to teach students about participatory budgeting or a community workshop to prompt community-driven action. 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Who created this resource? </a:t>
            </a:r>
          </a:p>
          <a:p>
            <a:r>
              <a:rPr lang="en-US" dirty="0"/>
              <a:t>This graphics and discussion questions included in this resource were created by members of the Democracy Beyond Elections Coalition.</a:t>
            </a:r>
          </a:p>
        </p:txBody>
      </p:sp>
    </p:spTree>
    <p:extLst>
      <p:ext uri="{BB962C8B-B14F-4D97-AF65-F5344CB8AC3E}">
        <p14:creationId xmlns:p14="http://schemas.microsoft.com/office/powerpoint/2010/main" val="100036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A">
      <a:dk1>
        <a:srgbClr val="222E69"/>
      </a:dk1>
      <a:lt1>
        <a:sysClr val="window" lastClr="FFFFFF"/>
      </a:lt1>
      <a:dk2>
        <a:srgbClr val="231F20"/>
      </a:dk2>
      <a:lt2>
        <a:srgbClr val="FFFFFF"/>
      </a:lt2>
      <a:accent1>
        <a:srgbClr val="FCB447"/>
      </a:accent1>
      <a:accent2>
        <a:srgbClr val="9D2E3D"/>
      </a:accent2>
      <a:accent3>
        <a:srgbClr val="DE8043"/>
      </a:accent3>
      <a:accent4>
        <a:srgbClr val="62A97A"/>
      </a:accent4>
      <a:accent5>
        <a:srgbClr val="BFDAF2"/>
      </a:accent5>
      <a:accent6>
        <a:srgbClr val="EFEFF9"/>
      </a:accent6>
      <a:hlink>
        <a:srgbClr val="5C8FCB"/>
      </a:hlink>
      <a:folHlink>
        <a:srgbClr val="EAA100"/>
      </a:folHlink>
    </a:clrScheme>
    <a:fontScheme name="CFA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f3d625-6d74-4d3b-8380-c4fe5de3d81c" xsi:nil="true"/>
    <lcf76f155ced4ddcb4097134ff3c332f xmlns="02c21179-db13-4073-9144-de1d3549699a">
      <Terms xmlns="http://schemas.microsoft.com/office/infopath/2007/PartnerControls"/>
    </lcf76f155ced4ddcb4097134ff3c332f>
    <IconOverlay xmlns="http://schemas.microsoft.com/sharepoint/v4" xsi:nil="true"/>
    <SharedWithUsers xmlns="acf3d625-6d74-4d3b-8380-c4fe5de3d81c">
      <UserInfo>
        <DisplayName/>
        <AccountId xsi:nil="true"/>
        <AccountType/>
      </UserInfo>
    </SharedWithUsers>
    <MediaLengthInSeconds xmlns="02c21179-db13-4073-9144-de1d354969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06F76F4E12B458C40AA227BD866B0" ma:contentTypeVersion="19" ma:contentTypeDescription="Create a new document." ma:contentTypeScope="" ma:versionID="23e2a8e0912f86d67fbdc7a2ae4b1d96">
  <xsd:schema xmlns:xsd="http://www.w3.org/2001/XMLSchema" xmlns:xs="http://www.w3.org/2001/XMLSchema" xmlns:p="http://schemas.microsoft.com/office/2006/metadata/properties" xmlns:ns2="02c21179-db13-4073-9144-de1d3549699a" xmlns:ns3="acf3d625-6d74-4d3b-8380-c4fe5de3d81c" xmlns:ns4="http://schemas.microsoft.com/sharepoint/v4" targetNamespace="http://schemas.microsoft.com/office/2006/metadata/properties" ma:root="true" ma:fieldsID="1e3df65f88bc3e9b80ab590218cc9807" ns2:_="" ns3:_="" ns4:_="">
    <xsd:import namespace="02c21179-db13-4073-9144-de1d3549699a"/>
    <xsd:import namespace="acf3d625-6d74-4d3b-8380-c4fe5de3d81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IconOverlay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21179-db13-4073-9144-de1d354969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ec54927-50ae-4690-87f2-c5740ba4bc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3d625-6d74-4d3b-8380-c4fe5de3d8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5e4fdb-e520-40b6-b92e-d101c514494e}" ma:internalName="TaxCatchAll" ma:showField="CatchAllData" ma:web="acf3d625-6d74-4d3b-8380-c4fe5de3d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2C0BA-6B70-4D11-8C2E-104BE0962A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EE35C1-A9DC-4BDF-9D1D-0FE5F4E98D24}">
  <ds:schemaRefs>
    <ds:schemaRef ds:uri="http://schemas.microsoft.com/office/2006/metadata/properties"/>
    <ds:schemaRef ds:uri="http://purl.org/dc/elements/1.1/"/>
    <ds:schemaRef ds:uri="acf3d625-6d74-4d3b-8380-c4fe5de3d81c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4"/>
    <ds:schemaRef ds:uri="02c21179-db13-4073-9144-de1d3549699a"/>
  </ds:schemaRefs>
</ds:datastoreItem>
</file>

<file path=customXml/itemProps3.xml><?xml version="1.0" encoding="utf-8"?>
<ds:datastoreItem xmlns:ds="http://schemas.openxmlformats.org/officeDocument/2006/customXml" ds:itemID="{7B24426E-CB76-4AEA-8437-60184F978F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c21179-db13-4073-9144-de1d3549699a"/>
    <ds:schemaRef ds:uri="acf3d625-6d74-4d3b-8380-c4fe5de3d81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225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Shores</dc:creator>
  <cp:lastModifiedBy>Madison Rock</cp:lastModifiedBy>
  <cp:revision>55</cp:revision>
  <dcterms:created xsi:type="dcterms:W3CDTF">2022-02-15T21:06:02Z</dcterms:created>
  <dcterms:modified xsi:type="dcterms:W3CDTF">2023-08-21T20:31:59Z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0x01010080106F76F4E12B458C40AA227BD866B0</vt:lpwstr>
  </property>
  <property fmtid="{D5CDD505-2E9C-101B-9397-08002B2CF9AE}" pid="3" name="Order">
    <vt:r8>5569000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