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PrLNdOqk6kREwfE3LcomrqOW5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Breau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254E"/>
    <a:srgbClr val="201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579E65-5EDF-4AB0-A1D7-7D84FFA786EE}">
  <a:tblStyle styleId="{B7579E65-5EDF-4AB0-A1D7-7D84FFA786E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obinbreault/Downloads/AZ%20Cyber%20Career%20Impressions%20(Respon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obinbreault/Downloads/AZ%20Cyber%20Career%20Impressions%20(Respons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tx1">
                <a:lumMod val="50000"/>
                <a:lumOff val="50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843E-F44E-BD36-154390E8038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43E-F44E-BD36-154390E80387}"/>
              </c:ext>
            </c:extLst>
          </c:dPt>
          <c:val>
            <c:numRef>
              <c:f>'World of Work'!$D$219:$D$220</c:f>
              <c:numCache>
                <c:formatCode>General</c:formatCode>
                <c:ptCount val="2"/>
                <c:pt idx="0">
                  <c:v>89</c:v>
                </c:pt>
                <c:pt idx="1">
                  <c:v>11</c:v>
                </c:pt>
              </c:numCache>
            </c:numRef>
          </c:val>
          <c:extLst>
            <c:ext xmlns:c16="http://schemas.microsoft.com/office/drawing/2014/chart" uri="{C3380CC4-5D6E-409C-BE32-E72D297353CC}">
              <c16:uniqueId val="{00000004-843E-F44E-BD36-154390E803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7E99-4146-98F1-C1E4B65E268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E99-4146-98F1-C1E4B65E2689}"/>
              </c:ext>
            </c:extLst>
          </c:dPt>
          <c:val>
            <c:numRef>
              <c:f>'[AZ Cyber Career Impressions (Responses).xlsx]World of Work'!$D$234:$D$235</c:f>
              <c:numCache>
                <c:formatCode>General</c:formatCode>
                <c:ptCount val="2"/>
                <c:pt idx="0">
                  <c:v>38</c:v>
                </c:pt>
                <c:pt idx="1">
                  <c:v>62</c:v>
                </c:pt>
              </c:numCache>
            </c:numRef>
          </c:val>
          <c:extLst>
            <c:ext xmlns:c16="http://schemas.microsoft.com/office/drawing/2014/chart" uri="{C3380CC4-5D6E-409C-BE32-E72D297353CC}">
              <c16:uniqueId val="{00000004-7E99-4146-98F1-C1E4B65E26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4-01-29T19:39:31.411" idx="1">
    <p:pos x="1691" y="1282"/>
    <p:text>add schedule here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XYvdT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u="none"/>
            </a:br>
            <a:endParaRPr u="none"/>
          </a:p>
        </p:txBody>
      </p:sp>
      <p:sp>
        <p:nvSpPr>
          <p:cNvPr id="282" name="Google Shape;28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Career theory research of Linda Gottfredson: “Where do interests, abilities, and other determinants of vocational choice come from?” Research indicates that this choice is affected by various factors. Interests, attitudes, and skills are influenced by environments we share with others and, certainly, there is a relationship between identity and our environment. As we interact with our environments, our identities become more stable. </a:t>
            </a:r>
            <a:r>
              <a:rPr lang="en-US" sz="1200" b="0" i="0" u="sng">
                <a:solidFill>
                  <a:schemeClr val="dk1"/>
                </a:solidFill>
                <a:latin typeface="Calibri"/>
                <a:ea typeface="Calibri"/>
                <a:cs typeface="Calibri"/>
                <a:sym typeface="Calibri"/>
              </a:rPr>
              <a:t>As we repeat experiences, interests develop</a:t>
            </a:r>
            <a:r>
              <a:rPr lang="en-US" sz="1200" b="0" i="0" u="none" strike="noStrike">
                <a:solidFill>
                  <a:schemeClr val="dk1"/>
                </a:solidFill>
                <a:latin typeface="Calibri"/>
                <a:ea typeface="Calibri"/>
                <a:cs typeface="Calibri"/>
                <a:sym typeface="Calibri"/>
              </a:rPr>
              <a:t>. These interests and other qualities gradually become a more stable expression of who we are.</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For this reason, it is important for students to have many experiences with the world of work over their educational journey. This gives them a wide range of experiences to make better choices about their interests and the possibilities that exist for them through education and the world of work.</a:t>
            </a:r>
            <a:endParaRPr b="0"/>
          </a:p>
          <a:p>
            <a:pPr marL="0" lvl="0" indent="0" algn="l" rtl="0">
              <a:spcBef>
                <a:spcPts val="0"/>
              </a:spcBef>
              <a:spcAft>
                <a:spcPts val="0"/>
              </a:spcAft>
              <a:buNone/>
            </a:pPr>
            <a:br>
              <a:rPr lang="en-US"/>
            </a:br>
            <a:endParaRPr b="0"/>
          </a:p>
          <a:p>
            <a:pPr marL="0" lvl="0" indent="0" algn="l" rtl="0">
              <a:spcBef>
                <a:spcPts val="0"/>
              </a:spcBef>
              <a:spcAft>
                <a:spcPts val="0"/>
              </a:spcAft>
              <a:buNone/>
            </a:pPr>
            <a:br>
              <a:rPr lang="en-US"/>
            </a:br>
            <a:endParaRPr/>
          </a:p>
        </p:txBody>
      </p:sp>
      <p:sp>
        <p:nvSpPr>
          <p:cNvPr id="339" name="Google Shape;33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CINDY</a:t>
            </a:r>
            <a:endParaRPr/>
          </a:p>
          <a:p>
            <a:pPr marL="0" lvl="0" indent="0" algn="l" rtl="0">
              <a:spcBef>
                <a:spcPts val="0"/>
              </a:spcBef>
              <a:spcAft>
                <a:spcPts val="0"/>
              </a:spcAft>
              <a:buNone/>
            </a:pPr>
            <a:endParaRPr/>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baseline="30000">
                <a:solidFill>
                  <a:schemeClr val="dk1"/>
                </a:solidFill>
                <a:latin typeface="Calibri"/>
                <a:ea typeface="Calibri"/>
                <a:cs typeface="Calibri"/>
                <a:sym typeface="Calibri"/>
              </a:rPr>
              <a:t>IT - Arizona is an emerging tech market, home to 9,563 technology companies, 198,821 tech jobs, and $21.75 billion in total tech industry wages*. However, since the Great Recession, the average number of new computer occupations jobs per year is larger than the combined total of graduates from information technology programs across every institution in the region**.</a:t>
            </a:r>
            <a:endParaRPr b="0" u="none"/>
          </a:p>
          <a:p>
            <a:pPr marL="0" lvl="0" indent="0" algn="l" rtl="0">
              <a:spcBef>
                <a:spcPts val="0"/>
              </a:spcBef>
              <a:spcAft>
                <a:spcPts val="0"/>
              </a:spcAft>
              <a:buNone/>
            </a:pPr>
            <a:br>
              <a:rPr lang="en-US" b="0"/>
            </a:br>
            <a:br>
              <a:rPr lang="en-US" b="0"/>
            </a:br>
            <a:r>
              <a:rPr lang="en-US" sz="1200" b="0" i="0" u="none" baseline="30000">
                <a:solidFill>
                  <a:schemeClr val="dk1"/>
                </a:solidFill>
                <a:latin typeface="Calibri"/>
                <a:ea typeface="Calibri"/>
                <a:cs typeface="Calibri"/>
                <a:sym typeface="Calibri"/>
              </a:rPr>
              <a:t>CYber - Arizona is home to a booming technology industry, which is naturally complemented by the need for cybersecurity professionals. With over 12 thousand job openings* in Arizona at all levels, needed to protect the integrity of the region’s online presence.</a:t>
            </a:r>
            <a:endParaRPr b="0" u="none"/>
          </a:p>
          <a:p>
            <a:pPr marL="0" lvl="0" indent="0" algn="l" rtl="0">
              <a:spcBef>
                <a:spcPts val="0"/>
              </a:spcBef>
              <a:spcAft>
                <a:spcPts val="0"/>
              </a:spcAft>
              <a:buNone/>
            </a:pPr>
            <a:br>
              <a:rPr lang="en-US" u="none"/>
            </a:br>
            <a:endParaRPr u="none"/>
          </a:p>
        </p:txBody>
      </p:sp>
      <p:sp>
        <p:nvSpPr>
          <p:cNvPr id="192" name="Google Shape;1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McKinsey’s global survey of 800 senior executives in July 2020, two-thirds said they were stepping up investment in automation and AI either somewhat or significantly.16</a:t>
            </a:r>
            <a:endParaRPr/>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McKinsey’s global survey of 800 senior executives in July 2020, two-thirds said they were stepping up investment in automation and AI either somewhat or significantly.16</a:t>
            </a:r>
            <a:endParaRPr/>
          </a:p>
        </p:txBody>
      </p:sp>
      <p:sp>
        <p:nvSpPr>
          <p:cNvPr id="242" name="Google Shape;2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Picture 1">
            <a:extLst>
              <a:ext uri="{FF2B5EF4-FFF2-40B4-BE49-F238E27FC236}">
                <a16:creationId xmlns:a16="http://schemas.microsoft.com/office/drawing/2014/main" id="{8E59B552-E738-A0DD-7A10-288E7309D1E8}"/>
              </a:ext>
            </a:extLst>
          </p:cNvPr>
          <p:cNvPicPr>
            <a:picLocks noChangeAspect="1"/>
          </p:cNvPicPr>
          <p:nvPr userDrawn="1"/>
        </p:nvPicPr>
        <p:blipFill rotWithShape="1">
          <a:blip r:embed="rId2"/>
          <a:srcRect r="9046"/>
          <a:stretch/>
        </p:blipFill>
        <p:spPr>
          <a:xfrm>
            <a:off x="10658856" y="6295390"/>
            <a:ext cx="1152144" cy="3550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7688072" y="1824824"/>
            <a:ext cx="3514542" cy="3518639"/>
            <a:chOff x="1378396" y="3576318"/>
            <a:chExt cx="2582212" cy="2579551"/>
          </a:xfrm>
        </p:grpSpPr>
        <p:sp>
          <p:nvSpPr>
            <p:cNvPr id="90" name="Google Shape;90;p1"/>
            <p:cNvSpPr txBox="1"/>
            <p:nvPr/>
          </p:nvSpPr>
          <p:spPr>
            <a:xfrm>
              <a:off x="1781458" y="4087930"/>
              <a:ext cx="18472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980000"/>
                  </a:solidFill>
                  <a:latin typeface="Calibri"/>
                  <a:ea typeface="Calibri"/>
                  <a:cs typeface="Calibri"/>
                  <a:sym typeface="Calibri"/>
                </a:rPr>
                <a:t>MINIMAL TIME </a:t>
              </a:r>
              <a:endParaRPr>
                <a:solidFill>
                  <a:srgbClr val="980000"/>
                </a:solidFill>
              </a:endParaRPr>
            </a:p>
          </p:txBody>
        </p:sp>
        <p:sp>
          <p:nvSpPr>
            <p:cNvPr id="91" name="Google Shape;91;p1"/>
            <p:cNvSpPr txBox="1"/>
            <p:nvPr/>
          </p:nvSpPr>
          <p:spPr>
            <a:xfrm>
              <a:off x="1790384" y="4287916"/>
              <a:ext cx="1298898" cy="2707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commitment</a:t>
              </a:r>
              <a:endParaRPr/>
            </a:p>
          </p:txBody>
        </p:sp>
        <p:sp>
          <p:nvSpPr>
            <p:cNvPr id="92" name="Google Shape;92;p1"/>
            <p:cNvSpPr txBox="1"/>
            <p:nvPr/>
          </p:nvSpPr>
          <p:spPr>
            <a:xfrm>
              <a:off x="1803610" y="4805281"/>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connections</a:t>
              </a:r>
              <a:endParaRPr/>
            </a:p>
          </p:txBody>
        </p:sp>
        <p:sp>
          <p:nvSpPr>
            <p:cNvPr id="93" name="Google Shape;93;p1"/>
            <p:cNvSpPr txBox="1"/>
            <p:nvPr/>
          </p:nvSpPr>
          <p:spPr>
            <a:xfrm>
              <a:off x="1791955" y="4607702"/>
              <a:ext cx="15309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NETWORK</a:t>
              </a:r>
              <a:endParaRPr>
                <a:solidFill>
                  <a:srgbClr val="980000"/>
                </a:solidFill>
              </a:endParaRPr>
            </a:p>
          </p:txBody>
        </p:sp>
        <p:sp>
          <p:nvSpPr>
            <p:cNvPr id="94" name="Google Shape;94;p1"/>
            <p:cNvSpPr txBox="1"/>
            <p:nvPr/>
          </p:nvSpPr>
          <p:spPr>
            <a:xfrm>
              <a:off x="1798769" y="3778928"/>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structures </a:t>
              </a:r>
              <a:endParaRPr/>
            </a:p>
          </p:txBody>
        </p:sp>
        <p:sp>
          <p:nvSpPr>
            <p:cNvPr id="95" name="Google Shape;95;p1"/>
            <p:cNvSpPr txBox="1"/>
            <p:nvPr/>
          </p:nvSpPr>
          <p:spPr>
            <a:xfrm>
              <a:off x="1774111" y="5376026"/>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exploration</a:t>
              </a:r>
              <a:endParaRPr/>
            </a:p>
          </p:txBody>
        </p:sp>
        <p:sp>
          <p:nvSpPr>
            <p:cNvPr id="96" name="Google Shape;96;p1"/>
            <p:cNvSpPr txBox="1"/>
            <p:nvPr/>
          </p:nvSpPr>
          <p:spPr>
            <a:xfrm>
              <a:off x="1767297" y="5155929"/>
              <a:ext cx="219331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CAREER PATHWAYS</a:t>
              </a:r>
              <a:endParaRPr>
                <a:solidFill>
                  <a:srgbClr val="980000"/>
                </a:solidFill>
              </a:endParaRPr>
            </a:p>
          </p:txBody>
        </p:sp>
        <p:sp>
          <p:nvSpPr>
            <p:cNvPr id="97" name="Google Shape;97;p1"/>
            <p:cNvSpPr txBox="1"/>
            <p:nvPr/>
          </p:nvSpPr>
          <p:spPr>
            <a:xfrm>
              <a:off x="1779463" y="5678883"/>
              <a:ext cx="18472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REMOTE</a:t>
              </a:r>
              <a:endParaRPr>
                <a:solidFill>
                  <a:srgbClr val="980000"/>
                </a:solidFill>
              </a:endParaRPr>
            </a:p>
          </p:txBody>
        </p:sp>
        <p:sp>
          <p:nvSpPr>
            <p:cNvPr id="98" name="Google Shape;98;p1"/>
            <p:cNvSpPr txBox="1"/>
            <p:nvPr/>
          </p:nvSpPr>
          <p:spPr>
            <a:xfrm>
              <a:off x="1788389" y="5878870"/>
              <a:ext cx="12988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access</a:t>
              </a:r>
              <a:endParaRPr/>
            </a:p>
          </p:txBody>
        </p:sp>
        <p:pic>
          <p:nvPicPr>
            <p:cNvPr id="99" name="Google Shape;99;p1" descr="A close up of a sign&#10;&#10;Description automatically generated"/>
            <p:cNvPicPr preferRelativeResize="0"/>
            <p:nvPr/>
          </p:nvPicPr>
          <p:blipFill rotWithShape="1">
            <a:blip r:embed="rId3">
              <a:alphaModFix/>
            </a:blip>
            <a:srcRect/>
            <a:stretch/>
          </p:blipFill>
          <p:spPr>
            <a:xfrm>
              <a:off x="1420239" y="5699158"/>
              <a:ext cx="370114" cy="370114"/>
            </a:xfrm>
            <a:prstGeom prst="rect">
              <a:avLst/>
            </a:prstGeom>
            <a:noFill/>
            <a:ln>
              <a:noFill/>
            </a:ln>
          </p:spPr>
        </p:pic>
        <p:pic>
          <p:nvPicPr>
            <p:cNvPr id="100" name="Google Shape;100;p1" descr="A close up of a sign&#10;&#10;Description automatically generated"/>
            <p:cNvPicPr preferRelativeResize="0"/>
            <p:nvPr/>
          </p:nvPicPr>
          <p:blipFill rotWithShape="1">
            <a:blip r:embed="rId4">
              <a:alphaModFix/>
            </a:blip>
            <a:srcRect/>
            <a:stretch/>
          </p:blipFill>
          <p:spPr>
            <a:xfrm>
              <a:off x="1414116" y="4661274"/>
              <a:ext cx="376236" cy="376236"/>
            </a:xfrm>
            <a:prstGeom prst="rect">
              <a:avLst/>
            </a:prstGeom>
            <a:noFill/>
            <a:ln>
              <a:noFill/>
            </a:ln>
          </p:spPr>
        </p:pic>
        <p:pic>
          <p:nvPicPr>
            <p:cNvPr id="101" name="Google Shape;101;p1" descr="A picture containing drawing&#10;&#10;Description automatically generated"/>
            <p:cNvPicPr preferRelativeResize="0"/>
            <p:nvPr/>
          </p:nvPicPr>
          <p:blipFill rotWithShape="1">
            <a:blip r:embed="rId5">
              <a:alphaModFix/>
            </a:blip>
            <a:srcRect/>
            <a:stretch/>
          </p:blipFill>
          <p:spPr>
            <a:xfrm>
              <a:off x="1439339" y="4169994"/>
              <a:ext cx="304799" cy="304799"/>
            </a:xfrm>
            <a:prstGeom prst="rect">
              <a:avLst/>
            </a:prstGeom>
            <a:noFill/>
            <a:ln>
              <a:noFill/>
            </a:ln>
          </p:spPr>
        </p:pic>
        <p:pic>
          <p:nvPicPr>
            <p:cNvPr id="102" name="Google Shape;102;p1" descr="A picture containing tree&#10;&#10;Description automatically generated"/>
            <p:cNvPicPr preferRelativeResize="0"/>
            <p:nvPr/>
          </p:nvPicPr>
          <p:blipFill rotWithShape="1">
            <a:blip r:embed="rId6">
              <a:alphaModFix/>
            </a:blip>
            <a:srcRect/>
            <a:stretch/>
          </p:blipFill>
          <p:spPr>
            <a:xfrm>
              <a:off x="1378396" y="5175623"/>
              <a:ext cx="440531" cy="440531"/>
            </a:xfrm>
            <a:prstGeom prst="rect">
              <a:avLst/>
            </a:prstGeom>
            <a:noFill/>
            <a:ln>
              <a:noFill/>
            </a:ln>
          </p:spPr>
        </p:pic>
        <p:pic>
          <p:nvPicPr>
            <p:cNvPr id="103" name="Google Shape;103;p1" descr="A close up of a logo&#10;&#10;Description automatically generated"/>
            <p:cNvPicPr preferRelativeResize="0"/>
            <p:nvPr/>
          </p:nvPicPr>
          <p:blipFill rotWithShape="1">
            <a:blip r:embed="rId7">
              <a:alphaModFix/>
            </a:blip>
            <a:srcRect/>
            <a:stretch/>
          </p:blipFill>
          <p:spPr>
            <a:xfrm>
              <a:off x="1414116" y="3607463"/>
              <a:ext cx="397669" cy="397669"/>
            </a:xfrm>
            <a:prstGeom prst="rect">
              <a:avLst/>
            </a:prstGeom>
            <a:noFill/>
            <a:ln>
              <a:noFill/>
            </a:ln>
          </p:spPr>
        </p:pic>
        <p:sp>
          <p:nvSpPr>
            <p:cNvPr id="104" name="Google Shape;104;p1"/>
            <p:cNvSpPr txBox="1"/>
            <p:nvPr/>
          </p:nvSpPr>
          <p:spPr>
            <a:xfrm>
              <a:off x="1790618" y="3576318"/>
              <a:ext cx="15309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SUPPORT</a:t>
              </a:r>
              <a:endParaRPr>
                <a:solidFill>
                  <a:srgbClr val="980000"/>
                </a:solidFill>
              </a:endParaRPr>
            </a:p>
          </p:txBody>
        </p:sp>
      </p:grpSp>
      <p:grpSp>
        <p:nvGrpSpPr>
          <p:cNvPr id="105" name="Google Shape;105;p1"/>
          <p:cNvGrpSpPr/>
          <p:nvPr/>
        </p:nvGrpSpPr>
        <p:grpSpPr>
          <a:xfrm>
            <a:off x="572" y="644723"/>
            <a:ext cx="12191809" cy="804672"/>
            <a:chOff x="158004" y="471140"/>
            <a:chExt cx="10420350" cy="804672"/>
          </a:xfrm>
        </p:grpSpPr>
        <p:sp>
          <p:nvSpPr>
            <p:cNvPr id="106" name="Google Shape;106;p1"/>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 name="Google Shape;107;p1"/>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sp>
        <p:nvSpPr>
          <p:cNvPr id="108" name="Google Shape;108;p1"/>
          <p:cNvSpPr txBox="1"/>
          <p:nvPr/>
        </p:nvSpPr>
        <p:spPr>
          <a:xfrm>
            <a:off x="746697" y="2731282"/>
            <a:ext cx="69753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1E4E79"/>
                </a:solidFill>
                <a:latin typeface="Calibri"/>
                <a:ea typeface="Calibri"/>
                <a:cs typeface="Calibri"/>
                <a:sym typeface="Calibri"/>
              </a:rPr>
              <a:t>EXTERNSHIP KICK-OFF</a:t>
            </a:r>
            <a:endParaRPr/>
          </a:p>
          <a:p>
            <a:pPr marL="0" marR="0" lvl="0" indent="0" algn="ctr" rtl="0">
              <a:spcBef>
                <a:spcPts val="0"/>
              </a:spcBef>
              <a:spcAft>
                <a:spcPts val="0"/>
              </a:spcAft>
              <a:buNone/>
            </a:pPr>
            <a:r>
              <a:rPr lang="en-US" sz="2400">
                <a:solidFill>
                  <a:srgbClr val="980000"/>
                </a:solidFill>
                <a:latin typeface="Calibri"/>
                <a:ea typeface="Calibri"/>
                <a:cs typeface="Calibri"/>
                <a:sym typeface="Calibri"/>
              </a:rPr>
              <a:t>8:00 - 9:00 am</a:t>
            </a:r>
            <a:endParaRPr>
              <a:solidFill>
                <a:srgbClr val="980000"/>
              </a:solidFill>
            </a:endParaRPr>
          </a:p>
          <a:p>
            <a:pPr marL="0" marR="0" lvl="0" indent="0" algn="ctr" rtl="0">
              <a:spcBef>
                <a:spcPts val="0"/>
              </a:spcBef>
              <a:spcAft>
                <a:spcPts val="0"/>
              </a:spcAft>
              <a:buNone/>
            </a:pPr>
            <a:r>
              <a:rPr lang="en-US" sz="2400">
                <a:solidFill>
                  <a:srgbClr val="980000"/>
                </a:solidFill>
                <a:latin typeface="Calibri"/>
                <a:ea typeface="Calibri"/>
                <a:cs typeface="Calibri"/>
                <a:sym typeface="Calibri"/>
              </a:rPr>
              <a:t>DAY,  DATE</a:t>
            </a:r>
            <a:endParaRPr>
              <a:solidFill>
                <a:srgbClr val="980000"/>
              </a:solidFill>
            </a:endParaRPr>
          </a:p>
        </p:txBody>
      </p:sp>
      <p:sp>
        <p:nvSpPr>
          <p:cNvPr id="109" name="Google Shape;109;p1"/>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
          <p:cNvSpPr txBox="1"/>
          <p:nvPr/>
        </p:nvSpPr>
        <p:spPr>
          <a:xfrm>
            <a:off x="6324600" y="6316075"/>
            <a:ext cx="383215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13" name="Google Shape;113;p1"/>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solidFill>
                  <a:srgbClr val="073763"/>
                </a:solidFill>
              </a:rPr>
              <a:t>1</a:t>
            </a:fld>
            <a:endParaRPr dirty="0">
              <a:solidFill>
                <a:srgbClr val="073763"/>
              </a:solidFill>
            </a:endParaRPr>
          </a:p>
        </p:txBody>
      </p:sp>
      <p:pic>
        <p:nvPicPr>
          <p:cNvPr id="114" name="Google Shape;114;p1"/>
          <p:cNvPicPr preferRelativeResize="0"/>
          <p:nvPr/>
        </p:nvPicPr>
        <p:blipFill>
          <a:blip r:embed="rId8">
            <a:alphaModFix/>
          </a:blip>
          <a:stretch>
            <a:fillRect/>
          </a:stretch>
        </p:blipFill>
        <p:spPr>
          <a:xfrm>
            <a:off x="312775" y="691125"/>
            <a:ext cx="720251" cy="711800"/>
          </a:xfrm>
          <a:prstGeom prst="rect">
            <a:avLst/>
          </a:prstGeom>
          <a:noFill/>
          <a:ln>
            <a:noFill/>
          </a:ln>
        </p:spPr>
      </p:pic>
      <p:pic>
        <p:nvPicPr>
          <p:cNvPr id="2" name="Picture 1">
            <a:extLst>
              <a:ext uri="{FF2B5EF4-FFF2-40B4-BE49-F238E27FC236}">
                <a16:creationId xmlns:a16="http://schemas.microsoft.com/office/drawing/2014/main" id="{F50A06E1-83B4-EFBE-4C05-3C3C0AECEDB9}"/>
              </a:ext>
            </a:extLst>
          </p:cNvPr>
          <p:cNvPicPr>
            <a:picLocks noChangeAspect="1"/>
          </p:cNvPicPr>
          <p:nvPr/>
        </p:nvPicPr>
        <p:blipFill rotWithShape="1">
          <a:blip r:embed="rId9"/>
          <a:srcRect r="9046"/>
          <a:stretch/>
        </p:blipFill>
        <p:spPr>
          <a:xfrm>
            <a:off x="10658856" y="6295390"/>
            <a:ext cx="1152144" cy="3550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txBox="1"/>
          <p:nvPr/>
        </p:nvSpPr>
        <p:spPr>
          <a:xfrm>
            <a:off x="1011462" y="1707106"/>
            <a:ext cx="5414738" cy="612475"/>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n-US" sz="3600">
                <a:solidFill>
                  <a:srgbClr val="1E4E79"/>
                </a:solidFill>
                <a:latin typeface="Calibri"/>
                <a:ea typeface="Calibri"/>
                <a:cs typeface="Calibri"/>
                <a:sym typeface="Calibri"/>
              </a:rPr>
              <a:t>WHAT DO WE KNOW?</a:t>
            </a:r>
            <a:endParaRPr/>
          </a:p>
        </p:txBody>
      </p:sp>
      <p:grpSp>
        <p:nvGrpSpPr>
          <p:cNvPr id="285" name="Google Shape;285;p10"/>
          <p:cNvGrpSpPr/>
          <p:nvPr/>
        </p:nvGrpSpPr>
        <p:grpSpPr>
          <a:xfrm>
            <a:off x="2122997" y="2162748"/>
            <a:ext cx="6892476" cy="3625327"/>
            <a:chOff x="1209367" y="2237360"/>
            <a:chExt cx="6892476" cy="3625327"/>
          </a:xfrm>
        </p:grpSpPr>
        <p:pic>
          <p:nvPicPr>
            <p:cNvPr id="286" name="Google Shape;286;p10" descr="Logo, company name&#10;&#10;Description automatically generated"/>
            <p:cNvPicPr preferRelativeResize="0"/>
            <p:nvPr/>
          </p:nvPicPr>
          <p:blipFill rotWithShape="1">
            <a:blip r:embed="rId3">
              <a:alphaModFix/>
            </a:blip>
            <a:srcRect/>
            <a:stretch/>
          </p:blipFill>
          <p:spPr>
            <a:xfrm>
              <a:off x="3250443" y="2237360"/>
              <a:ext cx="4851400" cy="1371600"/>
            </a:xfrm>
            <a:prstGeom prst="rect">
              <a:avLst/>
            </a:prstGeom>
            <a:noFill/>
            <a:ln>
              <a:noFill/>
            </a:ln>
          </p:spPr>
        </p:pic>
        <p:sp>
          <p:nvSpPr>
            <p:cNvPr id="287" name="Google Shape;287;p10"/>
            <p:cNvSpPr txBox="1"/>
            <p:nvPr/>
          </p:nvSpPr>
          <p:spPr>
            <a:xfrm>
              <a:off x="3775587" y="3554363"/>
              <a:ext cx="389357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1E4E79"/>
                  </a:solidFill>
                  <a:latin typeface="Calibri"/>
                  <a:ea typeface="Calibri"/>
                  <a:cs typeface="Calibri"/>
                  <a:sym typeface="Calibri"/>
                </a:rPr>
                <a:t>Construction</a:t>
              </a:r>
              <a:endParaRPr/>
            </a:p>
            <a:p>
              <a:pPr marL="0" marR="0" lvl="0" indent="0" algn="l" rtl="0">
                <a:spcBef>
                  <a:spcPts val="0"/>
                </a:spcBef>
                <a:spcAft>
                  <a:spcPts val="0"/>
                </a:spcAft>
                <a:buNone/>
              </a:pPr>
              <a:r>
                <a:rPr lang="en-US" sz="1600">
                  <a:solidFill>
                    <a:srgbClr val="1E4E79"/>
                  </a:solidFill>
                  <a:latin typeface="Calibri"/>
                  <a:ea typeface="Calibri"/>
                  <a:cs typeface="Calibri"/>
                  <a:sym typeface="Calibri"/>
                </a:rPr>
                <a:t>Health care and social assistance</a:t>
              </a:r>
              <a:endParaRPr/>
            </a:p>
            <a:p>
              <a:pPr marL="0" marR="0" lvl="0" indent="0" algn="l" rtl="0">
                <a:spcBef>
                  <a:spcPts val="0"/>
                </a:spcBef>
                <a:spcAft>
                  <a:spcPts val="0"/>
                </a:spcAft>
                <a:buNone/>
              </a:pPr>
              <a:r>
                <a:rPr lang="en-US" sz="1600">
                  <a:solidFill>
                    <a:srgbClr val="1E4E79"/>
                  </a:solidFill>
                  <a:latin typeface="Calibri"/>
                  <a:ea typeface="Calibri"/>
                  <a:cs typeface="Calibri"/>
                  <a:sym typeface="Calibri"/>
                </a:rPr>
                <a:t>Professional and technical services</a:t>
              </a:r>
              <a:endParaRPr/>
            </a:p>
            <a:p>
              <a:pPr marL="0" marR="0" lvl="0" indent="0" algn="l" rtl="0">
                <a:spcBef>
                  <a:spcPts val="0"/>
                </a:spcBef>
                <a:spcAft>
                  <a:spcPts val="0"/>
                </a:spcAft>
                <a:buNone/>
              </a:pPr>
              <a:r>
                <a:rPr lang="en-US" sz="1600">
                  <a:solidFill>
                    <a:srgbClr val="1E4E79"/>
                  </a:solidFill>
                  <a:latin typeface="Calibri"/>
                  <a:ea typeface="Calibri"/>
                  <a:cs typeface="Calibri"/>
                  <a:sym typeface="Calibri"/>
                </a:rPr>
                <a:t>Information Technology</a:t>
              </a:r>
              <a:endParaRPr/>
            </a:p>
            <a:p>
              <a:pPr marL="0" marR="0" lvl="0" indent="0" algn="l" rtl="0">
                <a:spcBef>
                  <a:spcPts val="0"/>
                </a:spcBef>
                <a:spcAft>
                  <a:spcPts val="0"/>
                </a:spcAft>
                <a:buNone/>
              </a:pPr>
              <a:r>
                <a:rPr lang="en-US" sz="1600">
                  <a:solidFill>
                    <a:srgbClr val="1E4E79"/>
                  </a:solidFill>
                  <a:latin typeface="Calibri"/>
                  <a:ea typeface="Calibri"/>
                  <a:cs typeface="Calibri"/>
                  <a:sym typeface="Calibri"/>
                </a:rPr>
                <a:t>Finance and insurance</a:t>
              </a:r>
              <a:endParaRPr/>
            </a:p>
            <a:p>
              <a:pPr marL="0" marR="0" lvl="0" indent="0" algn="l" rtl="0">
                <a:spcBef>
                  <a:spcPts val="0"/>
                </a:spcBef>
                <a:spcAft>
                  <a:spcPts val="0"/>
                </a:spcAft>
                <a:buNone/>
              </a:pPr>
              <a:r>
                <a:rPr lang="en-US" sz="1600">
                  <a:solidFill>
                    <a:srgbClr val="1E4E79"/>
                  </a:solidFill>
                  <a:latin typeface="Calibri"/>
                  <a:ea typeface="Calibri"/>
                  <a:cs typeface="Calibri"/>
                  <a:sym typeface="Calibri"/>
                </a:rPr>
                <a:t>Manufacturing</a:t>
              </a:r>
              <a:endParaRPr/>
            </a:p>
            <a:p>
              <a:pPr marL="0" marR="0" lvl="0" indent="0" algn="l" rtl="0">
                <a:spcBef>
                  <a:spcPts val="0"/>
                </a:spcBef>
                <a:spcAft>
                  <a:spcPts val="0"/>
                </a:spcAft>
                <a:buNone/>
              </a:pPr>
              <a:r>
                <a:rPr lang="en-US" sz="1600">
                  <a:solidFill>
                    <a:srgbClr val="1E4E79"/>
                  </a:solidFill>
                  <a:latin typeface="Calibri"/>
                  <a:ea typeface="Calibri"/>
                  <a:cs typeface="Calibri"/>
                  <a:sym typeface="Calibri"/>
                </a:rPr>
                <a:t>Transportation and warehousing</a:t>
              </a:r>
              <a:endParaRPr/>
            </a:p>
            <a:p>
              <a:pPr marL="0" marR="0" lvl="0" indent="0" algn="l" rtl="0">
                <a:spcBef>
                  <a:spcPts val="0"/>
                </a:spcBef>
                <a:spcAft>
                  <a:spcPts val="0"/>
                </a:spcAft>
                <a:buNone/>
              </a:pPr>
              <a:r>
                <a:rPr lang="en-US" sz="1600">
                  <a:solidFill>
                    <a:srgbClr val="1E4E79"/>
                  </a:solidFill>
                  <a:latin typeface="Calibri"/>
                  <a:ea typeface="Calibri"/>
                  <a:cs typeface="Calibri"/>
                  <a:sym typeface="Calibri"/>
                </a:rPr>
                <a:t>EDUCATION!</a:t>
              </a:r>
              <a:endParaRPr/>
            </a:p>
            <a:p>
              <a:pPr marL="0" marR="0" lvl="0" indent="0" algn="l" rtl="0">
                <a:spcBef>
                  <a:spcPts val="0"/>
                </a:spcBef>
                <a:spcAft>
                  <a:spcPts val="0"/>
                </a:spcAft>
                <a:buNone/>
              </a:pPr>
              <a:endParaRPr sz="1600">
                <a:solidFill>
                  <a:srgbClr val="1E4E79"/>
                </a:solidFill>
                <a:latin typeface="Calibri"/>
                <a:ea typeface="Calibri"/>
                <a:cs typeface="Calibri"/>
                <a:sym typeface="Calibri"/>
              </a:endParaRPr>
            </a:p>
          </p:txBody>
        </p:sp>
        <p:sp>
          <p:nvSpPr>
            <p:cNvPr id="288" name="Google Shape;288;p10"/>
            <p:cNvSpPr txBox="1"/>
            <p:nvPr/>
          </p:nvSpPr>
          <p:spPr>
            <a:xfrm>
              <a:off x="1209367" y="3586440"/>
              <a:ext cx="2403988"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a:solidFill>
                    <a:srgbClr val="980000"/>
                  </a:solidFill>
                  <a:latin typeface="Calibri"/>
                  <a:ea typeface="Calibri"/>
                  <a:cs typeface="Calibri"/>
                  <a:sym typeface="Calibri"/>
                </a:rPr>
                <a:t>IN-DEMAND</a:t>
              </a:r>
              <a:endParaRPr>
                <a:solidFill>
                  <a:srgbClr val="980000"/>
                </a:solidFill>
              </a:endParaRPr>
            </a:p>
          </p:txBody>
        </p:sp>
        <p:cxnSp>
          <p:nvCxnSpPr>
            <p:cNvPr id="289" name="Google Shape;289;p10"/>
            <p:cNvCxnSpPr/>
            <p:nvPr/>
          </p:nvCxnSpPr>
          <p:spPr>
            <a:xfrm>
              <a:off x="3672348" y="3687096"/>
              <a:ext cx="0" cy="1793234"/>
            </a:xfrm>
            <a:prstGeom prst="straightConnector1">
              <a:avLst/>
            </a:prstGeom>
            <a:noFill/>
            <a:ln w="12700" cap="flat" cmpd="sng">
              <a:solidFill>
                <a:srgbClr val="7F7F7F"/>
              </a:solidFill>
              <a:prstDash val="solid"/>
              <a:miter lim="800000"/>
              <a:headEnd type="none" w="sm" len="sm"/>
              <a:tailEnd type="none" w="sm" len="sm"/>
            </a:ln>
          </p:spPr>
        </p:cxnSp>
      </p:grpSp>
      <p:sp>
        <p:nvSpPr>
          <p:cNvPr id="290" name="Google Shape;290;p10"/>
          <p:cNvSpPr txBox="1"/>
          <p:nvPr/>
        </p:nvSpPr>
        <p:spPr>
          <a:xfrm>
            <a:off x="359832" y="6159500"/>
            <a:ext cx="3331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Sources:</a:t>
            </a:r>
            <a:endParaRPr/>
          </a:p>
          <a:p>
            <a:pPr marL="0" marR="0" lvl="0" indent="0" algn="l" rtl="0">
              <a:spcBef>
                <a:spcPts val="0"/>
              </a:spcBef>
              <a:spcAft>
                <a:spcPts val="0"/>
              </a:spcAft>
              <a:buNone/>
            </a:pPr>
            <a:r>
              <a:rPr lang="en-US" sz="1200">
                <a:solidFill>
                  <a:srgbClr val="595959"/>
                </a:solidFill>
                <a:latin typeface="Calibri"/>
                <a:ea typeface="Calibri"/>
                <a:cs typeface="Calibri"/>
                <a:sym typeface="Calibri"/>
              </a:rPr>
              <a:t>https://www.azcommerce.com/  https://arizonaatwork.com/</a:t>
            </a:r>
            <a:endParaRPr/>
          </a:p>
        </p:txBody>
      </p:sp>
      <p:sp>
        <p:nvSpPr>
          <p:cNvPr id="295" name="Google Shape;295;p10"/>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0"/>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98" name="Google Shape;298;p10"/>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10</a:t>
            </a:fld>
            <a:endParaRPr>
              <a:solidFill>
                <a:srgbClr val="073763"/>
              </a:solidFill>
            </a:endParaRPr>
          </a:p>
        </p:txBody>
      </p:sp>
      <p:grpSp>
        <p:nvGrpSpPr>
          <p:cNvPr id="2" name="Google Shape;105;p1">
            <a:extLst>
              <a:ext uri="{FF2B5EF4-FFF2-40B4-BE49-F238E27FC236}">
                <a16:creationId xmlns:a16="http://schemas.microsoft.com/office/drawing/2014/main" id="{5E2619C3-EDB1-E4C9-63CC-44A35771503C}"/>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943E162E-4505-8285-DE2E-18E6C5D391CF}"/>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CE5A344A-A8C0-5A4C-061B-BE2E41B30BD9}"/>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299" name="Google Shape;299;p10"/>
          <p:cNvPicPr preferRelativeResize="0"/>
          <p:nvPr/>
        </p:nvPicPr>
        <p:blipFill>
          <a:blip r:embed="rId4">
            <a:alphaModFix/>
          </a:blip>
          <a:stretch>
            <a:fillRect/>
          </a:stretch>
        </p:blipFill>
        <p:spPr>
          <a:xfrm>
            <a:off x="312775" y="691125"/>
            <a:ext cx="720251" cy="71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p:nvPr/>
        </p:nvSpPr>
        <p:spPr>
          <a:xfrm>
            <a:off x="3049120" y="2113280"/>
            <a:ext cx="5880857" cy="612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a:solidFill>
                  <a:srgbClr val="1E4E79"/>
                </a:solidFill>
                <a:latin typeface="Calibri"/>
                <a:ea typeface="Calibri"/>
                <a:cs typeface="Calibri"/>
                <a:sym typeface="Calibri"/>
              </a:rPr>
              <a:t>BREAKOUT!</a:t>
            </a:r>
            <a:endParaRPr/>
          </a:p>
        </p:txBody>
      </p:sp>
      <p:grpSp>
        <p:nvGrpSpPr>
          <p:cNvPr id="306" name="Google Shape;306;p11"/>
          <p:cNvGrpSpPr/>
          <p:nvPr/>
        </p:nvGrpSpPr>
        <p:grpSpPr>
          <a:xfrm>
            <a:off x="406674" y="2814580"/>
            <a:ext cx="11175725" cy="2170298"/>
            <a:chOff x="1084768" y="1916534"/>
            <a:chExt cx="10421860" cy="2170298"/>
          </a:xfrm>
        </p:grpSpPr>
        <p:sp>
          <p:nvSpPr>
            <p:cNvPr id="307" name="Google Shape;307;p11"/>
            <p:cNvSpPr txBox="1"/>
            <p:nvPr/>
          </p:nvSpPr>
          <p:spPr>
            <a:xfrm>
              <a:off x="1084768" y="1948618"/>
              <a:ext cx="10421860" cy="2138214"/>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rgbClr val="595959"/>
                </a:buClr>
                <a:buSzPts val="2400"/>
                <a:buFont typeface="Arial"/>
                <a:buChar char="•"/>
              </a:pPr>
              <a:r>
                <a:rPr lang="en-US" sz="2400" b="0" i="0" u="none" strike="noStrike" cap="none">
                  <a:solidFill>
                    <a:srgbClr val="595959"/>
                  </a:solidFill>
                  <a:latin typeface="Calibri"/>
                  <a:ea typeface="Calibri"/>
                  <a:cs typeface="Calibri"/>
                  <a:sym typeface="Calibri"/>
                </a:rPr>
                <a:t>Share – Who are you, what school, what makes your heart sing </a:t>
              </a:r>
              <a:endParaRPr sz="2400" b="0" i="0" u="none" strike="noStrike" cap="none">
                <a:solidFill>
                  <a:srgbClr val="595959"/>
                </a:solidFill>
                <a:latin typeface="Calibri"/>
                <a:ea typeface="Calibri"/>
                <a:cs typeface="Calibri"/>
                <a:sym typeface="Calibri"/>
              </a:endParaRPr>
            </a:p>
            <a:p>
              <a:pPr marL="1714500" marR="0" lvl="3" indent="-342900" algn="l" rtl="0">
                <a:spcBef>
                  <a:spcPts val="200"/>
                </a:spcBef>
                <a:spcAft>
                  <a:spcPts val="0"/>
                </a:spcAft>
                <a:buClr>
                  <a:srgbClr val="595959"/>
                </a:buClr>
                <a:buSzPts val="2400"/>
                <a:buFont typeface="Arial"/>
                <a:buChar char="•"/>
              </a:pPr>
              <a:r>
                <a:rPr lang="en-US" sz="2400" b="0" i="0" u="none" strike="noStrike" cap="none">
                  <a:solidFill>
                    <a:srgbClr val="595959"/>
                  </a:solidFill>
                  <a:latin typeface="Calibri"/>
                  <a:ea typeface="Calibri"/>
                  <a:cs typeface="Calibri"/>
                  <a:sym typeface="Calibri"/>
                </a:rPr>
                <a:t>What are your “world of work question” and externship learning goals? </a:t>
              </a:r>
              <a:endParaRPr/>
            </a:p>
            <a:p>
              <a:pPr marL="800100" marR="0" lvl="1" indent="-342900" algn="l" rtl="0">
                <a:spcBef>
                  <a:spcPts val="200"/>
                </a:spcBef>
                <a:spcAft>
                  <a:spcPts val="0"/>
                </a:spcAft>
                <a:buClr>
                  <a:srgbClr val="595959"/>
                </a:buClr>
                <a:buSzPts val="2400"/>
                <a:buFont typeface="Arial"/>
                <a:buChar char="•"/>
              </a:pPr>
              <a:r>
                <a:rPr lang="en-US" sz="2400" b="0" i="0" u="none" strike="noStrike" cap="none">
                  <a:solidFill>
                    <a:srgbClr val="595959"/>
                  </a:solidFill>
                  <a:latin typeface="Calibri"/>
                  <a:ea typeface="Calibri"/>
                  <a:cs typeface="Calibri"/>
                  <a:sym typeface="Calibri"/>
                </a:rPr>
                <a:t>Co-create – Come up with a “Breakout motto” based on learning goals!</a:t>
              </a:r>
              <a:endParaRPr/>
            </a:p>
            <a:p>
              <a:pPr marL="800100" marR="0" lvl="1" indent="-342900" algn="l" rtl="0">
                <a:spcBef>
                  <a:spcPts val="200"/>
                </a:spcBef>
                <a:spcAft>
                  <a:spcPts val="0"/>
                </a:spcAft>
                <a:buClr>
                  <a:srgbClr val="595959"/>
                </a:buClr>
                <a:buSzPts val="2400"/>
                <a:buFont typeface="Arial"/>
                <a:buChar char="•"/>
              </a:pPr>
              <a:r>
                <a:rPr lang="en-US" sz="2400" b="0" i="0" u="none" strike="noStrike" cap="none">
                  <a:solidFill>
                    <a:srgbClr val="595959"/>
                  </a:solidFill>
                  <a:latin typeface="Calibri"/>
                  <a:ea typeface="Calibri"/>
                  <a:cs typeface="Calibri"/>
                  <a:sym typeface="Calibri"/>
                </a:rPr>
                <a:t>Prepare – Choose someone to share out your Breakout love!</a:t>
              </a:r>
              <a:endParaRPr/>
            </a:p>
            <a:p>
              <a:pPr marL="0" marR="0" lvl="0" indent="0" algn="l" rtl="0">
                <a:lnSpc>
                  <a:spcPct val="166666"/>
                </a:lnSpc>
                <a:spcBef>
                  <a:spcPts val="200"/>
                </a:spcBef>
                <a:spcAft>
                  <a:spcPts val="0"/>
                </a:spcAft>
                <a:buNone/>
              </a:pPr>
              <a:endParaRPr sz="2400">
                <a:solidFill>
                  <a:srgbClr val="595959"/>
                </a:solidFill>
                <a:latin typeface="Calibri"/>
                <a:ea typeface="Calibri"/>
                <a:cs typeface="Calibri"/>
                <a:sym typeface="Calibri"/>
              </a:endParaRPr>
            </a:p>
          </p:txBody>
        </p:sp>
        <p:pic>
          <p:nvPicPr>
            <p:cNvPr id="308" name="Google Shape;308;p11" descr="A close up of a logo&#10;&#10;Description automatically generated"/>
            <p:cNvPicPr preferRelativeResize="0"/>
            <p:nvPr/>
          </p:nvPicPr>
          <p:blipFill rotWithShape="1">
            <a:blip r:embed="rId3">
              <a:alphaModFix/>
            </a:blip>
            <a:srcRect/>
            <a:stretch/>
          </p:blipFill>
          <p:spPr>
            <a:xfrm>
              <a:off x="9234658" y="1916534"/>
              <a:ext cx="381000" cy="381000"/>
            </a:xfrm>
            <a:prstGeom prst="rect">
              <a:avLst/>
            </a:prstGeom>
            <a:noFill/>
            <a:ln>
              <a:noFill/>
            </a:ln>
          </p:spPr>
        </p:pic>
        <p:pic>
          <p:nvPicPr>
            <p:cNvPr id="309" name="Google Shape;309;p11" descr="A close up of a logo&#10;&#10;Description automatically generated"/>
            <p:cNvPicPr preferRelativeResize="0"/>
            <p:nvPr/>
          </p:nvPicPr>
          <p:blipFill rotWithShape="1">
            <a:blip r:embed="rId4">
              <a:alphaModFix/>
            </a:blip>
            <a:srcRect/>
            <a:stretch/>
          </p:blipFill>
          <p:spPr>
            <a:xfrm>
              <a:off x="8824337" y="3409580"/>
              <a:ext cx="397626" cy="397626"/>
            </a:xfrm>
            <a:prstGeom prst="rect">
              <a:avLst/>
            </a:prstGeom>
            <a:noFill/>
            <a:ln>
              <a:noFill/>
            </a:ln>
          </p:spPr>
        </p:pic>
      </p:grpSp>
      <p:sp>
        <p:nvSpPr>
          <p:cNvPr id="314" name="Google Shape;314;p11"/>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1"/>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317" name="Google Shape;317;p11"/>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11</a:t>
            </a:fld>
            <a:endParaRPr>
              <a:solidFill>
                <a:srgbClr val="073763"/>
              </a:solidFill>
            </a:endParaRPr>
          </a:p>
        </p:txBody>
      </p:sp>
      <p:grpSp>
        <p:nvGrpSpPr>
          <p:cNvPr id="2" name="Google Shape;105;p1">
            <a:extLst>
              <a:ext uri="{FF2B5EF4-FFF2-40B4-BE49-F238E27FC236}">
                <a16:creationId xmlns:a16="http://schemas.microsoft.com/office/drawing/2014/main" id="{A40CED47-9309-4B7B-4AA0-BC5CC8316BF9}"/>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46827E44-EE32-DD11-972D-1BB0F656CBD8}"/>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0E15B058-9E96-D182-1987-EFA12C282D62}"/>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318" name="Google Shape;318;p11"/>
          <p:cNvPicPr preferRelativeResize="0"/>
          <p:nvPr/>
        </p:nvPicPr>
        <p:blipFill>
          <a:blip r:embed="rId5">
            <a:alphaModFix/>
          </a:blip>
          <a:stretch>
            <a:fillRect/>
          </a:stretch>
        </p:blipFill>
        <p:spPr>
          <a:xfrm>
            <a:off x="312775" y="691125"/>
            <a:ext cx="720251" cy="711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4" name="Google Shape;324;p13"/>
          <p:cNvGrpSpPr/>
          <p:nvPr/>
        </p:nvGrpSpPr>
        <p:grpSpPr>
          <a:xfrm>
            <a:off x="3016288" y="2905970"/>
            <a:ext cx="7574017" cy="1037427"/>
            <a:chOff x="3064953" y="2567872"/>
            <a:chExt cx="7574017" cy="1037427"/>
          </a:xfrm>
        </p:grpSpPr>
        <p:sp>
          <p:nvSpPr>
            <p:cNvPr id="325" name="Google Shape;325;p13"/>
            <p:cNvSpPr txBox="1"/>
            <p:nvPr/>
          </p:nvSpPr>
          <p:spPr>
            <a:xfrm>
              <a:off x="3064953" y="2567872"/>
              <a:ext cx="5880857" cy="612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a:solidFill>
                    <a:srgbClr val="1E4E79"/>
                  </a:solidFill>
                  <a:latin typeface="Calibri"/>
                  <a:ea typeface="Calibri"/>
                  <a:cs typeface="Calibri"/>
                  <a:sym typeface="Calibri"/>
                </a:rPr>
                <a:t>CHAT SHARE OUT…</a:t>
              </a:r>
              <a:endParaRPr/>
            </a:p>
          </p:txBody>
        </p:sp>
        <p:sp>
          <p:nvSpPr>
            <p:cNvPr id="326" name="Google Shape;326;p13"/>
            <p:cNvSpPr txBox="1"/>
            <p:nvPr/>
          </p:nvSpPr>
          <p:spPr>
            <a:xfrm>
              <a:off x="3886967" y="3143634"/>
              <a:ext cx="6752003" cy="461665"/>
            </a:xfrm>
            <a:prstGeom prst="rect">
              <a:avLst/>
            </a:prstGeom>
            <a:noFill/>
            <a:ln>
              <a:noFill/>
            </a:ln>
          </p:spPr>
          <p:txBody>
            <a:bodyPr spcFirstLastPara="1" wrap="square" lIns="91425" tIns="45700" rIns="91425" bIns="45700" anchor="t" anchorCtr="0">
              <a:spAutoFit/>
            </a:bodyPr>
            <a:lstStyle/>
            <a:p>
              <a:pPr marL="354013" marR="0" lvl="0" indent="-354013"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What is your “Breakout motto”?</a:t>
              </a:r>
              <a:endParaRPr/>
            </a:p>
          </p:txBody>
        </p:sp>
      </p:grpSp>
      <p:sp>
        <p:nvSpPr>
          <p:cNvPr id="331" name="Google Shape;331;p13"/>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3"/>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334" name="Google Shape;334;p13"/>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12</a:t>
            </a:fld>
            <a:endParaRPr>
              <a:solidFill>
                <a:srgbClr val="073763"/>
              </a:solidFill>
            </a:endParaRPr>
          </a:p>
        </p:txBody>
      </p:sp>
      <p:grpSp>
        <p:nvGrpSpPr>
          <p:cNvPr id="2" name="Google Shape;105;p1">
            <a:extLst>
              <a:ext uri="{FF2B5EF4-FFF2-40B4-BE49-F238E27FC236}">
                <a16:creationId xmlns:a16="http://schemas.microsoft.com/office/drawing/2014/main" id="{3E3D7870-D5FE-2801-6A8C-4D1D02751880}"/>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7DE14261-2B2C-6A6B-BDC9-9B46B796C33B}"/>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94C3772C-7D04-90D6-380A-0D82C703DA54}"/>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335" name="Google Shape;335;p13"/>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4"/>
          <p:cNvSpPr txBox="1"/>
          <p:nvPr/>
        </p:nvSpPr>
        <p:spPr>
          <a:xfrm>
            <a:off x="1316262" y="1834106"/>
            <a:ext cx="7740653" cy="612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a:solidFill>
                  <a:srgbClr val="1E4E79"/>
                </a:solidFill>
                <a:latin typeface="Calibri"/>
                <a:ea typeface="Calibri"/>
                <a:cs typeface="Calibri"/>
                <a:sym typeface="Calibri"/>
              </a:rPr>
              <a:t>EXTERNSHIP ACTIVITIES OVERVIEW</a:t>
            </a:r>
            <a:endParaRPr/>
          </a:p>
        </p:txBody>
      </p:sp>
      <p:sp>
        <p:nvSpPr>
          <p:cNvPr id="342" name="Google Shape;342;p14"/>
          <p:cNvSpPr txBox="1"/>
          <p:nvPr/>
        </p:nvSpPr>
        <p:spPr>
          <a:xfrm>
            <a:off x="2027682" y="2700789"/>
            <a:ext cx="9265200" cy="273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980000"/>
                </a:solidFill>
                <a:latin typeface="Calibri"/>
                <a:ea typeface="Calibri"/>
                <a:cs typeface="Calibri"/>
                <a:sym typeface="Calibri"/>
              </a:rPr>
              <a:t>Bringing it back to the future!</a:t>
            </a:r>
            <a:endParaRPr>
              <a:solidFill>
                <a:srgbClr val="980000"/>
              </a:solidFill>
            </a:endParaRPr>
          </a:p>
          <a:p>
            <a:pPr marL="457200" marR="0" lvl="0" indent="-457200" algn="l" rtl="0">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Employer sessions are rich learning opps – ASK Questions. Make Connections.</a:t>
            </a:r>
            <a:endParaRPr/>
          </a:p>
          <a:p>
            <a:pPr marL="457200" marR="0" lvl="0" indent="-457200" algn="l" rtl="0">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Simple + manageable daily activities (~30 min each)</a:t>
            </a:r>
            <a:endParaRPr/>
          </a:p>
          <a:p>
            <a:pPr marL="457200" marR="0" lvl="0" indent="-457200" algn="l" rtl="0">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Targeted at familiarization with tools and tech for…  </a:t>
            </a:r>
            <a:endParaRPr/>
          </a:p>
          <a:p>
            <a:pPr marL="1371600" marR="0" lvl="2" indent="-457200" algn="l" rtl="0">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Employability (skill awareness, career ownership)</a:t>
            </a:r>
            <a:endParaRPr/>
          </a:p>
          <a:p>
            <a:pPr marL="1371600" marR="0" lvl="2" indent="-457200" algn="l" rtl="0">
              <a:spcBef>
                <a:spcPts val="0"/>
              </a:spcBef>
              <a:spcAft>
                <a:spcPts val="0"/>
              </a:spcAft>
              <a:buClr>
                <a:srgbClr val="7F7F7F"/>
              </a:buClr>
              <a:buSzPts val="2000"/>
              <a:buFont typeface="Arial"/>
              <a:buChar char="•"/>
            </a:pPr>
            <a:r>
              <a:rPr lang="en-US" sz="2000" b="0" i="0" u="none" strike="noStrike" cap="none">
                <a:solidFill>
                  <a:srgbClr val="7F7F7F"/>
                </a:solidFill>
                <a:latin typeface="Calibri"/>
                <a:ea typeface="Calibri"/>
                <a:cs typeface="Calibri"/>
                <a:sym typeface="Calibri"/>
              </a:rPr>
              <a:t>Career Awareness and Exploration (applied skills, pathway options)</a:t>
            </a:r>
            <a:endParaRPr/>
          </a:p>
          <a:p>
            <a:pPr marL="457200" marR="0" lvl="0" indent="-457200" algn="l" rtl="0">
              <a:spcBef>
                <a:spcPts val="0"/>
              </a:spcBef>
              <a:spcAft>
                <a:spcPts val="0"/>
              </a:spcAft>
              <a:buClr>
                <a:srgbClr val="7F7F7F"/>
              </a:buClr>
              <a:buSzPts val="2000"/>
              <a:buFont typeface="Arial"/>
              <a:buChar char="•"/>
            </a:pPr>
            <a:r>
              <a:rPr lang="en-US" sz="2000">
                <a:solidFill>
                  <a:srgbClr val="7F7F7F"/>
                </a:solidFill>
                <a:latin typeface="Calibri"/>
                <a:ea typeface="Calibri"/>
                <a:cs typeface="Calibri"/>
                <a:sym typeface="Calibri"/>
              </a:rPr>
              <a:t>Shareable content and ideas</a:t>
            </a:r>
            <a:endParaRPr/>
          </a:p>
          <a:p>
            <a:pPr marL="457200" marR="0" lvl="0" indent="-304800" algn="l" rtl="0">
              <a:spcBef>
                <a:spcPts val="0"/>
              </a:spcBef>
              <a:spcAft>
                <a:spcPts val="0"/>
              </a:spcAft>
              <a:buClr>
                <a:schemeClr val="dk1"/>
              </a:buClr>
              <a:buSzPts val="2400"/>
              <a:buFont typeface="Arial"/>
              <a:buNone/>
            </a:pPr>
            <a:endParaRPr sz="2400">
              <a:solidFill>
                <a:srgbClr val="7F7F7F"/>
              </a:solidFill>
              <a:latin typeface="Calibri"/>
              <a:ea typeface="Calibri"/>
              <a:cs typeface="Calibri"/>
              <a:sym typeface="Calibri"/>
            </a:endParaRPr>
          </a:p>
        </p:txBody>
      </p:sp>
      <p:sp>
        <p:nvSpPr>
          <p:cNvPr id="347" name="Google Shape;347;p14"/>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4"/>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350" name="Google Shape;350;p14"/>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13</a:t>
            </a:fld>
            <a:endParaRPr>
              <a:solidFill>
                <a:srgbClr val="073763"/>
              </a:solidFill>
            </a:endParaRPr>
          </a:p>
        </p:txBody>
      </p:sp>
      <p:grpSp>
        <p:nvGrpSpPr>
          <p:cNvPr id="2" name="Google Shape;105;p1">
            <a:extLst>
              <a:ext uri="{FF2B5EF4-FFF2-40B4-BE49-F238E27FC236}">
                <a16:creationId xmlns:a16="http://schemas.microsoft.com/office/drawing/2014/main" id="{DC60EC8E-41D9-F385-17A7-ED3A7BD78BC6}"/>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03E2C7B0-73F9-6D1D-DBFF-33EB3065599D}"/>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BCE356AE-32C6-5E95-51CB-E8364A0512E2}"/>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351" name="Google Shape;351;p14"/>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5"/>
          <p:cNvSpPr txBox="1"/>
          <p:nvPr/>
        </p:nvSpPr>
        <p:spPr>
          <a:xfrm>
            <a:off x="3314335" y="2817257"/>
            <a:ext cx="5880857" cy="612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a:solidFill>
                  <a:srgbClr val="1F3864"/>
                </a:solidFill>
                <a:latin typeface="Calibri"/>
                <a:ea typeface="Calibri"/>
                <a:cs typeface="Calibri"/>
                <a:sym typeface="Calibri"/>
              </a:rPr>
              <a:t>RESOURCES IN DRIVE…</a:t>
            </a:r>
            <a:endParaRPr/>
          </a:p>
        </p:txBody>
      </p:sp>
      <p:sp>
        <p:nvSpPr>
          <p:cNvPr id="358" name="Google Shape;358;p15"/>
          <p:cNvSpPr txBox="1"/>
          <p:nvPr/>
        </p:nvSpPr>
        <p:spPr>
          <a:xfrm>
            <a:off x="2618510" y="4030519"/>
            <a:ext cx="6858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980000"/>
                </a:solidFill>
                <a:latin typeface="Calibri"/>
                <a:ea typeface="Calibri"/>
                <a:cs typeface="Calibri"/>
                <a:sym typeface="Calibri"/>
              </a:rPr>
              <a:t>THANK YOU!</a:t>
            </a:r>
            <a:endParaRPr>
              <a:solidFill>
                <a:srgbClr val="980000"/>
              </a:solidFill>
            </a:endParaRPr>
          </a:p>
        </p:txBody>
      </p:sp>
      <p:pic>
        <p:nvPicPr>
          <p:cNvPr id="359" name="Google Shape;359;p15" descr="A close up of a logo&#10;&#10;Description automatically generated"/>
          <p:cNvPicPr preferRelativeResize="0"/>
          <p:nvPr/>
        </p:nvPicPr>
        <p:blipFill rotWithShape="1">
          <a:blip r:embed="rId3">
            <a:alphaModFix/>
          </a:blip>
          <a:srcRect/>
          <a:stretch/>
        </p:blipFill>
        <p:spPr>
          <a:xfrm>
            <a:off x="7234054" y="4034646"/>
            <a:ext cx="316674" cy="316674"/>
          </a:xfrm>
          <a:prstGeom prst="rect">
            <a:avLst/>
          </a:prstGeom>
          <a:noFill/>
          <a:ln>
            <a:noFill/>
          </a:ln>
        </p:spPr>
      </p:pic>
      <p:pic>
        <p:nvPicPr>
          <p:cNvPr id="360" name="Google Shape;360;p15" descr="A close-up of a flag&#10;&#10;Description automatically generated with medium confidence"/>
          <p:cNvPicPr preferRelativeResize="0"/>
          <p:nvPr/>
        </p:nvPicPr>
        <p:blipFill rotWithShape="1">
          <a:blip r:embed="rId4">
            <a:alphaModFix/>
          </a:blip>
          <a:srcRect/>
          <a:stretch/>
        </p:blipFill>
        <p:spPr>
          <a:xfrm>
            <a:off x="8605845" y="2779097"/>
            <a:ext cx="614363" cy="614363"/>
          </a:xfrm>
          <a:prstGeom prst="rect">
            <a:avLst/>
          </a:prstGeom>
          <a:noFill/>
          <a:ln>
            <a:noFill/>
          </a:ln>
        </p:spPr>
      </p:pic>
      <p:sp>
        <p:nvSpPr>
          <p:cNvPr id="365" name="Google Shape;365;p15"/>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5"/>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368" name="Google Shape;368;p15"/>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14</a:t>
            </a:fld>
            <a:endParaRPr>
              <a:solidFill>
                <a:srgbClr val="073763"/>
              </a:solidFill>
            </a:endParaRPr>
          </a:p>
        </p:txBody>
      </p:sp>
      <p:grpSp>
        <p:nvGrpSpPr>
          <p:cNvPr id="2" name="Google Shape;105;p1">
            <a:extLst>
              <a:ext uri="{FF2B5EF4-FFF2-40B4-BE49-F238E27FC236}">
                <a16:creationId xmlns:a16="http://schemas.microsoft.com/office/drawing/2014/main" id="{6A88ECD1-E924-3290-4BD3-37C7B06CC8E1}"/>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FE5030C0-4073-9B33-001D-75D34F77B9A9}"/>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F13302E3-C62E-C55B-8EB9-348DD67C150B}"/>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369" name="Google Shape;369;p15"/>
          <p:cNvPicPr preferRelativeResize="0"/>
          <p:nvPr/>
        </p:nvPicPr>
        <p:blipFill>
          <a:blip r:embed="rId5">
            <a:alphaModFix/>
          </a:blip>
          <a:stretch>
            <a:fillRect/>
          </a:stretch>
        </p:blipFill>
        <p:spPr>
          <a:xfrm>
            <a:off x="312775" y="691125"/>
            <a:ext cx="720251" cy="71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5" name="Google Shape;105;p1">
            <a:extLst>
              <a:ext uri="{FF2B5EF4-FFF2-40B4-BE49-F238E27FC236}">
                <a16:creationId xmlns:a16="http://schemas.microsoft.com/office/drawing/2014/main" id="{ACBDA500-D5BC-C12F-1E1B-5D685198E070}"/>
              </a:ext>
            </a:extLst>
          </p:cNvPr>
          <p:cNvGrpSpPr/>
          <p:nvPr/>
        </p:nvGrpSpPr>
        <p:grpSpPr>
          <a:xfrm>
            <a:off x="572" y="644723"/>
            <a:ext cx="12191809" cy="804672"/>
            <a:chOff x="158004" y="471140"/>
            <a:chExt cx="10420350" cy="804672"/>
          </a:xfrm>
        </p:grpSpPr>
        <p:sp>
          <p:nvSpPr>
            <p:cNvPr id="6" name="Google Shape;106;p1">
              <a:extLst>
                <a:ext uri="{FF2B5EF4-FFF2-40B4-BE49-F238E27FC236}">
                  <a16:creationId xmlns:a16="http://schemas.microsoft.com/office/drawing/2014/main" id="{44CF7228-B74E-CFE1-9776-94B01F1458F7}"/>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107;p1">
              <a:extLst>
                <a:ext uri="{FF2B5EF4-FFF2-40B4-BE49-F238E27FC236}">
                  <a16:creationId xmlns:a16="http://schemas.microsoft.com/office/drawing/2014/main" id="{7E2EA2CD-FCB7-BC7C-30C6-1B3005436993}"/>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grpSp>
        <p:nvGrpSpPr>
          <p:cNvPr id="120" name="Google Shape;120;p2"/>
          <p:cNvGrpSpPr/>
          <p:nvPr/>
        </p:nvGrpSpPr>
        <p:grpSpPr>
          <a:xfrm>
            <a:off x="1286004" y="2158590"/>
            <a:ext cx="5194757" cy="2211878"/>
            <a:chOff x="1155375" y="2390818"/>
            <a:chExt cx="5194757" cy="2211878"/>
          </a:xfrm>
        </p:grpSpPr>
        <p:sp>
          <p:nvSpPr>
            <p:cNvPr id="121" name="Google Shape;121;p2"/>
            <p:cNvSpPr txBox="1"/>
            <p:nvPr/>
          </p:nvSpPr>
          <p:spPr>
            <a:xfrm>
              <a:off x="1155375" y="2390818"/>
              <a:ext cx="3331959" cy="612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a:solidFill>
                    <a:srgbClr val="1E4E79"/>
                  </a:solidFill>
                  <a:latin typeface="Calibri"/>
                  <a:ea typeface="Calibri"/>
                  <a:cs typeface="Calibri"/>
                  <a:sym typeface="Calibri"/>
                </a:rPr>
                <a:t>RESOURCES</a:t>
              </a:r>
              <a:endParaRPr/>
            </a:p>
          </p:txBody>
        </p:sp>
        <p:sp>
          <p:nvSpPr>
            <p:cNvPr id="122" name="Google Shape;122;p2"/>
            <p:cNvSpPr txBox="1"/>
            <p:nvPr/>
          </p:nvSpPr>
          <p:spPr>
            <a:xfrm>
              <a:off x="1185332" y="3032796"/>
              <a:ext cx="5164800" cy="15699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Participant contact info</a:t>
              </a:r>
              <a:endParaRPr/>
            </a:p>
            <a:p>
              <a:pPr marL="457200" marR="0" lvl="0" indent="-457200"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Externship schedule w/ join links</a:t>
              </a:r>
              <a:endParaRPr/>
            </a:p>
            <a:p>
              <a:pPr marL="457200" marR="0" lvl="0" indent="-457200" algn="l" rtl="0">
                <a:spcBef>
                  <a:spcPts val="0"/>
                </a:spcBef>
                <a:spcAft>
                  <a:spcPts val="0"/>
                </a:spcAft>
                <a:buClr>
                  <a:srgbClr val="7F7F7F"/>
                </a:buClr>
                <a:buSzPts val="2400"/>
                <a:buFont typeface="Arial"/>
                <a:buChar char="•"/>
              </a:pPr>
              <a:r>
                <a:rPr lang="en-US" sz="2400">
                  <a:solidFill>
                    <a:srgbClr val="7F7F7F"/>
                  </a:solidFill>
                  <a:latin typeface="Calibri"/>
                  <a:ea typeface="Calibri"/>
                  <a:cs typeface="Calibri"/>
                  <a:sym typeface="Calibri"/>
                </a:rPr>
                <a:t>Externship project assignments</a:t>
              </a:r>
              <a:endParaRPr/>
            </a:p>
            <a:p>
              <a:pPr marL="457200" marR="0" lvl="0" indent="-304800" algn="l" rtl="0">
                <a:spcBef>
                  <a:spcPts val="0"/>
                </a:spcBef>
                <a:spcAft>
                  <a:spcPts val="0"/>
                </a:spcAft>
                <a:buClr>
                  <a:schemeClr val="dk1"/>
                </a:buClr>
                <a:buSzPts val="2400"/>
                <a:buFont typeface="Arial"/>
                <a:buNone/>
              </a:pPr>
              <a:endParaRPr sz="2400">
                <a:solidFill>
                  <a:srgbClr val="7F7F7F"/>
                </a:solidFill>
                <a:latin typeface="Calibri"/>
                <a:ea typeface="Calibri"/>
                <a:cs typeface="Calibri"/>
                <a:sym typeface="Calibri"/>
              </a:endParaRPr>
            </a:p>
          </p:txBody>
        </p:sp>
      </p:grpSp>
      <p:sp>
        <p:nvSpPr>
          <p:cNvPr id="123" name="Google Shape;123;p2"/>
          <p:cNvSpPr txBox="1"/>
          <p:nvPr/>
        </p:nvSpPr>
        <p:spPr>
          <a:xfrm>
            <a:off x="1746552" y="3936310"/>
            <a:ext cx="4792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80000"/>
                </a:solidFill>
                <a:latin typeface="Calibri"/>
                <a:ea typeface="Calibri"/>
                <a:cs typeface="Calibri"/>
                <a:sym typeface="Calibri"/>
              </a:rPr>
              <a:t>Resources Link in Chat and Email</a:t>
            </a:r>
            <a:endParaRPr>
              <a:solidFill>
                <a:srgbClr val="980000"/>
              </a:solidFill>
            </a:endParaRPr>
          </a:p>
        </p:txBody>
      </p:sp>
      <p:sp>
        <p:nvSpPr>
          <p:cNvPr id="124" name="Google Shape;124;p2"/>
          <p:cNvSpPr/>
          <p:nvPr/>
        </p:nvSpPr>
        <p:spPr>
          <a:xfrm>
            <a:off x="6679144" y="1973264"/>
            <a:ext cx="4267200" cy="3259136"/>
          </a:xfrm>
          <a:prstGeom prst="roundRect">
            <a:avLst>
              <a:gd name="adj" fmla="val 16667"/>
            </a:avLst>
          </a:prstGeom>
          <a:solidFill>
            <a:srgbClr val="D0CECE">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2"/>
          <p:cNvSpPr txBox="1"/>
          <p:nvPr/>
        </p:nvSpPr>
        <p:spPr>
          <a:xfrm>
            <a:off x="7150279" y="2702399"/>
            <a:ext cx="4037674" cy="267765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Welcome</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Logistics</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Group Anchoring</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Breakout Convos</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Externship Project Info</a:t>
            </a:r>
            <a:endParaRPr/>
          </a:p>
          <a:p>
            <a:pPr marL="457200" marR="0" lvl="0" indent="-457200" algn="l" rtl="0">
              <a:spcBef>
                <a:spcPts val="0"/>
              </a:spcBef>
              <a:spcAft>
                <a:spcPts val="0"/>
              </a:spcAft>
              <a:buClr>
                <a:srgbClr val="7F7F7F"/>
              </a:buClr>
              <a:buSzPts val="2400"/>
              <a:buFont typeface="Calibri"/>
              <a:buAutoNum type="arabicPeriod"/>
            </a:pPr>
            <a:r>
              <a:rPr lang="en-US" sz="2400">
                <a:solidFill>
                  <a:srgbClr val="7F7F7F"/>
                </a:solidFill>
                <a:latin typeface="Calibri"/>
                <a:ea typeface="Calibri"/>
                <a:cs typeface="Calibri"/>
                <a:sym typeface="Calibri"/>
              </a:rPr>
              <a:t>Wrap up</a:t>
            </a:r>
            <a:endParaRPr/>
          </a:p>
          <a:p>
            <a:pPr marL="0" marR="0" lvl="0" indent="0" algn="l" rtl="0">
              <a:spcBef>
                <a:spcPts val="0"/>
              </a:spcBef>
              <a:spcAft>
                <a:spcPts val="0"/>
              </a:spcAft>
              <a:buNone/>
            </a:pPr>
            <a:endParaRPr sz="2400">
              <a:solidFill>
                <a:srgbClr val="7F7F7F"/>
              </a:solidFill>
              <a:latin typeface="Calibri"/>
              <a:ea typeface="Calibri"/>
              <a:cs typeface="Calibri"/>
              <a:sym typeface="Calibri"/>
            </a:endParaRPr>
          </a:p>
        </p:txBody>
      </p:sp>
      <p:sp>
        <p:nvSpPr>
          <p:cNvPr id="126" name="Google Shape;126;p2"/>
          <p:cNvSpPr txBox="1"/>
          <p:nvPr/>
        </p:nvSpPr>
        <p:spPr>
          <a:xfrm>
            <a:off x="7205795" y="2151755"/>
            <a:ext cx="3416623" cy="585353"/>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None/>
            </a:pPr>
            <a:r>
              <a:rPr lang="en-US" sz="3200">
                <a:solidFill>
                  <a:srgbClr val="1E4E79"/>
                </a:solidFill>
                <a:latin typeface="Calibri"/>
                <a:ea typeface="Calibri"/>
                <a:cs typeface="Calibri"/>
                <a:sym typeface="Calibri"/>
              </a:rPr>
              <a:t>KICK-OFF AGENDA</a:t>
            </a:r>
            <a:endParaRPr/>
          </a:p>
        </p:txBody>
      </p:sp>
      <p:grpSp>
        <p:nvGrpSpPr>
          <p:cNvPr id="127" name="Google Shape;127;p2"/>
          <p:cNvGrpSpPr/>
          <p:nvPr/>
        </p:nvGrpSpPr>
        <p:grpSpPr>
          <a:xfrm>
            <a:off x="3943350" y="2038348"/>
            <a:ext cx="3371850" cy="614363"/>
            <a:chOff x="3943350" y="2038348"/>
            <a:chExt cx="3371850" cy="614363"/>
          </a:xfrm>
        </p:grpSpPr>
        <p:pic>
          <p:nvPicPr>
            <p:cNvPr id="128" name="Google Shape;128;p2" descr="A close-up of a flag&#10;&#10;Description automatically generated with medium confidence"/>
            <p:cNvPicPr preferRelativeResize="0"/>
            <p:nvPr/>
          </p:nvPicPr>
          <p:blipFill rotWithShape="1">
            <a:blip r:embed="rId3">
              <a:alphaModFix/>
            </a:blip>
            <a:srcRect/>
            <a:stretch/>
          </p:blipFill>
          <p:spPr>
            <a:xfrm>
              <a:off x="3943350" y="2038348"/>
              <a:ext cx="614363" cy="614363"/>
            </a:xfrm>
            <a:prstGeom prst="rect">
              <a:avLst/>
            </a:prstGeom>
            <a:noFill/>
            <a:ln>
              <a:noFill/>
            </a:ln>
          </p:spPr>
        </p:pic>
        <p:sp>
          <p:nvSpPr>
            <p:cNvPr id="129" name="Google Shape;129;p2"/>
            <p:cNvSpPr txBox="1"/>
            <p:nvPr/>
          </p:nvSpPr>
          <p:spPr>
            <a:xfrm>
              <a:off x="4529137" y="2171701"/>
              <a:ext cx="27860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GOOGLE DRIVE</a:t>
              </a:r>
              <a:endParaRPr/>
            </a:p>
          </p:txBody>
        </p:sp>
      </p:grpSp>
      <p:sp>
        <p:nvSpPr>
          <p:cNvPr id="134" name="Google Shape;134;p2"/>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
          <p:cNvSpPr txBox="1"/>
          <p:nvPr/>
        </p:nvSpPr>
        <p:spPr>
          <a:xfrm>
            <a:off x="6679144" y="6316075"/>
            <a:ext cx="3477606"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pic>
        <p:nvPicPr>
          <p:cNvPr id="138" name="Google Shape;138;p2"/>
          <p:cNvPicPr preferRelativeResize="0"/>
          <p:nvPr/>
        </p:nvPicPr>
        <p:blipFill>
          <a:blip r:embed="rId4">
            <a:alphaModFix/>
          </a:blip>
          <a:stretch>
            <a:fillRect/>
          </a:stretch>
        </p:blipFill>
        <p:spPr>
          <a:xfrm>
            <a:off x="312775" y="691125"/>
            <a:ext cx="720251" cy="711800"/>
          </a:xfrm>
          <a:prstGeom prst="rect">
            <a:avLst/>
          </a:prstGeom>
          <a:noFill/>
          <a:ln>
            <a:noFill/>
          </a:ln>
        </p:spPr>
      </p:pic>
      <p:pic>
        <p:nvPicPr>
          <p:cNvPr id="8" name="Picture 7">
            <a:extLst>
              <a:ext uri="{FF2B5EF4-FFF2-40B4-BE49-F238E27FC236}">
                <a16:creationId xmlns:a16="http://schemas.microsoft.com/office/drawing/2014/main" id="{61664473-ABB0-8910-A03B-ADD1780D7FC8}"/>
              </a:ext>
            </a:extLst>
          </p:cNvPr>
          <p:cNvPicPr>
            <a:picLocks noChangeAspect="1"/>
          </p:cNvPicPr>
          <p:nvPr/>
        </p:nvPicPr>
        <p:blipFill rotWithShape="1">
          <a:blip r:embed="rId5"/>
          <a:srcRect r="9046"/>
          <a:stretch/>
        </p:blipFill>
        <p:spPr>
          <a:xfrm>
            <a:off x="10658856" y="6295390"/>
            <a:ext cx="1152144" cy="3550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 descr="A picture containing drawing&#10;&#10;Description automatically generated"/>
          <p:cNvPicPr preferRelativeResize="0"/>
          <p:nvPr/>
        </p:nvPicPr>
        <p:blipFill rotWithShape="1">
          <a:blip r:embed="rId3">
            <a:alphaModFix/>
          </a:blip>
          <a:srcRect/>
          <a:stretch/>
        </p:blipFill>
        <p:spPr>
          <a:xfrm>
            <a:off x="3821581" y="6040712"/>
            <a:ext cx="442787" cy="442787"/>
          </a:xfrm>
          <a:prstGeom prst="rect">
            <a:avLst/>
          </a:prstGeom>
          <a:noFill/>
          <a:ln>
            <a:noFill/>
          </a:ln>
        </p:spPr>
      </p:pic>
      <p:sp>
        <p:nvSpPr>
          <p:cNvPr id="145" name="Google Shape;145;p3"/>
          <p:cNvSpPr txBox="1"/>
          <p:nvPr/>
        </p:nvSpPr>
        <p:spPr>
          <a:xfrm>
            <a:off x="5162379" y="1574175"/>
            <a:ext cx="2956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980000"/>
                </a:solidFill>
                <a:latin typeface="Calibri"/>
                <a:ea typeface="Calibri"/>
                <a:cs typeface="Calibri"/>
                <a:sym typeface="Calibri"/>
              </a:rPr>
              <a:t>THE SCHEDULE</a:t>
            </a:r>
            <a:endParaRPr>
              <a:solidFill>
                <a:srgbClr val="980000"/>
              </a:solidFill>
            </a:endParaRPr>
          </a:p>
        </p:txBody>
      </p:sp>
      <p:pic>
        <p:nvPicPr>
          <p:cNvPr id="146" name="Google Shape;146;p3" descr="A close up of a sign&#10;&#10;Description automatically generated"/>
          <p:cNvPicPr preferRelativeResize="0"/>
          <p:nvPr/>
        </p:nvPicPr>
        <p:blipFill rotWithShape="1">
          <a:blip r:embed="rId4">
            <a:alphaModFix/>
          </a:blip>
          <a:srcRect/>
          <a:stretch/>
        </p:blipFill>
        <p:spPr>
          <a:xfrm>
            <a:off x="4614971" y="1486823"/>
            <a:ext cx="619593" cy="619593"/>
          </a:xfrm>
          <a:prstGeom prst="rect">
            <a:avLst/>
          </a:prstGeom>
          <a:noFill/>
          <a:ln>
            <a:noFill/>
          </a:ln>
        </p:spPr>
      </p:pic>
      <p:graphicFrame>
        <p:nvGraphicFramePr>
          <p:cNvPr id="147" name="Google Shape;147;p3"/>
          <p:cNvGraphicFramePr/>
          <p:nvPr/>
        </p:nvGraphicFramePr>
        <p:xfrm>
          <a:off x="2684942" y="2035841"/>
          <a:ext cx="6410875" cy="3537080"/>
        </p:xfrm>
        <a:graphic>
          <a:graphicData uri="http://schemas.openxmlformats.org/drawingml/2006/table">
            <a:tbl>
              <a:tblPr firstRow="1" bandRow="1">
                <a:noFill/>
                <a:tableStyleId>{B7579E65-5EDF-4AB0-A1D7-7D84FFA786EE}</a:tableStyleId>
              </a:tblPr>
              <a:tblGrid>
                <a:gridCol w="853825">
                  <a:extLst>
                    <a:ext uri="{9D8B030D-6E8A-4147-A177-3AD203B41FA5}">
                      <a16:colId xmlns:a16="http://schemas.microsoft.com/office/drawing/2014/main" val="20000"/>
                    </a:ext>
                  </a:extLst>
                </a:gridCol>
                <a:gridCol w="1852350">
                  <a:extLst>
                    <a:ext uri="{9D8B030D-6E8A-4147-A177-3AD203B41FA5}">
                      <a16:colId xmlns:a16="http://schemas.microsoft.com/office/drawing/2014/main" val="20001"/>
                    </a:ext>
                  </a:extLst>
                </a:gridCol>
                <a:gridCol w="1852350">
                  <a:extLst>
                    <a:ext uri="{9D8B030D-6E8A-4147-A177-3AD203B41FA5}">
                      <a16:colId xmlns:a16="http://schemas.microsoft.com/office/drawing/2014/main" val="20002"/>
                    </a:ext>
                  </a:extLst>
                </a:gridCol>
                <a:gridCol w="1852350">
                  <a:extLst>
                    <a:ext uri="{9D8B030D-6E8A-4147-A177-3AD203B41FA5}">
                      <a16:colId xmlns:a16="http://schemas.microsoft.com/office/drawing/2014/main" val="20003"/>
                    </a:ext>
                  </a:extLst>
                </a:gridCol>
              </a:tblGrid>
              <a:tr h="573300">
                <a:tc>
                  <a:txBody>
                    <a:bodyPr/>
                    <a:lstStyle/>
                    <a:p>
                      <a:pPr marL="0" marR="0" lvl="0" indent="0" algn="l" rtl="0">
                        <a:spcBef>
                          <a:spcPts val="0"/>
                        </a:spcBef>
                        <a:spcAft>
                          <a:spcPts val="0"/>
                        </a:spcAft>
                        <a:buNone/>
                      </a:pPr>
                      <a:endParaRPr sz="1600">
                        <a:solidFill>
                          <a:srgbClr val="1F3864"/>
                        </a:solidFill>
                        <a:latin typeface="Calibri"/>
                        <a:ea typeface="Calibri"/>
                        <a:cs typeface="Calibri"/>
                        <a:sym typeface="Calibri"/>
                      </a:endParaRPr>
                    </a:p>
                  </a:txBody>
                  <a:tcPr marL="91450" marR="91450" marT="45725" marB="45725" anchor="ctr">
                    <a:lnR w="12700" cap="flat" cmpd="sng">
                      <a:solidFill>
                        <a:srgbClr val="3A3838"/>
                      </a:solidFill>
                      <a:prstDash val="dot"/>
                      <a:round/>
                      <a:headEnd type="none" w="sm" len="sm"/>
                      <a:tailEnd type="none" w="sm" len="sm"/>
                    </a:lnR>
                    <a:lnB w="12700" cap="flat" cmpd="sng">
                      <a:solidFill>
                        <a:srgbClr val="3A3838"/>
                      </a:solidFill>
                      <a:prstDash val="dot"/>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600">
                          <a:solidFill>
                            <a:srgbClr val="1F3864"/>
                          </a:solidFill>
                          <a:latin typeface="Calibri"/>
                          <a:ea typeface="Calibri"/>
                          <a:cs typeface="Calibri"/>
                          <a:sym typeface="Calibri"/>
                        </a:rPr>
                        <a:t>Monday</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B w="12700" cap="flat" cmpd="sng">
                      <a:solidFill>
                        <a:srgbClr val="3A3838"/>
                      </a:solidFill>
                      <a:prstDash val="dot"/>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600">
                          <a:solidFill>
                            <a:srgbClr val="1F3864"/>
                          </a:solidFill>
                          <a:latin typeface="Calibri"/>
                          <a:ea typeface="Calibri"/>
                          <a:cs typeface="Calibri"/>
                          <a:sym typeface="Calibri"/>
                        </a:rPr>
                        <a:t>Tuesday</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B w="12700" cap="flat" cmpd="sng">
                      <a:solidFill>
                        <a:srgbClr val="3A3838"/>
                      </a:solidFill>
                      <a:prstDash val="dot"/>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600">
                          <a:solidFill>
                            <a:srgbClr val="1F3864"/>
                          </a:solidFill>
                          <a:latin typeface="Calibri"/>
                          <a:ea typeface="Calibri"/>
                          <a:cs typeface="Calibri"/>
                          <a:sym typeface="Calibri"/>
                        </a:rPr>
                        <a:t>Wednesday</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B w="12700" cap="flat" cmpd="sng">
                      <a:solidFill>
                        <a:srgbClr val="3A3838"/>
                      </a:solidFill>
                      <a:prstDash val="dot"/>
                      <a:round/>
                      <a:headEnd type="none" w="sm" len="sm"/>
                      <a:tailEnd type="none" w="sm" len="sm"/>
                    </a:lnB>
                    <a:solidFill>
                      <a:srgbClr val="D8D8D8"/>
                    </a:solidFill>
                  </a:tcPr>
                </a:tc>
                <a:extLst>
                  <a:ext uri="{0D108BD9-81ED-4DB2-BD59-A6C34878D82A}">
                    <a16:rowId xmlns:a16="http://schemas.microsoft.com/office/drawing/2014/main" val="10000"/>
                  </a:ext>
                </a:extLst>
              </a:tr>
              <a:tr h="573300">
                <a:tc>
                  <a:txBody>
                    <a:bodyPr/>
                    <a:lstStyle/>
                    <a:p>
                      <a:pPr marL="0" marR="0" lvl="0" indent="0" algn="ctr" rtl="0">
                        <a:spcBef>
                          <a:spcPts val="0"/>
                        </a:spcBef>
                        <a:spcAft>
                          <a:spcPts val="0"/>
                        </a:spcAft>
                        <a:buNone/>
                      </a:pPr>
                      <a:r>
                        <a:rPr lang="en-US" sz="1600" b="1">
                          <a:solidFill>
                            <a:srgbClr val="1F3864"/>
                          </a:solidFill>
                          <a:latin typeface="Calibri"/>
                          <a:ea typeface="Calibri"/>
                          <a:cs typeface="Calibri"/>
                          <a:sym typeface="Calibri"/>
                        </a:rPr>
                        <a:t>8:00</a:t>
                      </a:r>
                      <a:endParaRPr/>
                    </a:p>
                  </a:txBody>
                  <a:tcPr marL="91450" marR="91450" marT="45725" marB="45725" anchor="ctr">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600">
                          <a:solidFill>
                            <a:srgbClr val="3A3838"/>
                          </a:solidFill>
                          <a:latin typeface="Calibri"/>
                          <a:ea typeface="Calibri"/>
                          <a:cs typeface="Calibri"/>
                          <a:sym typeface="Calibri"/>
                        </a:rPr>
                        <a:t>Kick-</a:t>
                      </a:r>
                      <a:r>
                        <a:rPr lang="en-US" sz="1600">
                          <a:solidFill>
                            <a:srgbClr val="3A3838"/>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off</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Employer Session</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tc>
                  <a:txBody>
                    <a:bodyPr/>
                    <a:lstStyle/>
                    <a:p>
                      <a:pPr marL="0" marR="0" lvl="0" indent="0" algn="ctr" rtl="0">
                        <a:spcBef>
                          <a:spcPts val="0"/>
                        </a:spcBef>
                        <a:spcAft>
                          <a:spcPts val="0"/>
                        </a:spcAft>
                        <a:buNone/>
                      </a:pPr>
                      <a:r>
                        <a:rPr lang="en-US" sz="1600">
                          <a:solidFill>
                            <a:srgbClr val="3A3838"/>
                          </a:solidFill>
                          <a:latin typeface="Calibri"/>
                          <a:ea typeface="Calibri"/>
                          <a:cs typeface="Calibri"/>
                          <a:sym typeface="Calibri"/>
                        </a:rPr>
                        <a:t>Employer Session</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extLst>
                  <a:ext uri="{0D108BD9-81ED-4DB2-BD59-A6C34878D82A}">
                    <a16:rowId xmlns:a16="http://schemas.microsoft.com/office/drawing/2014/main" val="10001"/>
                  </a:ext>
                </a:extLst>
              </a:tr>
              <a:tr h="573300">
                <a:tc>
                  <a:txBody>
                    <a:bodyPr/>
                    <a:lstStyle/>
                    <a:p>
                      <a:pPr marL="0" marR="0" lvl="0" indent="0" algn="ctr" rtl="0">
                        <a:spcBef>
                          <a:spcPts val="0"/>
                        </a:spcBef>
                        <a:spcAft>
                          <a:spcPts val="0"/>
                        </a:spcAft>
                        <a:buNone/>
                      </a:pPr>
                      <a:r>
                        <a:rPr lang="en-US" sz="1600" b="1">
                          <a:solidFill>
                            <a:srgbClr val="1F3864"/>
                          </a:solidFill>
                          <a:latin typeface="Calibri"/>
                          <a:ea typeface="Calibri"/>
                          <a:cs typeface="Calibri"/>
                          <a:sym typeface="Calibri"/>
                        </a:rPr>
                        <a:t>9:00</a:t>
                      </a:r>
                      <a:endParaRPr/>
                    </a:p>
                  </a:txBody>
                  <a:tcPr marL="91450" marR="91450" marT="45725" marB="45725" anchor="ctr">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600">
                          <a:solidFill>
                            <a:srgbClr val="3A3838"/>
                          </a:solidFill>
                          <a:latin typeface="Calibri"/>
                          <a:ea typeface="Calibri"/>
                          <a:cs typeface="Calibri"/>
                          <a:sym typeface="Calibri"/>
                        </a:rPr>
                        <a:t>Employer Session</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Employer Session </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tc>
                  <a:txBody>
                    <a:bodyPr/>
                    <a:lstStyle/>
                    <a:p>
                      <a:pPr marL="0" marR="0" lvl="0" indent="0" algn="ctr" rtl="0">
                        <a:spcBef>
                          <a:spcPts val="0"/>
                        </a:spcBef>
                        <a:spcAft>
                          <a:spcPts val="0"/>
                        </a:spcAft>
                        <a:buNone/>
                      </a:pPr>
                      <a:r>
                        <a:rPr lang="en-US" sz="1600">
                          <a:solidFill>
                            <a:srgbClr val="3A3838"/>
                          </a:solidFill>
                          <a:latin typeface="Calibri"/>
                          <a:ea typeface="Calibri"/>
                          <a:cs typeface="Calibri"/>
                          <a:sym typeface="Calibri"/>
                        </a:rPr>
                        <a:t>Employer Session</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extLst>
                  <a:ext uri="{0D108BD9-81ED-4DB2-BD59-A6C34878D82A}">
                    <a16:rowId xmlns:a16="http://schemas.microsoft.com/office/drawing/2014/main" val="10002"/>
                  </a:ext>
                </a:extLst>
              </a:tr>
              <a:tr h="573300">
                <a:tc>
                  <a:txBody>
                    <a:bodyPr/>
                    <a:lstStyle/>
                    <a:p>
                      <a:pPr marL="0" marR="0" lvl="0" indent="0" algn="ctr" rtl="0">
                        <a:spcBef>
                          <a:spcPts val="0"/>
                        </a:spcBef>
                        <a:spcAft>
                          <a:spcPts val="0"/>
                        </a:spcAft>
                        <a:buNone/>
                      </a:pPr>
                      <a:r>
                        <a:rPr lang="en-US" sz="1600" b="1">
                          <a:solidFill>
                            <a:srgbClr val="1F3864"/>
                          </a:solidFill>
                          <a:latin typeface="Calibri"/>
                          <a:ea typeface="Calibri"/>
                          <a:cs typeface="Calibri"/>
                          <a:sym typeface="Calibri"/>
                        </a:rPr>
                        <a:t>10:00</a:t>
                      </a:r>
                      <a:endParaRPr/>
                    </a:p>
                  </a:txBody>
                  <a:tcPr marL="91450" marR="91450" marT="45725" marB="45725" anchor="ctr">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Employer Session </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Employer Session </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tc>
                  <a:txBody>
                    <a:bodyPr/>
                    <a:lstStyle/>
                    <a:p>
                      <a:pPr marL="0" marR="0" lvl="0" indent="0" algn="ctr" rtl="0">
                        <a:spcBef>
                          <a:spcPts val="0"/>
                        </a:spcBef>
                        <a:spcAft>
                          <a:spcPts val="0"/>
                        </a:spcAft>
                        <a:buNone/>
                      </a:pPr>
                      <a:r>
                        <a:rPr lang="en-US" sz="1600">
                          <a:solidFill>
                            <a:srgbClr val="3A3838"/>
                          </a:solidFill>
                          <a:latin typeface="Calibri"/>
                          <a:ea typeface="Calibri"/>
                          <a:cs typeface="Calibri"/>
                          <a:sym typeface="Calibri"/>
                        </a:rPr>
                        <a:t>Employer Session</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extLst>
                  <a:ext uri="{0D108BD9-81ED-4DB2-BD59-A6C34878D82A}">
                    <a16:rowId xmlns:a16="http://schemas.microsoft.com/office/drawing/2014/main" val="10003"/>
                  </a:ext>
                </a:extLst>
              </a:tr>
              <a:tr h="286650">
                <a:tc rowSpan="2">
                  <a:txBody>
                    <a:bodyPr/>
                    <a:lstStyle/>
                    <a:p>
                      <a:pPr marL="0" marR="0" lvl="0" indent="0" algn="ctr" rtl="0">
                        <a:spcBef>
                          <a:spcPts val="0"/>
                        </a:spcBef>
                        <a:spcAft>
                          <a:spcPts val="0"/>
                        </a:spcAft>
                        <a:buNone/>
                      </a:pPr>
                      <a:r>
                        <a:rPr lang="en-US" sz="1600" b="1">
                          <a:solidFill>
                            <a:srgbClr val="1F3864"/>
                          </a:solidFill>
                          <a:latin typeface="Calibri"/>
                          <a:ea typeface="Calibri"/>
                          <a:cs typeface="Calibri"/>
                          <a:sym typeface="Calibri"/>
                        </a:rPr>
                        <a:t>11:00</a:t>
                      </a:r>
                      <a:endParaRPr/>
                    </a:p>
                  </a:txBody>
                  <a:tcPr marL="91450" marR="91450" marT="45725" marB="45725" anchor="ctr">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D8D8"/>
                    </a:solidFill>
                  </a:tcPr>
                </a:tc>
                <a:tc rowSpan="2">
                  <a:txBody>
                    <a:bodyPr/>
                    <a:lstStyle/>
                    <a:p>
                      <a:pPr marL="0" marR="0" lvl="0" indent="0" algn="ctr" rtl="0">
                        <a:spcBef>
                          <a:spcPts val="0"/>
                        </a:spcBef>
                        <a:spcAft>
                          <a:spcPts val="0"/>
                        </a:spcAft>
                        <a:buNone/>
                      </a:pPr>
                      <a:r>
                        <a:rPr lang="en-US" sz="1600">
                          <a:solidFill>
                            <a:srgbClr val="3A3838"/>
                          </a:solidFill>
                          <a:latin typeface="Calibri"/>
                          <a:ea typeface="Calibri"/>
                          <a:cs typeface="Calibri"/>
                          <a:sym typeface="Calibri"/>
                        </a:rPr>
                        <a:t>Employer Session </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tc rowSpan="2">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Employer Session </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Worktime</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tcPr>
                </a:tc>
                <a:extLst>
                  <a:ext uri="{0D108BD9-81ED-4DB2-BD59-A6C34878D82A}">
                    <a16:rowId xmlns:a16="http://schemas.microsoft.com/office/drawing/2014/main" val="10004"/>
                  </a:ext>
                </a:extLst>
              </a:tr>
              <a:tr h="2866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Employer Session</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lnB w="12700" cap="flat" cmpd="sng">
                      <a:solidFill>
                        <a:srgbClr val="3A3838"/>
                      </a:solidFill>
                      <a:prstDash val="dot"/>
                      <a:round/>
                      <a:headEnd type="none" w="sm" len="sm"/>
                      <a:tailEnd type="none" w="sm" len="sm"/>
                    </a:lnB>
                    <a:solidFill>
                      <a:srgbClr val="D8E2F3"/>
                    </a:solidFill>
                  </a:tcPr>
                </a:tc>
                <a:extLst>
                  <a:ext uri="{0D108BD9-81ED-4DB2-BD59-A6C34878D82A}">
                    <a16:rowId xmlns:a16="http://schemas.microsoft.com/office/drawing/2014/main" val="10005"/>
                  </a:ext>
                </a:extLst>
              </a:tr>
              <a:tr h="573300">
                <a:tc>
                  <a:txBody>
                    <a:bodyPr/>
                    <a:lstStyle/>
                    <a:p>
                      <a:pPr marL="0" marR="0" lvl="0" indent="0" algn="ctr" rtl="0">
                        <a:spcBef>
                          <a:spcPts val="0"/>
                        </a:spcBef>
                        <a:spcAft>
                          <a:spcPts val="0"/>
                        </a:spcAft>
                        <a:buNone/>
                      </a:pPr>
                      <a:r>
                        <a:rPr lang="en-US" sz="1600" b="1">
                          <a:solidFill>
                            <a:srgbClr val="1F3864"/>
                          </a:solidFill>
                          <a:latin typeface="Calibri"/>
                          <a:ea typeface="Calibri"/>
                          <a:cs typeface="Calibri"/>
                          <a:sym typeface="Calibri"/>
                        </a:rPr>
                        <a:t>12:00</a:t>
                      </a:r>
                      <a:endParaRPr/>
                    </a:p>
                  </a:txBody>
                  <a:tcPr marL="91450" marR="91450" marT="45725" marB="45725" anchor="ctr">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solidFill>
                      <a:srgbClr val="D8D8D8"/>
                    </a:solidFill>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Worktime</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tcPr>
                </a:tc>
                <a:tc>
                  <a:txBody>
                    <a:bodyPr/>
                    <a:lstStyle/>
                    <a:p>
                      <a:pPr marL="0" marR="0" lvl="0" indent="0" algn="ctr" rtl="0">
                        <a:spcBef>
                          <a:spcPts val="0"/>
                        </a:spcBef>
                        <a:spcAft>
                          <a:spcPts val="0"/>
                        </a:spcAft>
                        <a:buNone/>
                      </a:pPr>
                      <a:r>
                        <a:rPr lang="en-US" sz="1600">
                          <a:solidFill>
                            <a:srgbClr val="3A3838"/>
                          </a:solidFill>
                          <a:latin typeface="Calibri"/>
                          <a:ea typeface="Calibri"/>
                          <a:cs typeface="Calibri"/>
                          <a:sym typeface="Calibri"/>
                        </a:rPr>
                        <a:t>Worktime</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tcPr>
                </a:tc>
                <a:tc>
                  <a:txBody>
                    <a:bodyPr/>
                    <a:lstStyle/>
                    <a:p>
                      <a:pPr marL="0" marR="0" lvl="0" indent="0" algn="ctr" rtl="0">
                        <a:lnSpc>
                          <a:spcPct val="100000"/>
                        </a:lnSpc>
                        <a:spcBef>
                          <a:spcPts val="0"/>
                        </a:spcBef>
                        <a:spcAft>
                          <a:spcPts val="0"/>
                        </a:spcAft>
                        <a:buClr>
                          <a:srgbClr val="3A3838"/>
                        </a:buClr>
                        <a:buSzPts val="1600"/>
                        <a:buFont typeface="Calibri"/>
                        <a:buNone/>
                      </a:pPr>
                      <a:r>
                        <a:rPr lang="en-US" sz="1600">
                          <a:solidFill>
                            <a:srgbClr val="3A3838"/>
                          </a:solidFill>
                          <a:latin typeface="Calibri"/>
                          <a:ea typeface="Calibri"/>
                          <a:cs typeface="Calibri"/>
                          <a:sym typeface="Calibri"/>
                        </a:rPr>
                        <a:t>Wrap Up Session</a:t>
                      </a:r>
                      <a:endParaRPr/>
                    </a:p>
                  </a:txBody>
                  <a:tcPr marL="91450" marR="91450" marT="45725" marB="45725" anchor="ctr">
                    <a:lnL w="12700" cap="flat" cmpd="sng">
                      <a:solidFill>
                        <a:srgbClr val="3A3838"/>
                      </a:solidFill>
                      <a:prstDash val="dot"/>
                      <a:round/>
                      <a:headEnd type="none" w="sm" len="sm"/>
                      <a:tailEnd type="none" w="sm" len="sm"/>
                    </a:lnL>
                    <a:lnR w="12700" cap="flat" cmpd="sng">
                      <a:solidFill>
                        <a:srgbClr val="3A3838"/>
                      </a:solidFill>
                      <a:prstDash val="dot"/>
                      <a:round/>
                      <a:headEnd type="none" w="sm" len="sm"/>
                      <a:tailEnd type="none" w="sm" len="sm"/>
                    </a:lnR>
                    <a:lnT w="12700" cap="flat" cmpd="sng">
                      <a:solidFill>
                        <a:srgbClr val="3A3838"/>
                      </a:solidFill>
                      <a:prstDash val="dot"/>
                      <a:round/>
                      <a:headEnd type="none" w="sm" len="sm"/>
                      <a:tailEnd type="none" w="sm" len="sm"/>
                    </a:lnT>
                    <a:solidFill>
                      <a:srgbClr val="FFF2CC"/>
                    </a:solidFill>
                  </a:tcPr>
                </a:tc>
                <a:extLst>
                  <a:ext uri="{0D108BD9-81ED-4DB2-BD59-A6C34878D82A}">
                    <a16:rowId xmlns:a16="http://schemas.microsoft.com/office/drawing/2014/main" val="10006"/>
                  </a:ext>
                </a:extLst>
              </a:tr>
            </a:tbl>
          </a:graphicData>
        </a:graphic>
      </p:graphicFrame>
      <p:sp>
        <p:nvSpPr>
          <p:cNvPr id="152" name="Google Shape;152;p3"/>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3"/>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55" name="Google Shape;155;p3"/>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3</a:t>
            </a:fld>
            <a:endParaRPr>
              <a:solidFill>
                <a:srgbClr val="073763"/>
              </a:solidFill>
            </a:endParaRPr>
          </a:p>
        </p:txBody>
      </p:sp>
      <p:grpSp>
        <p:nvGrpSpPr>
          <p:cNvPr id="2" name="Google Shape;105;p1">
            <a:extLst>
              <a:ext uri="{FF2B5EF4-FFF2-40B4-BE49-F238E27FC236}">
                <a16:creationId xmlns:a16="http://schemas.microsoft.com/office/drawing/2014/main" id="{0E197382-B9C7-DE63-68C6-C07F38DCD6A7}"/>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C6CBBC64-E0A5-A464-23E8-9A675A95853C}"/>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2586C20E-61DF-9DA3-FE8E-1767778D7023}"/>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156" name="Google Shape;156;p3"/>
          <p:cNvPicPr preferRelativeResize="0"/>
          <p:nvPr/>
        </p:nvPicPr>
        <p:blipFill>
          <a:blip r:embed="rId5">
            <a:alphaModFix/>
          </a:blip>
          <a:stretch>
            <a:fillRect/>
          </a:stretch>
        </p:blipFill>
        <p:spPr>
          <a:xfrm>
            <a:off x="312775" y="691125"/>
            <a:ext cx="720251" cy="71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p:nvPr/>
        </p:nvSpPr>
        <p:spPr>
          <a:xfrm>
            <a:off x="4250267" y="3492039"/>
            <a:ext cx="3454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980000"/>
                </a:solidFill>
                <a:latin typeface="Calibri"/>
                <a:ea typeface="Calibri"/>
                <a:cs typeface="Calibri"/>
                <a:sym typeface="Calibri"/>
              </a:rPr>
              <a:t>Answer in CHAT</a:t>
            </a:r>
            <a:endParaRPr>
              <a:solidFill>
                <a:srgbClr val="980000"/>
              </a:solidFill>
            </a:endParaRPr>
          </a:p>
        </p:txBody>
      </p:sp>
      <p:sp>
        <p:nvSpPr>
          <p:cNvPr id="163" name="Google Shape;163;p4"/>
          <p:cNvSpPr txBox="1"/>
          <p:nvPr/>
        </p:nvSpPr>
        <p:spPr>
          <a:xfrm>
            <a:off x="0" y="2635855"/>
            <a:ext cx="1219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1E4E79"/>
                </a:solidFill>
                <a:latin typeface="Calibri"/>
                <a:ea typeface="Calibri"/>
                <a:cs typeface="Calibri"/>
                <a:sym typeface="Calibri"/>
              </a:rPr>
              <a:t>What do your </a:t>
            </a:r>
            <a:r>
              <a:rPr lang="en-US" sz="3200" b="1">
                <a:solidFill>
                  <a:srgbClr val="1E4E79"/>
                </a:solidFill>
                <a:latin typeface="Calibri"/>
                <a:ea typeface="Calibri"/>
                <a:cs typeface="Calibri"/>
                <a:sym typeface="Calibri"/>
              </a:rPr>
              <a:t>students want to know </a:t>
            </a:r>
            <a:r>
              <a:rPr lang="en-US" sz="3200">
                <a:solidFill>
                  <a:srgbClr val="1E4E79"/>
                </a:solidFill>
                <a:latin typeface="Calibri"/>
                <a:ea typeface="Calibri"/>
                <a:cs typeface="Calibri"/>
                <a:sym typeface="Calibri"/>
              </a:rPr>
              <a:t>about the </a:t>
            </a:r>
            <a:r>
              <a:rPr lang="en-US" sz="3200" b="1">
                <a:solidFill>
                  <a:srgbClr val="1E4E79"/>
                </a:solidFill>
                <a:latin typeface="Calibri"/>
                <a:ea typeface="Calibri"/>
                <a:cs typeface="Calibri"/>
                <a:sym typeface="Calibri"/>
              </a:rPr>
              <a:t>world of work?</a:t>
            </a:r>
            <a:endParaRPr sz="3200" b="1">
              <a:solidFill>
                <a:schemeClr val="dk1"/>
              </a:solidFill>
              <a:latin typeface="Calibri"/>
              <a:ea typeface="Calibri"/>
              <a:cs typeface="Calibri"/>
              <a:sym typeface="Calibri"/>
            </a:endParaRPr>
          </a:p>
        </p:txBody>
      </p:sp>
      <p:sp>
        <p:nvSpPr>
          <p:cNvPr id="168" name="Google Shape;168;p4"/>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4"/>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71" name="Google Shape;171;p4"/>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4</a:t>
            </a:fld>
            <a:endParaRPr>
              <a:solidFill>
                <a:srgbClr val="073763"/>
              </a:solidFill>
            </a:endParaRPr>
          </a:p>
        </p:txBody>
      </p:sp>
      <p:grpSp>
        <p:nvGrpSpPr>
          <p:cNvPr id="2" name="Google Shape;105;p1">
            <a:extLst>
              <a:ext uri="{FF2B5EF4-FFF2-40B4-BE49-F238E27FC236}">
                <a16:creationId xmlns:a16="http://schemas.microsoft.com/office/drawing/2014/main" id="{DFF358D8-D8E5-1097-600F-1CDD83707F12}"/>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16C0BCB4-144B-D7FD-5B11-5FBE6ED1F8EE}"/>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65C1E1E8-5776-3860-0D90-11310FAEDC60}"/>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172" name="Google Shape;172;p4"/>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4735" y="2628258"/>
            <a:ext cx="12192000" cy="585353"/>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None/>
            </a:pPr>
            <a:r>
              <a:rPr lang="en-US" sz="3200">
                <a:solidFill>
                  <a:srgbClr val="1E4E79"/>
                </a:solidFill>
                <a:latin typeface="Calibri"/>
                <a:ea typeface="Calibri"/>
                <a:cs typeface="Calibri"/>
                <a:sym typeface="Calibri"/>
              </a:rPr>
              <a:t>What </a:t>
            </a:r>
            <a:r>
              <a:rPr lang="en-US" sz="3200" b="1">
                <a:solidFill>
                  <a:srgbClr val="1E4E79"/>
                </a:solidFill>
                <a:latin typeface="Calibri"/>
                <a:ea typeface="Calibri"/>
                <a:cs typeface="Calibri"/>
                <a:sym typeface="Calibri"/>
              </a:rPr>
              <a:t>specific info </a:t>
            </a:r>
            <a:r>
              <a:rPr lang="en-US" sz="3200">
                <a:solidFill>
                  <a:srgbClr val="1E4E79"/>
                </a:solidFill>
                <a:latin typeface="Calibri"/>
                <a:ea typeface="Calibri"/>
                <a:cs typeface="Calibri"/>
                <a:sym typeface="Calibri"/>
              </a:rPr>
              <a:t>do you hope to </a:t>
            </a:r>
            <a:r>
              <a:rPr lang="en-US" sz="3200" b="1">
                <a:solidFill>
                  <a:srgbClr val="1E4E79"/>
                </a:solidFill>
                <a:latin typeface="Calibri"/>
                <a:ea typeface="Calibri"/>
                <a:cs typeface="Calibri"/>
                <a:sym typeface="Calibri"/>
              </a:rPr>
              <a:t>bring</a:t>
            </a:r>
            <a:r>
              <a:rPr lang="en-US" sz="3200">
                <a:solidFill>
                  <a:srgbClr val="1E4E79"/>
                </a:solidFill>
                <a:latin typeface="Calibri"/>
                <a:ea typeface="Calibri"/>
                <a:cs typeface="Calibri"/>
                <a:sym typeface="Calibri"/>
              </a:rPr>
              <a:t> back </a:t>
            </a:r>
            <a:r>
              <a:rPr lang="en-US" sz="3200" b="1">
                <a:solidFill>
                  <a:srgbClr val="1E4E79"/>
                </a:solidFill>
                <a:latin typeface="Calibri"/>
                <a:ea typeface="Calibri"/>
                <a:cs typeface="Calibri"/>
                <a:sym typeface="Calibri"/>
              </a:rPr>
              <a:t>to your students</a:t>
            </a:r>
            <a:r>
              <a:rPr lang="en-US" sz="3200">
                <a:solidFill>
                  <a:srgbClr val="1E4E79"/>
                </a:solidFill>
                <a:latin typeface="Calibri"/>
                <a:ea typeface="Calibri"/>
                <a:cs typeface="Calibri"/>
                <a:sym typeface="Calibri"/>
              </a:rPr>
              <a:t>?</a:t>
            </a:r>
            <a:endParaRPr/>
          </a:p>
        </p:txBody>
      </p:sp>
      <p:sp>
        <p:nvSpPr>
          <p:cNvPr id="179" name="Google Shape;179;p5"/>
          <p:cNvSpPr txBox="1"/>
          <p:nvPr/>
        </p:nvSpPr>
        <p:spPr>
          <a:xfrm>
            <a:off x="4336766" y="3516753"/>
            <a:ext cx="3454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980000"/>
                </a:solidFill>
                <a:latin typeface="Calibri"/>
                <a:ea typeface="Calibri"/>
                <a:cs typeface="Calibri"/>
                <a:sym typeface="Calibri"/>
              </a:rPr>
              <a:t>Answer in CHAT</a:t>
            </a:r>
            <a:endParaRPr>
              <a:solidFill>
                <a:srgbClr val="980000"/>
              </a:solidFill>
            </a:endParaRPr>
          </a:p>
        </p:txBody>
      </p:sp>
      <p:sp>
        <p:nvSpPr>
          <p:cNvPr id="184" name="Google Shape;184;p5"/>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5"/>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187" name="Google Shape;187;p5"/>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5</a:t>
            </a:fld>
            <a:endParaRPr>
              <a:solidFill>
                <a:srgbClr val="073763"/>
              </a:solidFill>
            </a:endParaRPr>
          </a:p>
        </p:txBody>
      </p:sp>
      <p:grpSp>
        <p:nvGrpSpPr>
          <p:cNvPr id="2" name="Google Shape;105;p1">
            <a:extLst>
              <a:ext uri="{FF2B5EF4-FFF2-40B4-BE49-F238E27FC236}">
                <a16:creationId xmlns:a16="http://schemas.microsoft.com/office/drawing/2014/main" id="{209938F0-C802-EDDE-9405-445C469A84C0}"/>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98BC2803-25B1-8A5C-69A9-9C01723AB26C}"/>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7CDB9DA9-D3EE-3FA5-0944-33D491008596}"/>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188" name="Google Shape;188;p5"/>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p:nvPr/>
        </p:nvSpPr>
        <p:spPr>
          <a:xfrm>
            <a:off x="1011462" y="1707106"/>
            <a:ext cx="5414738" cy="612475"/>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n-US" sz="3600">
                <a:solidFill>
                  <a:srgbClr val="1E4E79"/>
                </a:solidFill>
                <a:latin typeface="Calibri"/>
                <a:ea typeface="Calibri"/>
                <a:cs typeface="Calibri"/>
                <a:sym typeface="Calibri"/>
              </a:rPr>
              <a:t>WHAT DO WE KNOW?</a:t>
            </a:r>
            <a:endParaRPr/>
          </a:p>
        </p:txBody>
      </p:sp>
      <p:sp>
        <p:nvSpPr>
          <p:cNvPr id="199" name="Google Shape;199;p6"/>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02" name="Google Shape;202;p6"/>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6</a:t>
            </a:fld>
            <a:endParaRPr>
              <a:solidFill>
                <a:srgbClr val="073763"/>
              </a:solidFill>
            </a:endParaRPr>
          </a:p>
        </p:txBody>
      </p:sp>
      <p:grpSp>
        <p:nvGrpSpPr>
          <p:cNvPr id="2" name="Google Shape;105;p1">
            <a:extLst>
              <a:ext uri="{FF2B5EF4-FFF2-40B4-BE49-F238E27FC236}">
                <a16:creationId xmlns:a16="http://schemas.microsoft.com/office/drawing/2014/main" id="{5BFE97F0-AA1D-F533-4A2D-5CE1BAFA0E58}"/>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79AD25B6-47C6-511F-6A72-8084E008C1EA}"/>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508410E9-E040-E6DA-8B3B-238D53825B40}"/>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203" name="Google Shape;203;p6"/>
          <p:cNvPicPr preferRelativeResize="0"/>
          <p:nvPr/>
        </p:nvPicPr>
        <p:blipFill>
          <a:blip r:embed="rId3">
            <a:alphaModFix/>
          </a:blip>
          <a:stretch>
            <a:fillRect/>
          </a:stretch>
        </p:blipFill>
        <p:spPr>
          <a:xfrm>
            <a:off x="312775" y="691125"/>
            <a:ext cx="720251" cy="71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p:nvPr/>
        </p:nvSpPr>
        <p:spPr>
          <a:xfrm>
            <a:off x="1011462" y="1707106"/>
            <a:ext cx="5414738" cy="612475"/>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n-US" sz="3600">
                <a:solidFill>
                  <a:srgbClr val="1E4E79"/>
                </a:solidFill>
                <a:latin typeface="Calibri"/>
                <a:ea typeface="Calibri"/>
                <a:cs typeface="Calibri"/>
                <a:sym typeface="Calibri"/>
              </a:rPr>
              <a:t>WHAT DO WE KNOW?</a:t>
            </a:r>
            <a:endParaRPr/>
          </a:p>
        </p:txBody>
      </p:sp>
      <p:sp>
        <p:nvSpPr>
          <p:cNvPr id="210" name="Google Shape;210;p7"/>
          <p:cNvSpPr txBox="1"/>
          <p:nvPr/>
        </p:nvSpPr>
        <p:spPr>
          <a:xfrm>
            <a:off x="385468" y="6224354"/>
            <a:ext cx="22512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Source: http://forbes.com, 2020</a:t>
            </a:r>
            <a:endParaRPr/>
          </a:p>
        </p:txBody>
      </p:sp>
      <p:sp>
        <p:nvSpPr>
          <p:cNvPr id="211" name="Google Shape;211;p7"/>
          <p:cNvSpPr txBox="1"/>
          <p:nvPr/>
        </p:nvSpPr>
        <p:spPr>
          <a:xfrm>
            <a:off x="1990131" y="4891052"/>
            <a:ext cx="815694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“We’re flooding people with information—but we don’t have the right structures in place to help them connect the dots that lead through education to career.”</a:t>
            </a:r>
            <a:endParaRPr/>
          </a:p>
        </p:txBody>
      </p:sp>
      <p:grpSp>
        <p:nvGrpSpPr>
          <p:cNvPr id="212" name="Google Shape;212;p7"/>
          <p:cNvGrpSpPr/>
          <p:nvPr/>
        </p:nvGrpSpPr>
        <p:grpSpPr>
          <a:xfrm>
            <a:off x="5532315" y="2438104"/>
            <a:ext cx="6445636" cy="1108232"/>
            <a:chOff x="4624578" y="2144173"/>
            <a:chExt cx="7305056" cy="1255996"/>
          </a:xfrm>
        </p:grpSpPr>
        <p:sp>
          <p:nvSpPr>
            <p:cNvPr id="213" name="Google Shape;213;p7"/>
            <p:cNvSpPr txBox="1"/>
            <p:nvPr/>
          </p:nvSpPr>
          <p:spPr>
            <a:xfrm>
              <a:off x="5949214" y="2452188"/>
              <a:ext cx="5980420" cy="732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89% of employers report difficulty finding employees with the requisite skills for job openings.</a:t>
              </a:r>
              <a:endParaRPr/>
            </a:p>
          </p:txBody>
        </p:sp>
        <p:graphicFrame>
          <p:nvGraphicFramePr>
            <p:cNvPr id="214" name="Google Shape;214;p7"/>
            <p:cNvGraphicFramePr/>
            <p:nvPr/>
          </p:nvGraphicFramePr>
          <p:xfrm>
            <a:off x="4624578" y="2144173"/>
            <a:ext cx="1662548" cy="1255996"/>
          </p:xfrm>
          <a:graphic>
            <a:graphicData uri="http://schemas.openxmlformats.org/drawingml/2006/chart">
              <c:chart xmlns:c="http://schemas.openxmlformats.org/drawingml/2006/chart" xmlns:r="http://schemas.openxmlformats.org/officeDocument/2006/relationships" r:id="rId3"/>
            </a:graphicData>
          </a:graphic>
        </p:graphicFrame>
        <p:sp>
          <p:nvSpPr>
            <p:cNvPr id="215" name="Google Shape;215;p7"/>
            <p:cNvSpPr txBox="1"/>
            <p:nvPr/>
          </p:nvSpPr>
          <p:spPr>
            <a:xfrm>
              <a:off x="5198014" y="2854666"/>
              <a:ext cx="642923" cy="3488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89%</a:t>
              </a:r>
              <a:endParaRPr/>
            </a:p>
          </p:txBody>
        </p:sp>
      </p:grpSp>
      <p:grpSp>
        <p:nvGrpSpPr>
          <p:cNvPr id="216" name="Google Shape;216;p7"/>
          <p:cNvGrpSpPr/>
          <p:nvPr/>
        </p:nvGrpSpPr>
        <p:grpSpPr>
          <a:xfrm>
            <a:off x="4891996" y="3446072"/>
            <a:ext cx="6860734" cy="1149913"/>
            <a:chOff x="3953199" y="3546639"/>
            <a:chExt cx="7775499" cy="1303235"/>
          </a:xfrm>
        </p:grpSpPr>
        <p:sp>
          <p:nvSpPr>
            <p:cNvPr id="217" name="Google Shape;217;p7"/>
            <p:cNvSpPr txBox="1"/>
            <p:nvPr/>
          </p:nvSpPr>
          <p:spPr>
            <a:xfrm>
              <a:off x="6061754" y="3719408"/>
              <a:ext cx="5666944" cy="1046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F3864"/>
                  </a:solidFill>
                  <a:latin typeface="Calibri"/>
                  <a:ea typeface="Calibri"/>
                  <a:cs typeface="Calibri"/>
                  <a:sym typeface="Calibri"/>
                </a:rPr>
                <a:t>~40% of recent college graduates are underemployed, working in jobs that do not require their level of training. </a:t>
              </a:r>
              <a:endParaRPr/>
            </a:p>
          </p:txBody>
        </p:sp>
        <p:graphicFrame>
          <p:nvGraphicFramePr>
            <p:cNvPr id="218" name="Google Shape;218;p7"/>
            <p:cNvGraphicFramePr/>
            <p:nvPr/>
          </p:nvGraphicFramePr>
          <p:xfrm>
            <a:off x="3953199" y="3546639"/>
            <a:ext cx="3110382" cy="1303235"/>
          </p:xfrm>
          <a:graphic>
            <a:graphicData uri="http://schemas.openxmlformats.org/drawingml/2006/chart">
              <c:chart xmlns:c="http://schemas.openxmlformats.org/drawingml/2006/chart" xmlns:r="http://schemas.openxmlformats.org/officeDocument/2006/relationships" r:id="rId4"/>
            </a:graphicData>
          </a:graphic>
        </p:graphicFrame>
        <p:sp>
          <p:nvSpPr>
            <p:cNvPr id="219" name="Google Shape;219;p7"/>
            <p:cNvSpPr txBox="1"/>
            <p:nvPr/>
          </p:nvSpPr>
          <p:spPr>
            <a:xfrm>
              <a:off x="5491339" y="3965039"/>
              <a:ext cx="642923" cy="3488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40%</a:t>
              </a:r>
              <a:endParaRPr/>
            </a:p>
          </p:txBody>
        </p:sp>
      </p:grpSp>
      <p:grpSp>
        <p:nvGrpSpPr>
          <p:cNvPr id="220" name="Google Shape;220;p7"/>
          <p:cNvGrpSpPr/>
          <p:nvPr/>
        </p:nvGrpSpPr>
        <p:grpSpPr>
          <a:xfrm>
            <a:off x="1238861" y="2305025"/>
            <a:ext cx="3790843" cy="2265097"/>
            <a:chOff x="1238861" y="2305025"/>
            <a:chExt cx="3790843" cy="2265097"/>
          </a:xfrm>
        </p:grpSpPr>
        <p:grpSp>
          <p:nvGrpSpPr>
            <p:cNvPr id="221" name="Google Shape;221;p7"/>
            <p:cNvGrpSpPr/>
            <p:nvPr/>
          </p:nvGrpSpPr>
          <p:grpSpPr>
            <a:xfrm>
              <a:off x="1238861" y="2305025"/>
              <a:ext cx="3790843" cy="2265097"/>
              <a:chOff x="475216" y="1702808"/>
              <a:chExt cx="4296288" cy="2567111"/>
            </a:xfrm>
          </p:grpSpPr>
          <p:grpSp>
            <p:nvGrpSpPr>
              <p:cNvPr id="222" name="Google Shape;222;p7"/>
              <p:cNvGrpSpPr/>
              <p:nvPr/>
            </p:nvGrpSpPr>
            <p:grpSpPr>
              <a:xfrm>
                <a:off x="2011679" y="1702808"/>
                <a:ext cx="1720451" cy="1673438"/>
                <a:chOff x="2011679" y="1702808"/>
                <a:chExt cx="1720451" cy="1673438"/>
              </a:xfrm>
            </p:grpSpPr>
            <p:sp>
              <p:nvSpPr>
                <p:cNvPr id="223" name="Google Shape;223;p7"/>
                <p:cNvSpPr/>
                <p:nvPr/>
              </p:nvSpPr>
              <p:spPr>
                <a:xfrm>
                  <a:off x="2039815" y="2152357"/>
                  <a:ext cx="647114" cy="1223889"/>
                </a:xfrm>
                <a:prstGeom prst="rect">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588">
                    <a:solidFill>
                      <a:schemeClr val="lt1"/>
                    </a:solidFill>
                    <a:latin typeface="Calibri"/>
                    <a:ea typeface="Calibri"/>
                    <a:cs typeface="Calibri"/>
                    <a:sym typeface="Calibri"/>
                  </a:endParaRPr>
                </a:p>
              </p:txBody>
            </p:sp>
            <p:sp>
              <p:nvSpPr>
                <p:cNvPr id="224" name="Google Shape;224;p7"/>
                <p:cNvSpPr/>
                <p:nvPr/>
              </p:nvSpPr>
              <p:spPr>
                <a:xfrm>
                  <a:off x="2811193" y="2700997"/>
                  <a:ext cx="647114" cy="675248"/>
                </a:xfrm>
                <a:prstGeom prst="rect">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88">
                    <a:solidFill>
                      <a:schemeClr val="lt1"/>
                    </a:solidFill>
                    <a:latin typeface="Calibri"/>
                    <a:ea typeface="Calibri"/>
                    <a:cs typeface="Calibri"/>
                    <a:sym typeface="Calibri"/>
                  </a:endParaRPr>
                </a:p>
              </p:txBody>
            </p:sp>
            <p:pic>
              <p:nvPicPr>
                <p:cNvPr id="225" name="Google Shape;225;p7" descr="Shape&#10;&#10;Description automatically generated with low confidence"/>
                <p:cNvPicPr preferRelativeResize="0"/>
                <p:nvPr/>
              </p:nvPicPr>
              <p:blipFill rotWithShape="1">
                <a:blip r:embed="rId5">
                  <a:alphaModFix/>
                </a:blip>
                <a:srcRect/>
                <a:stretch/>
              </p:blipFill>
              <p:spPr>
                <a:xfrm>
                  <a:off x="2074986" y="1702808"/>
                  <a:ext cx="555862" cy="555862"/>
                </a:xfrm>
                <a:prstGeom prst="rect">
                  <a:avLst/>
                </a:prstGeom>
                <a:noFill/>
                <a:ln>
                  <a:noFill/>
                </a:ln>
              </p:spPr>
            </p:pic>
            <p:sp>
              <p:nvSpPr>
                <p:cNvPr id="226" name="Google Shape;226;p7"/>
                <p:cNvSpPr txBox="1"/>
                <p:nvPr/>
              </p:nvSpPr>
              <p:spPr>
                <a:xfrm>
                  <a:off x="2011679" y="2170715"/>
                  <a:ext cx="935005" cy="3815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88">
                      <a:solidFill>
                        <a:schemeClr val="lt1"/>
                      </a:solidFill>
                      <a:latin typeface="Calibri"/>
                      <a:ea typeface="Calibri"/>
                      <a:cs typeface="Calibri"/>
                      <a:sym typeface="Calibri"/>
                    </a:rPr>
                    <a:t>1990</a:t>
                  </a:r>
                  <a:endParaRPr/>
                </a:p>
              </p:txBody>
            </p:sp>
            <p:sp>
              <p:nvSpPr>
                <p:cNvPr id="227" name="Google Shape;227;p7"/>
                <p:cNvSpPr txBox="1"/>
                <p:nvPr/>
              </p:nvSpPr>
              <p:spPr>
                <a:xfrm>
                  <a:off x="2797125" y="2700997"/>
                  <a:ext cx="935005" cy="3815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88">
                      <a:solidFill>
                        <a:schemeClr val="lt1"/>
                      </a:solidFill>
                      <a:latin typeface="Calibri"/>
                      <a:ea typeface="Calibri"/>
                      <a:cs typeface="Calibri"/>
                      <a:sym typeface="Calibri"/>
                    </a:rPr>
                    <a:t>2020</a:t>
                  </a:r>
                  <a:endParaRPr/>
                </a:p>
              </p:txBody>
            </p:sp>
          </p:grpSp>
          <p:sp>
            <p:nvSpPr>
              <p:cNvPr id="228" name="Google Shape;228;p7"/>
              <p:cNvSpPr txBox="1"/>
              <p:nvPr/>
            </p:nvSpPr>
            <p:spPr>
              <a:xfrm>
                <a:off x="475216" y="3432766"/>
                <a:ext cx="4296288" cy="8371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1F3864"/>
                    </a:solidFill>
                    <a:latin typeface="Calibri"/>
                    <a:ea typeface="Calibri"/>
                    <a:cs typeface="Calibri"/>
                    <a:sym typeface="Calibri"/>
                  </a:rPr>
                  <a:t>The standard high school diploma </a:t>
                </a:r>
                <a:endParaRPr/>
              </a:p>
              <a:p>
                <a:pPr marL="0" marR="0" lvl="0" indent="0" algn="ctr" rtl="0">
                  <a:spcBef>
                    <a:spcPts val="0"/>
                  </a:spcBef>
                  <a:spcAft>
                    <a:spcPts val="0"/>
                  </a:spcAft>
                  <a:buNone/>
                </a:pPr>
                <a:r>
                  <a:rPr lang="en-US" sz="1400">
                    <a:solidFill>
                      <a:srgbClr val="1F3864"/>
                    </a:solidFill>
                    <a:latin typeface="Calibri"/>
                    <a:ea typeface="Calibri"/>
                    <a:cs typeface="Calibri"/>
                    <a:sym typeface="Calibri"/>
                  </a:rPr>
                  <a:t>offers 50% fewer opportunities to find </a:t>
                </a:r>
                <a:endParaRPr/>
              </a:p>
              <a:p>
                <a:pPr marL="0" marR="0" lvl="0" indent="0" algn="ctr" rtl="0">
                  <a:spcBef>
                    <a:spcPts val="0"/>
                  </a:spcBef>
                  <a:spcAft>
                    <a:spcPts val="0"/>
                  </a:spcAft>
                  <a:buNone/>
                </a:pPr>
                <a:r>
                  <a:rPr lang="en-US" sz="1400">
                    <a:solidFill>
                      <a:srgbClr val="1F3864"/>
                    </a:solidFill>
                    <a:latin typeface="Calibri"/>
                    <a:ea typeface="Calibri"/>
                    <a:cs typeface="Calibri"/>
                    <a:sym typeface="Calibri"/>
                  </a:rPr>
                  <a:t>family-sustaining careers than it did in 1990</a:t>
                </a:r>
                <a:endParaRPr/>
              </a:p>
            </p:txBody>
          </p:sp>
        </p:grpSp>
        <p:pic>
          <p:nvPicPr>
            <p:cNvPr id="229" name="Google Shape;229;p7" descr="Shape&#10;&#10;Description automatically generated with low confidence"/>
            <p:cNvPicPr preferRelativeResize="0"/>
            <p:nvPr/>
          </p:nvPicPr>
          <p:blipFill rotWithShape="1">
            <a:blip r:embed="rId6">
              <a:alphaModFix/>
            </a:blip>
            <a:srcRect/>
            <a:stretch/>
          </p:blipFill>
          <p:spPr>
            <a:xfrm>
              <a:off x="3350763" y="2793013"/>
              <a:ext cx="490466" cy="490466"/>
            </a:xfrm>
            <a:prstGeom prst="rect">
              <a:avLst/>
            </a:prstGeom>
            <a:noFill/>
            <a:ln>
              <a:noFill/>
            </a:ln>
          </p:spPr>
        </p:pic>
      </p:grpSp>
      <p:sp>
        <p:nvSpPr>
          <p:cNvPr id="234" name="Google Shape;234;p7"/>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7"/>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37" name="Google Shape;237;p7"/>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7</a:t>
            </a:fld>
            <a:endParaRPr>
              <a:solidFill>
                <a:srgbClr val="073763"/>
              </a:solidFill>
            </a:endParaRPr>
          </a:p>
        </p:txBody>
      </p:sp>
      <p:grpSp>
        <p:nvGrpSpPr>
          <p:cNvPr id="2" name="Google Shape;105;p1">
            <a:extLst>
              <a:ext uri="{FF2B5EF4-FFF2-40B4-BE49-F238E27FC236}">
                <a16:creationId xmlns:a16="http://schemas.microsoft.com/office/drawing/2014/main" id="{F651F43A-9B93-A488-3A42-31A1F81D27C0}"/>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A2143376-9678-6F71-136E-51787617E122}"/>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8F25EDEB-B57D-74A7-4E25-F861F06D810F}"/>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238" name="Google Shape;238;p7"/>
          <p:cNvPicPr preferRelativeResize="0"/>
          <p:nvPr/>
        </p:nvPicPr>
        <p:blipFill>
          <a:blip r:embed="rId7">
            <a:alphaModFix/>
          </a:blip>
          <a:stretch>
            <a:fillRect/>
          </a:stretch>
        </p:blipFill>
        <p:spPr>
          <a:xfrm>
            <a:off x="312775" y="691125"/>
            <a:ext cx="720251" cy="71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8"/>
          <p:cNvSpPr txBox="1"/>
          <p:nvPr/>
        </p:nvSpPr>
        <p:spPr>
          <a:xfrm>
            <a:off x="1011462" y="1707106"/>
            <a:ext cx="5414738" cy="612475"/>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n-US" sz="3600">
                <a:solidFill>
                  <a:srgbClr val="1E4E79"/>
                </a:solidFill>
                <a:latin typeface="Calibri"/>
                <a:ea typeface="Calibri"/>
                <a:cs typeface="Calibri"/>
                <a:sym typeface="Calibri"/>
              </a:rPr>
              <a:t>WHAT DO WE KNOW?</a:t>
            </a:r>
            <a:endParaRPr/>
          </a:p>
        </p:txBody>
      </p:sp>
      <p:pic>
        <p:nvPicPr>
          <p:cNvPr id="245" name="Google Shape;245;p8" descr="Graphical user interface&#10;&#10;Description automatically generated with medium confidence"/>
          <p:cNvPicPr preferRelativeResize="0"/>
          <p:nvPr/>
        </p:nvPicPr>
        <p:blipFill rotWithShape="1">
          <a:blip r:embed="rId3">
            <a:alphaModFix/>
          </a:blip>
          <a:srcRect l="48125"/>
          <a:stretch/>
        </p:blipFill>
        <p:spPr>
          <a:xfrm>
            <a:off x="5461000" y="1852242"/>
            <a:ext cx="3835400" cy="3648683"/>
          </a:xfrm>
          <a:prstGeom prst="rect">
            <a:avLst/>
          </a:prstGeom>
          <a:noFill/>
          <a:ln>
            <a:noFill/>
          </a:ln>
        </p:spPr>
      </p:pic>
      <p:sp>
        <p:nvSpPr>
          <p:cNvPr id="246" name="Google Shape;246;p8"/>
          <p:cNvSpPr txBox="1"/>
          <p:nvPr/>
        </p:nvSpPr>
        <p:spPr>
          <a:xfrm>
            <a:off x="1630105" y="3033663"/>
            <a:ext cx="362769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E4E79"/>
                </a:solidFill>
                <a:latin typeface="Calibri"/>
                <a:ea typeface="Calibri"/>
                <a:cs typeface="Calibri"/>
                <a:sym typeface="Calibri"/>
              </a:rPr>
              <a:t>AZ workforce reality reflects national </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Future of Work projections affected by AUTOMATION and other </a:t>
            </a:r>
            <a:endParaRPr/>
          </a:p>
          <a:p>
            <a:pPr marL="0" marR="0" lvl="0" indent="0" algn="l" rtl="0">
              <a:spcBef>
                <a:spcPts val="0"/>
              </a:spcBef>
              <a:spcAft>
                <a:spcPts val="0"/>
              </a:spcAft>
              <a:buNone/>
            </a:pPr>
            <a:r>
              <a:rPr lang="en-US" sz="1800">
                <a:solidFill>
                  <a:srgbClr val="1E4E79"/>
                </a:solidFill>
                <a:latin typeface="Calibri"/>
                <a:ea typeface="Calibri"/>
                <a:cs typeface="Calibri"/>
                <a:sym typeface="Calibri"/>
              </a:rPr>
              <a:t>TECHNOLOGY INNOVATIONS.</a:t>
            </a:r>
            <a:endParaRPr/>
          </a:p>
          <a:p>
            <a:pPr marL="0" marR="0" lvl="0" indent="0" algn="l" rtl="0">
              <a:spcBef>
                <a:spcPts val="0"/>
              </a:spcBef>
              <a:spcAft>
                <a:spcPts val="0"/>
              </a:spcAft>
              <a:buNone/>
            </a:pPr>
            <a:endParaRPr sz="1800">
              <a:solidFill>
                <a:srgbClr val="1E4E79"/>
              </a:solidFill>
              <a:latin typeface="Calibri"/>
              <a:ea typeface="Calibri"/>
              <a:cs typeface="Calibri"/>
              <a:sym typeface="Calibri"/>
            </a:endParaRPr>
          </a:p>
        </p:txBody>
      </p:sp>
      <p:sp>
        <p:nvSpPr>
          <p:cNvPr id="247" name="Google Shape;247;p8"/>
          <p:cNvSpPr txBox="1"/>
          <p:nvPr/>
        </p:nvSpPr>
        <p:spPr>
          <a:xfrm>
            <a:off x="8724900" y="1981200"/>
            <a:ext cx="2921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80000"/>
                </a:solidFill>
                <a:latin typeface="Calibri"/>
                <a:ea typeface="Calibri"/>
                <a:cs typeface="Calibri"/>
                <a:sym typeface="Calibri"/>
              </a:rPr>
              <a:t>JOBS affected by AUTOMATION and TECH</a:t>
            </a:r>
            <a:endParaRPr>
              <a:solidFill>
                <a:srgbClr val="980000"/>
              </a:solidFill>
            </a:endParaRPr>
          </a:p>
        </p:txBody>
      </p:sp>
      <p:sp>
        <p:nvSpPr>
          <p:cNvPr id="248" name="Google Shape;248;p8"/>
          <p:cNvSpPr txBox="1"/>
          <p:nvPr/>
        </p:nvSpPr>
        <p:spPr>
          <a:xfrm>
            <a:off x="359821" y="6159500"/>
            <a:ext cx="4898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Source:</a:t>
            </a:r>
            <a:endParaRPr/>
          </a:p>
          <a:p>
            <a:pPr marL="0" marR="0" lvl="0" indent="0" algn="l" rtl="0">
              <a:spcBef>
                <a:spcPts val="0"/>
              </a:spcBef>
              <a:spcAft>
                <a:spcPts val="0"/>
              </a:spcAft>
              <a:buNone/>
            </a:pPr>
            <a:r>
              <a:rPr lang="en-US" sz="1200">
                <a:solidFill>
                  <a:srgbClr val="595959"/>
                </a:solidFill>
                <a:latin typeface="Calibri"/>
                <a:ea typeface="Calibri"/>
                <a:cs typeface="Calibri"/>
                <a:sym typeface="Calibri"/>
              </a:rPr>
              <a:t>https://www.mckinsey.com/featured-insights/future-of-work</a:t>
            </a:r>
            <a:endParaRPr/>
          </a:p>
        </p:txBody>
      </p:sp>
      <p:sp>
        <p:nvSpPr>
          <p:cNvPr id="253" name="Google Shape;253;p8"/>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8"/>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56" name="Google Shape;256;p8"/>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8</a:t>
            </a:fld>
            <a:endParaRPr>
              <a:solidFill>
                <a:srgbClr val="073763"/>
              </a:solidFill>
            </a:endParaRPr>
          </a:p>
        </p:txBody>
      </p:sp>
      <p:grpSp>
        <p:nvGrpSpPr>
          <p:cNvPr id="2" name="Google Shape;105;p1">
            <a:extLst>
              <a:ext uri="{FF2B5EF4-FFF2-40B4-BE49-F238E27FC236}">
                <a16:creationId xmlns:a16="http://schemas.microsoft.com/office/drawing/2014/main" id="{404F7F5A-42F8-1C58-44C9-BA9E53C8E154}"/>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B0C8C28D-EE1D-1A0E-02AC-263A6CD1B761}"/>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9E5EFFCD-8569-8A6B-A75C-D0E7B910519C}"/>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257" name="Google Shape;257;p8"/>
          <p:cNvPicPr preferRelativeResize="0"/>
          <p:nvPr/>
        </p:nvPicPr>
        <p:blipFill>
          <a:blip r:embed="rId4">
            <a:alphaModFix/>
          </a:blip>
          <a:stretch>
            <a:fillRect/>
          </a:stretch>
        </p:blipFill>
        <p:spPr>
          <a:xfrm>
            <a:off x="312775" y="691125"/>
            <a:ext cx="720251" cy="71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9"/>
          <p:cNvSpPr txBox="1"/>
          <p:nvPr/>
        </p:nvSpPr>
        <p:spPr>
          <a:xfrm>
            <a:off x="1011462" y="1707106"/>
            <a:ext cx="5414738" cy="612475"/>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n-US" sz="3600">
                <a:solidFill>
                  <a:srgbClr val="1E4E79"/>
                </a:solidFill>
                <a:latin typeface="Calibri"/>
                <a:ea typeface="Calibri"/>
                <a:cs typeface="Calibri"/>
                <a:sym typeface="Calibri"/>
              </a:rPr>
              <a:t>WHAT DO WE KNOW?</a:t>
            </a:r>
            <a:endParaRPr/>
          </a:p>
        </p:txBody>
      </p:sp>
      <p:sp>
        <p:nvSpPr>
          <p:cNvPr id="264" name="Google Shape;264;p9"/>
          <p:cNvSpPr txBox="1"/>
          <p:nvPr/>
        </p:nvSpPr>
        <p:spPr>
          <a:xfrm>
            <a:off x="5558124" y="3035250"/>
            <a:ext cx="4870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80000"/>
                </a:solidFill>
                <a:latin typeface="Calibri"/>
                <a:ea typeface="Calibri"/>
                <a:cs typeface="Calibri"/>
                <a:sym typeface="Calibri"/>
              </a:rPr>
              <a:t>Rise of tech and automation (including AI)  will impact the need for digital skills in all industries.</a:t>
            </a:r>
            <a:endParaRPr>
              <a:solidFill>
                <a:srgbClr val="980000"/>
              </a:solidFill>
            </a:endParaRPr>
          </a:p>
        </p:txBody>
      </p:sp>
      <p:grpSp>
        <p:nvGrpSpPr>
          <p:cNvPr id="265" name="Google Shape;265;p9"/>
          <p:cNvGrpSpPr/>
          <p:nvPr/>
        </p:nvGrpSpPr>
        <p:grpSpPr>
          <a:xfrm>
            <a:off x="2095500" y="2163503"/>
            <a:ext cx="3924300" cy="3119697"/>
            <a:chOff x="2882900" y="2400100"/>
            <a:chExt cx="3086100" cy="2578301"/>
          </a:xfrm>
        </p:grpSpPr>
        <p:pic>
          <p:nvPicPr>
            <p:cNvPr id="266" name="Google Shape;266;p9" descr="A screenshot of a computer&#10;&#10;Description automatically generated with medium confidence"/>
            <p:cNvPicPr preferRelativeResize="0"/>
            <p:nvPr/>
          </p:nvPicPr>
          <p:blipFill rotWithShape="1">
            <a:blip r:embed="rId3">
              <a:alphaModFix/>
            </a:blip>
            <a:srcRect l="21324" t="34629" r="62066" b="42963"/>
            <a:stretch/>
          </p:blipFill>
          <p:spPr>
            <a:xfrm rot="-448232">
              <a:off x="3771900" y="2498666"/>
              <a:ext cx="1638300" cy="1870135"/>
            </a:xfrm>
            <a:prstGeom prst="rect">
              <a:avLst/>
            </a:prstGeom>
            <a:noFill/>
            <a:ln>
              <a:noFill/>
            </a:ln>
          </p:spPr>
        </p:pic>
        <p:pic>
          <p:nvPicPr>
            <p:cNvPr id="267" name="Google Shape;267;p9" descr="A screenshot of a computer&#10;&#10;Description automatically generated with medium confidence"/>
            <p:cNvPicPr preferRelativeResize="0"/>
            <p:nvPr/>
          </p:nvPicPr>
          <p:blipFill rotWithShape="1">
            <a:blip r:embed="rId3">
              <a:alphaModFix/>
            </a:blip>
            <a:srcRect l="18661" t="71112" r="13803" b="1969"/>
            <a:stretch/>
          </p:blipFill>
          <p:spPr>
            <a:xfrm>
              <a:off x="2882900" y="3937589"/>
              <a:ext cx="3086100" cy="1040812"/>
            </a:xfrm>
            <a:prstGeom prst="rect">
              <a:avLst/>
            </a:prstGeom>
            <a:noFill/>
            <a:ln>
              <a:noFill/>
            </a:ln>
          </p:spPr>
        </p:pic>
      </p:grpSp>
      <p:sp>
        <p:nvSpPr>
          <p:cNvPr id="268" name="Google Shape;268;p9"/>
          <p:cNvSpPr txBox="1"/>
          <p:nvPr/>
        </p:nvSpPr>
        <p:spPr>
          <a:xfrm>
            <a:off x="1612994" y="4449186"/>
            <a:ext cx="1206500"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a:solidFill>
                  <a:schemeClr val="dk1"/>
                </a:solidFill>
                <a:latin typeface="Calibri"/>
                <a:ea typeface="Calibri"/>
                <a:cs typeface="Calibri"/>
                <a:sym typeface="Calibri"/>
              </a:rPr>
              <a:t>Nation-wide </a:t>
            </a:r>
            <a:endParaRPr/>
          </a:p>
          <a:p>
            <a:pPr marL="0" marR="0" lvl="0" indent="0" algn="r" rtl="0">
              <a:spcBef>
                <a:spcPts val="0"/>
              </a:spcBef>
              <a:spcAft>
                <a:spcPts val="0"/>
              </a:spcAft>
              <a:buNone/>
            </a:pPr>
            <a:r>
              <a:rPr lang="en-US" sz="1100">
                <a:solidFill>
                  <a:schemeClr val="dk1"/>
                </a:solidFill>
                <a:latin typeface="Calibri"/>
                <a:ea typeface="Calibri"/>
                <a:cs typeface="Calibri"/>
                <a:sym typeface="Calibri"/>
              </a:rPr>
              <a:t># of counties</a:t>
            </a:r>
            <a:endParaRPr/>
          </a:p>
        </p:txBody>
      </p:sp>
      <p:sp>
        <p:nvSpPr>
          <p:cNvPr id="269" name="Google Shape;269;p9"/>
          <p:cNvSpPr txBox="1"/>
          <p:nvPr/>
        </p:nvSpPr>
        <p:spPr>
          <a:xfrm>
            <a:off x="359822" y="6159500"/>
            <a:ext cx="4337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Source:</a:t>
            </a:r>
            <a:endParaRPr/>
          </a:p>
          <a:p>
            <a:pPr marL="0" marR="0" lvl="0" indent="0" algn="l" rtl="0">
              <a:spcBef>
                <a:spcPts val="0"/>
              </a:spcBef>
              <a:spcAft>
                <a:spcPts val="0"/>
              </a:spcAft>
              <a:buNone/>
            </a:pPr>
            <a:r>
              <a:rPr lang="en-US" sz="1200">
                <a:solidFill>
                  <a:srgbClr val="595959"/>
                </a:solidFill>
                <a:latin typeface="Calibri"/>
                <a:ea typeface="Calibri"/>
                <a:cs typeface="Calibri"/>
                <a:sym typeface="Calibri"/>
              </a:rPr>
              <a:t>https://www.mckinsey.com/featured-insights/future-of-work</a:t>
            </a:r>
            <a:endParaRPr/>
          </a:p>
        </p:txBody>
      </p:sp>
      <p:sp>
        <p:nvSpPr>
          <p:cNvPr id="274" name="Google Shape;274;p9"/>
          <p:cNvSpPr/>
          <p:nvPr/>
        </p:nvSpPr>
        <p:spPr>
          <a:xfrm>
            <a:off x="-27398" y="6095076"/>
            <a:ext cx="12192000" cy="36600"/>
          </a:xfrm>
          <a:prstGeom prst="rect">
            <a:avLst/>
          </a:prstGeom>
          <a:solidFill>
            <a:srgbClr val="20124D"/>
          </a:solidFill>
          <a:ln w="952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9"/>
          <p:cNvSpPr txBox="1"/>
          <p:nvPr/>
        </p:nvSpPr>
        <p:spPr>
          <a:xfrm>
            <a:off x="5819650" y="6316075"/>
            <a:ext cx="4337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b="1">
                <a:solidFill>
                  <a:srgbClr val="073763"/>
                </a:solidFill>
                <a:latin typeface="Calibri"/>
                <a:ea typeface="Calibri"/>
                <a:cs typeface="Calibri"/>
                <a:sym typeface="Calibri"/>
              </a:rPr>
              <a:t>Arizona Pathways to Prosperity </a:t>
            </a:r>
            <a:endParaRPr sz="1200" b="1">
              <a:solidFill>
                <a:srgbClr val="073763"/>
              </a:solidFill>
              <a:latin typeface="Calibri"/>
              <a:ea typeface="Calibri"/>
              <a:cs typeface="Calibri"/>
              <a:sym typeface="Calibri"/>
            </a:endParaRPr>
          </a:p>
        </p:txBody>
      </p:sp>
      <p:sp>
        <p:nvSpPr>
          <p:cNvPr id="277" name="Google Shape;277;p9"/>
          <p:cNvSpPr txBox="1">
            <a:spLocks noGrp="1"/>
          </p:cNvSpPr>
          <p:nvPr>
            <p:ph type="sldNum" idx="4294967295"/>
          </p:nvPr>
        </p:nvSpPr>
        <p:spPr>
          <a:xfrm>
            <a:off x="4674575" y="6303613"/>
            <a:ext cx="27432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solidFill>
                  <a:srgbClr val="073763"/>
                </a:solidFill>
              </a:rPr>
              <a:t>9</a:t>
            </a:fld>
            <a:endParaRPr>
              <a:solidFill>
                <a:srgbClr val="073763"/>
              </a:solidFill>
            </a:endParaRPr>
          </a:p>
        </p:txBody>
      </p:sp>
      <p:grpSp>
        <p:nvGrpSpPr>
          <p:cNvPr id="2" name="Google Shape;105;p1">
            <a:extLst>
              <a:ext uri="{FF2B5EF4-FFF2-40B4-BE49-F238E27FC236}">
                <a16:creationId xmlns:a16="http://schemas.microsoft.com/office/drawing/2014/main" id="{EB9CA53C-6E8A-A104-E677-5F1816688ECE}"/>
              </a:ext>
            </a:extLst>
          </p:cNvPr>
          <p:cNvGrpSpPr/>
          <p:nvPr/>
        </p:nvGrpSpPr>
        <p:grpSpPr>
          <a:xfrm>
            <a:off x="572" y="644723"/>
            <a:ext cx="12191809" cy="804672"/>
            <a:chOff x="158004" y="471140"/>
            <a:chExt cx="10420350" cy="804672"/>
          </a:xfrm>
        </p:grpSpPr>
        <p:sp>
          <p:nvSpPr>
            <p:cNvPr id="3" name="Google Shape;106;p1">
              <a:extLst>
                <a:ext uri="{FF2B5EF4-FFF2-40B4-BE49-F238E27FC236}">
                  <a16:creationId xmlns:a16="http://schemas.microsoft.com/office/drawing/2014/main" id="{AA9B62C0-4D30-20F7-C9D3-264804F1429B}"/>
                </a:ext>
              </a:extLst>
            </p:cNvPr>
            <p:cNvSpPr/>
            <p:nvPr/>
          </p:nvSpPr>
          <p:spPr>
            <a:xfrm>
              <a:off x="158004" y="471140"/>
              <a:ext cx="10420350" cy="804672"/>
            </a:xfrm>
            <a:prstGeom prst="rect">
              <a:avLst/>
            </a:prstGeom>
            <a:solidFill>
              <a:srgbClr val="1825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107;p1">
              <a:extLst>
                <a:ext uri="{FF2B5EF4-FFF2-40B4-BE49-F238E27FC236}">
                  <a16:creationId xmlns:a16="http://schemas.microsoft.com/office/drawing/2014/main" id="{931199FA-FF66-4D6B-7A7B-1EB5C5548C43}"/>
                </a:ext>
              </a:extLst>
            </p:cNvPr>
            <p:cNvSpPr txBox="1"/>
            <p:nvPr/>
          </p:nvSpPr>
          <p:spPr>
            <a:xfrm>
              <a:off x="1773608" y="587466"/>
              <a:ext cx="688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VIRTUAL EXTERNSHIPS </a:t>
              </a:r>
              <a:endParaRPr/>
            </a:p>
          </p:txBody>
        </p:sp>
      </p:grpSp>
      <p:pic>
        <p:nvPicPr>
          <p:cNvPr id="278" name="Google Shape;278;p9"/>
          <p:cNvPicPr preferRelativeResize="0"/>
          <p:nvPr/>
        </p:nvPicPr>
        <p:blipFill>
          <a:blip r:embed="rId4">
            <a:alphaModFix/>
          </a:blip>
          <a:stretch>
            <a:fillRect/>
          </a:stretch>
        </p:blipFill>
        <p:spPr>
          <a:xfrm>
            <a:off x="312775" y="691125"/>
            <a:ext cx="720251" cy="711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acf3d625-6d74-4d3b-8380-c4fe5de3d81c" xsi:nil="true"/>
    <lcf76f155ced4ddcb4097134ff3c332f xmlns="02c21179-db13-4073-9144-de1d354969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106F76F4E12B458C40AA227BD866B0" ma:contentTypeVersion="20" ma:contentTypeDescription="Create a new document." ma:contentTypeScope="" ma:versionID="141fd3d4ffdf8a827f1882fe430eb9b1">
  <xsd:schema xmlns:xsd="http://www.w3.org/2001/XMLSchema" xmlns:xs="http://www.w3.org/2001/XMLSchema" xmlns:p="http://schemas.microsoft.com/office/2006/metadata/properties" xmlns:ns2="02c21179-db13-4073-9144-de1d3549699a" xmlns:ns3="acf3d625-6d74-4d3b-8380-c4fe5de3d81c" xmlns:ns4="http://schemas.microsoft.com/sharepoint/v4" targetNamespace="http://schemas.microsoft.com/office/2006/metadata/properties" ma:root="true" ma:fieldsID="34aae82ebc44663508d29fd53114096d" ns2:_="" ns3:_="" ns4:_="">
    <xsd:import namespace="02c21179-db13-4073-9144-de1d3549699a"/>
    <xsd:import namespace="acf3d625-6d74-4d3b-8380-c4fe5de3d81c"/>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4:IconOverlay"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21179-db13-4073-9144-de1d35496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ec54927-50ae-4690-87f2-c5740ba4bcd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f3d625-6d74-4d3b-8380-c4fe5de3d8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5e4fdb-e520-40b6-b92e-d101c514494e}" ma:internalName="TaxCatchAll" ma:showField="CatchAllData" ma:web="acf3d625-6d74-4d3b-8380-c4fe5de3d8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C0A33-B1FE-4181-9EFA-1B8428ADFF43}">
  <ds:schemaRefs>
    <ds:schemaRef ds:uri="http://schemas.microsoft.com/office/2006/metadata/properties"/>
    <ds:schemaRef ds:uri="http://schemas.microsoft.com/office/infopath/2007/PartnerControls"/>
    <ds:schemaRef ds:uri="http://schemas.microsoft.com/sharepoint/v4"/>
    <ds:schemaRef ds:uri="acf3d625-6d74-4d3b-8380-c4fe5de3d81c"/>
    <ds:schemaRef ds:uri="02c21179-db13-4073-9144-de1d3549699a"/>
  </ds:schemaRefs>
</ds:datastoreItem>
</file>

<file path=customXml/itemProps2.xml><?xml version="1.0" encoding="utf-8"?>
<ds:datastoreItem xmlns:ds="http://schemas.openxmlformats.org/officeDocument/2006/customXml" ds:itemID="{37F1CC87-7ECB-40BE-8FD4-F233F4B64921}">
  <ds:schemaRefs>
    <ds:schemaRef ds:uri="http://schemas.microsoft.com/sharepoint/v3/contenttype/forms"/>
  </ds:schemaRefs>
</ds:datastoreItem>
</file>

<file path=customXml/itemProps3.xml><?xml version="1.0" encoding="utf-8"?>
<ds:datastoreItem xmlns:ds="http://schemas.openxmlformats.org/officeDocument/2006/customXml" ds:itemID="{F6F6D6EE-06A4-423E-89B8-10DBFE5F1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21179-db13-4073-9144-de1d3549699a"/>
    <ds:schemaRef ds:uri="acf3d625-6d74-4d3b-8380-c4fe5de3d81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941</Words>
  <Application>Microsoft Macintosh PowerPoint</Application>
  <PresentationFormat>Widescreen</PresentationFormat>
  <Paragraphs>177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Breault</dc:creator>
  <cp:lastModifiedBy>Maddy Belskus</cp:lastModifiedBy>
  <cp:revision>5</cp:revision>
  <dcterms:created xsi:type="dcterms:W3CDTF">2020-06-19T16:48:59Z</dcterms:created>
  <dcterms:modified xsi:type="dcterms:W3CDTF">2024-09-23T21:31:44Z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0x01010080106F76F4E12B458C40AA227BD866B0</vt:lpwstr>
  </property>
</Properties>
</file>