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League Spartan" pitchFamily="2" charset="77"/>
      <p:regular r:id="rId25"/>
      <p:bold r:id="rId26"/>
    </p:embeddedFont>
    <p:embeddedFont>
      <p:font typeface="Libre Baskerville" panose="02000000000000000000" pitchFamily="2" charset="0"/>
      <p:regular r:id="rId27"/>
      <p:bold r:id="rId28"/>
      <p: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363AC0-8C68-46EC-A1C0-48C4182CE325}">
  <a:tblStyle styleId="{EE363AC0-8C68-46EC-A1C0-48C4182CE3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56" d="100"/>
          <a:sy n="156" d="100"/>
        </p:scale>
        <p:origin x="80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f319846208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f319846208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f319846208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f319846208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8335aeb9d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8335aeb9d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f31984620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f31984620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f31984620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f31984620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f319846208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f319846208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f319846208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f319846208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f319846208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f31984620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f319846208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f319846208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f319846208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f319846208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f319846208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f319846208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f31984620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f31984620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f319846208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f319846208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f319846208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f319846208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f31984620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f31984620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f3198462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f31984620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f319846208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f319846208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f31984620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f31984620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f31984620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f31984620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f319846208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f319846208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f319846208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f319846208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f31984620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f31984620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63273A"/>
        </a:solidFill>
        <a:effectLst/>
      </p:bgPr>
    </p:bg>
    <p:spTree>
      <p:nvGrpSpPr>
        <p:cNvPr id="1" name="Shape 5"/>
        <p:cNvGrpSpPr/>
        <p:nvPr/>
      </p:nvGrpSpPr>
      <p:grpSpPr>
        <a:xfrm>
          <a:off x="0" y="0"/>
          <a:ext cx="0" cy="0"/>
          <a:chOff x="0" y="0"/>
          <a:chExt cx="0" cy="0"/>
        </a:xfrm>
      </p:grpSpPr>
      <p:sp>
        <p:nvSpPr>
          <p:cNvPr id="6" name="Google Shape;6;p1"/>
          <p:cNvSpPr/>
          <p:nvPr/>
        </p:nvSpPr>
        <p:spPr>
          <a:xfrm>
            <a:off x="85650" y="86250"/>
            <a:ext cx="8972700" cy="497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League Spartan"/>
              <a:buNone/>
              <a:defRPr sz="2800">
                <a:solidFill>
                  <a:schemeClr val="dk1"/>
                </a:solidFill>
                <a:latin typeface="League Spartan"/>
                <a:ea typeface="League Spartan"/>
                <a:cs typeface="League Spartan"/>
                <a:sym typeface="League Sparta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SzPts val="1800"/>
              <a:buFont typeface="Libre Baskerville"/>
              <a:buChar char="●"/>
              <a:defRPr sz="1800">
                <a:latin typeface="Libre Baskerville"/>
                <a:ea typeface="Libre Baskerville"/>
                <a:cs typeface="Libre Baskerville"/>
                <a:sym typeface="Libre Baskerville"/>
              </a:defRPr>
            </a:lvl1pPr>
            <a:lvl2pPr marL="914400" lvl="1" indent="-317500">
              <a:lnSpc>
                <a:spcPct val="115000"/>
              </a:lnSpc>
              <a:spcBef>
                <a:spcPts val="0"/>
              </a:spcBef>
              <a:spcAft>
                <a:spcPts val="0"/>
              </a:spcAft>
              <a:buSzPts val="1400"/>
              <a:buFont typeface="Libre Baskerville"/>
              <a:buChar char="○"/>
              <a:defRPr>
                <a:latin typeface="Libre Baskerville"/>
                <a:ea typeface="Libre Baskerville"/>
                <a:cs typeface="Libre Baskerville"/>
                <a:sym typeface="Libre Baskerville"/>
              </a:defRPr>
            </a:lvl2pPr>
            <a:lvl3pPr marL="1371600" lvl="2" indent="-317500">
              <a:lnSpc>
                <a:spcPct val="115000"/>
              </a:lnSpc>
              <a:spcBef>
                <a:spcPts val="0"/>
              </a:spcBef>
              <a:spcAft>
                <a:spcPts val="0"/>
              </a:spcAft>
              <a:buSzPts val="1400"/>
              <a:buFont typeface="Libre Baskerville"/>
              <a:buChar char="■"/>
              <a:defRPr>
                <a:latin typeface="Libre Baskerville"/>
                <a:ea typeface="Libre Baskerville"/>
                <a:cs typeface="Libre Baskerville"/>
                <a:sym typeface="Libre Baskerville"/>
              </a:defRPr>
            </a:lvl3pPr>
            <a:lvl4pPr marL="1828800" lvl="3" indent="-317500">
              <a:lnSpc>
                <a:spcPct val="115000"/>
              </a:lnSpc>
              <a:spcBef>
                <a:spcPts val="0"/>
              </a:spcBef>
              <a:spcAft>
                <a:spcPts val="0"/>
              </a:spcAft>
              <a:buSzPts val="1400"/>
              <a:buFont typeface="Libre Baskerville"/>
              <a:buChar char="●"/>
              <a:defRPr>
                <a:latin typeface="Libre Baskerville"/>
                <a:ea typeface="Libre Baskerville"/>
                <a:cs typeface="Libre Baskerville"/>
                <a:sym typeface="Libre Baskerville"/>
              </a:defRPr>
            </a:lvl4pPr>
            <a:lvl5pPr marL="2286000" lvl="4" indent="-317500">
              <a:lnSpc>
                <a:spcPct val="115000"/>
              </a:lnSpc>
              <a:spcBef>
                <a:spcPts val="0"/>
              </a:spcBef>
              <a:spcAft>
                <a:spcPts val="0"/>
              </a:spcAft>
              <a:buSzPts val="1400"/>
              <a:buFont typeface="Libre Baskerville"/>
              <a:buChar char="○"/>
              <a:defRPr>
                <a:latin typeface="Libre Baskerville"/>
                <a:ea typeface="Libre Baskerville"/>
                <a:cs typeface="Libre Baskerville"/>
                <a:sym typeface="Libre Baskerville"/>
              </a:defRPr>
            </a:lvl5pPr>
            <a:lvl6pPr marL="2743200" lvl="5" indent="-317500">
              <a:lnSpc>
                <a:spcPct val="115000"/>
              </a:lnSpc>
              <a:spcBef>
                <a:spcPts val="0"/>
              </a:spcBef>
              <a:spcAft>
                <a:spcPts val="0"/>
              </a:spcAft>
              <a:buSzPts val="1400"/>
              <a:buFont typeface="Libre Baskerville"/>
              <a:buChar char="■"/>
              <a:defRPr>
                <a:latin typeface="Libre Baskerville"/>
                <a:ea typeface="Libre Baskerville"/>
                <a:cs typeface="Libre Baskerville"/>
                <a:sym typeface="Libre Baskerville"/>
              </a:defRPr>
            </a:lvl6pPr>
            <a:lvl7pPr marL="3200400" lvl="6" indent="-317500">
              <a:lnSpc>
                <a:spcPct val="115000"/>
              </a:lnSpc>
              <a:spcBef>
                <a:spcPts val="0"/>
              </a:spcBef>
              <a:spcAft>
                <a:spcPts val="0"/>
              </a:spcAft>
              <a:buSzPts val="1400"/>
              <a:buFont typeface="Libre Baskerville"/>
              <a:buChar char="●"/>
              <a:defRPr>
                <a:latin typeface="Libre Baskerville"/>
                <a:ea typeface="Libre Baskerville"/>
                <a:cs typeface="Libre Baskerville"/>
                <a:sym typeface="Libre Baskerville"/>
              </a:defRPr>
            </a:lvl7pPr>
            <a:lvl8pPr marL="3657600" lvl="7" indent="-317500">
              <a:lnSpc>
                <a:spcPct val="115000"/>
              </a:lnSpc>
              <a:spcBef>
                <a:spcPts val="0"/>
              </a:spcBef>
              <a:spcAft>
                <a:spcPts val="0"/>
              </a:spcAft>
              <a:buSzPts val="1400"/>
              <a:buFont typeface="Libre Baskerville"/>
              <a:buChar char="○"/>
              <a:defRPr>
                <a:latin typeface="Libre Baskerville"/>
                <a:ea typeface="Libre Baskerville"/>
                <a:cs typeface="Libre Baskerville"/>
                <a:sym typeface="Libre Baskerville"/>
              </a:defRPr>
            </a:lvl8pPr>
            <a:lvl9pPr marL="4114800" lvl="8" indent="-317500">
              <a:lnSpc>
                <a:spcPct val="115000"/>
              </a:lnSpc>
              <a:spcBef>
                <a:spcPts val="0"/>
              </a:spcBef>
              <a:spcAft>
                <a:spcPts val="0"/>
              </a:spcAft>
              <a:buSzPts val="1400"/>
              <a:buFont typeface="Libre Baskerville"/>
              <a:buChar char="■"/>
              <a:defRPr>
                <a:latin typeface="Libre Baskerville"/>
                <a:ea typeface="Libre Baskerville"/>
                <a:cs typeface="Libre Baskerville"/>
                <a:sym typeface="Libre Baskerville"/>
              </a:defRPr>
            </a:lvl9pPr>
          </a:lstStyle>
          <a:p>
            <a:endParaRPr/>
          </a:p>
        </p:txBody>
      </p:sp>
      <p:pic>
        <p:nvPicPr>
          <p:cNvPr id="2" name="Picture 1">
            <a:extLst>
              <a:ext uri="{FF2B5EF4-FFF2-40B4-BE49-F238E27FC236}">
                <a16:creationId xmlns:a16="http://schemas.microsoft.com/office/drawing/2014/main" id="{C197FF72-7396-DF06-C585-18C44FEB746C}"/>
              </a:ext>
            </a:extLst>
          </p:cNvPr>
          <p:cNvPicPr>
            <a:picLocks noChangeAspect="1"/>
          </p:cNvPicPr>
          <p:nvPr userDrawn="1"/>
        </p:nvPicPr>
        <p:blipFill rotWithShape="1">
          <a:blip r:embed="rId13"/>
          <a:srcRect r="9046"/>
          <a:stretch/>
        </p:blipFill>
        <p:spPr>
          <a:xfrm>
            <a:off x="7751543" y="4562840"/>
            <a:ext cx="1152708" cy="355181"/>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3273A"/>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90250" y="450150"/>
            <a:ext cx="5757300" cy="40908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SzPts val="990"/>
              <a:buNone/>
            </a:pPr>
            <a:r>
              <a:rPr lang="en" sz="2000" dirty="0"/>
              <a:t>I am an advanced math student. I would like to earn a college degree in science, computer science, engineering, or math.</a:t>
            </a:r>
            <a:endParaRPr sz="2000" dirty="0"/>
          </a:p>
          <a:p>
            <a:pPr marL="0" lvl="0" indent="0" algn="just" rtl="0">
              <a:spcBef>
                <a:spcPts val="1000"/>
              </a:spcBef>
              <a:spcAft>
                <a:spcPts val="0"/>
              </a:spcAft>
              <a:buSzPts val="990"/>
              <a:buNone/>
            </a:pPr>
            <a:r>
              <a:rPr lang="en" sz="2000" dirty="0"/>
              <a:t>The types of careers that I am interested in include:</a:t>
            </a:r>
            <a:endParaRPr sz="2000" dirty="0"/>
          </a:p>
          <a:p>
            <a:pPr marL="457200" lvl="0" indent="-330200" algn="l" rtl="0">
              <a:spcBef>
                <a:spcPts val="1000"/>
              </a:spcBef>
              <a:spcAft>
                <a:spcPts val="0"/>
              </a:spcAft>
              <a:buSzPts val="1600"/>
              <a:buChar char="●"/>
            </a:pPr>
            <a:r>
              <a:rPr lang="en" sz="2000" dirty="0"/>
              <a:t>teaching science, math, or psychology at a college or university</a:t>
            </a:r>
            <a:endParaRPr sz="2000" dirty="0"/>
          </a:p>
          <a:p>
            <a:pPr marL="457200" lvl="0" indent="-330200" algn="l" rtl="0">
              <a:spcBef>
                <a:spcPts val="0"/>
              </a:spcBef>
              <a:spcAft>
                <a:spcPts val="0"/>
              </a:spcAft>
              <a:buSzPts val="1600"/>
              <a:buChar char="●"/>
            </a:pPr>
            <a:r>
              <a:rPr lang="en" sz="2000" dirty="0"/>
              <a:t>engineering such as civil, mechanical, and aerospace</a:t>
            </a:r>
            <a:endParaRPr sz="2000" dirty="0"/>
          </a:p>
          <a:p>
            <a:pPr marL="457200" lvl="0" indent="-330200" algn="l" rtl="0">
              <a:spcBef>
                <a:spcPts val="0"/>
              </a:spcBef>
              <a:spcAft>
                <a:spcPts val="0"/>
              </a:spcAft>
              <a:buSzPts val="1600"/>
              <a:buChar char="●"/>
            </a:pPr>
            <a:r>
              <a:rPr lang="en" sz="2000" dirty="0"/>
              <a:t>medical such as dentist, physician, or psychiatrist</a:t>
            </a:r>
            <a:endParaRPr sz="2000" dirty="0"/>
          </a:p>
          <a:p>
            <a:pPr marL="457200" lvl="0" indent="-330200" algn="l" rtl="0">
              <a:spcBef>
                <a:spcPts val="0"/>
              </a:spcBef>
              <a:spcAft>
                <a:spcPts val="0"/>
              </a:spcAft>
              <a:buSzPts val="1600"/>
              <a:buChar char="●"/>
            </a:pPr>
            <a:r>
              <a:rPr lang="en" sz="2000" dirty="0"/>
              <a:t>computer network architect, computer programming, and information security analyst</a:t>
            </a:r>
            <a:endParaRPr sz="2000" dirty="0"/>
          </a:p>
        </p:txBody>
      </p:sp>
      <p:pic>
        <p:nvPicPr>
          <p:cNvPr id="55" name="Google Shape;55;p13"/>
          <p:cNvPicPr preferRelativeResize="0"/>
          <p:nvPr/>
        </p:nvPicPr>
        <p:blipFill>
          <a:blip r:embed="rId3">
            <a:alphaModFix/>
          </a:blip>
          <a:stretch>
            <a:fillRect/>
          </a:stretch>
        </p:blipFill>
        <p:spPr>
          <a:xfrm>
            <a:off x="6652300" y="1581175"/>
            <a:ext cx="1981149" cy="19811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33045"/>
        </a:solidFill>
        <a:effectLst/>
      </p:bgPr>
    </p:bg>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490250" y="450150"/>
            <a:ext cx="5767200" cy="40908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000"/>
              <a:t>I am a traditional math student. I do not want to earn a degree in science, computer science, engineering, math, or business. </a:t>
            </a:r>
            <a:endParaRPr sz="2000"/>
          </a:p>
          <a:p>
            <a:pPr marL="0" lvl="0" indent="0" algn="just" rtl="0">
              <a:spcBef>
                <a:spcPts val="1000"/>
              </a:spcBef>
              <a:spcAft>
                <a:spcPts val="0"/>
              </a:spcAft>
              <a:buClr>
                <a:schemeClr val="dk1"/>
              </a:buClr>
              <a:buSzPts val="1100"/>
              <a:buFont typeface="Arial"/>
              <a:buNone/>
            </a:pPr>
            <a:r>
              <a:rPr lang="en" sz="2000"/>
              <a:t>The types of careers that I am interested in include:</a:t>
            </a:r>
            <a:endParaRPr sz="2000"/>
          </a:p>
          <a:p>
            <a:pPr marL="457200" lvl="0" indent="-330200" algn="l" rtl="0">
              <a:spcBef>
                <a:spcPts val="1000"/>
              </a:spcBef>
              <a:spcAft>
                <a:spcPts val="0"/>
              </a:spcAft>
              <a:buSzPts val="1600"/>
              <a:buChar char="●"/>
            </a:pPr>
            <a:r>
              <a:rPr lang="en" sz="2000"/>
              <a:t>early childhood or elementary school teaching</a:t>
            </a:r>
            <a:endParaRPr sz="2000"/>
          </a:p>
          <a:p>
            <a:pPr marL="457200" lvl="0" indent="-330200" algn="l" rtl="0">
              <a:spcBef>
                <a:spcPts val="0"/>
              </a:spcBef>
              <a:spcAft>
                <a:spcPts val="0"/>
              </a:spcAft>
              <a:buSzPts val="1600"/>
              <a:buChar char="●"/>
            </a:pPr>
            <a:r>
              <a:rPr lang="en" sz="2000"/>
              <a:t>computer network and user support</a:t>
            </a:r>
            <a:endParaRPr sz="2000"/>
          </a:p>
          <a:p>
            <a:pPr marL="457200" lvl="0" indent="-330200" algn="l" rtl="0">
              <a:spcBef>
                <a:spcPts val="0"/>
              </a:spcBef>
              <a:spcAft>
                <a:spcPts val="0"/>
              </a:spcAft>
              <a:buSzPts val="1600"/>
              <a:buChar char="●"/>
            </a:pPr>
            <a:r>
              <a:rPr lang="en" sz="2000"/>
              <a:t>manufacturing and/or construction</a:t>
            </a:r>
            <a:endParaRPr sz="2000"/>
          </a:p>
          <a:p>
            <a:pPr marL="457200" lvl="0" indent="-330200" algn="l" rtl="0">
              <a:spcBef>
                <a:spcPts val="0"/>
              </a:spcBef>
              <a:spcAft>
                <a:spcPts val="0"/>
              </a:spcAft>
              <a:buSzPts val="1600"/>
              <a:buChar char="●"/>
            </a:pPr>
            <a:r>
              <a:rPr lang="en" sz="2000"/>
              <a:t>medical assistant or technician</a:t>
            </a:r>
            <a:endParaRPr sz="2000"/>
          </a:p>
          <a:p>
            <a:pPr marL="457200" lvl="0" indent="-330200" algn="l" rtl="0">
              <a:spcBef>
                <a:spcPts val="0"/>
              </a:spcBef>
              <a:spcAft>
                <a:spcPts val="0"/>
              </a:spcAft>
              <a:buSzPts val="1600"/>
              <a:buChar char="●"/>
            </a:pPr>
            <a:r>
              <a:rPr lang="en" sz="2000"/>
              <a:t>nursing</a:t>
            </a:r>
            <a:endParaRPr sz="2000"/>
          </a:p>
          <a:p>
            <a:pPr marL="457200" lvl="0" indent="-330200" algn="l" rtl="0">
              <a:spcBef>
                <a:spcPts val="0"/>
              </a:spcBef>
              <a:spcAft>
                <a:spcPts val="0"/>
              </a:spcAft>
              <a:buSzPts val="1600"/>
              <a:buChar char="●"/>
            </a:pPr>
            <a:r>
              <a:rPr lang="en" sz="2000"/>
              <a:t>lawyer</a:t>
            </a:r>
            <a:endParaRPr sz="2000"/>
          </a:p>
        </p:txBody>
      </p:sp>
      <p:pic>
        <p:nvPicPr>
          <p:cNvPr id="127" name="Google Shape;127;p22"/>
          <p:cNvPicPr preferRelativeResize="0"/>
          <p:nvPr/>
        </p:nvPicPr>
        <p:blipFill>
          <a:blip r:embed="rId3">
            <a:alphaModFix/>
          </a:blip>
          <a:stretch>
            <a:fillRect/>
          </a:stretch>
        </p:blipFill>
        <p:spPr>
          <a:xfrm>
            <a:off x="6699050" y="1504975"/>
            <a:ext cx="1981149" cy="19811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33045"/>
        </a:solidFill>
        <a:effectLst/>
      </p:bgPr>
    </p:bg>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490250" y="450150"/>
            <a:ext cx="5767200" cy="40908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000"/>
              <a:t>I am a traditional math student. I want to earn a degree in a career or technical education program.</a:t>
            </a:r>
            <a:endParaRPr sz="2000"/>
          </a:p>
          <a:p>
            <a:pPr marL="0" lvl="0" indent="0" algn="just" rtl="0">
              <a:spcBef>
                <a:spcPts val="1000"/>
              </a:spcBef>
              <a:spcAft>
                <a:spcPts val="0"/>
              </a:spcAft>
              <a:buClr>
                <a:schemeClr val="dk1"/>
              </a:buClr>
              <a:buSzPts val="1100"/>
              <a:buFont typeface="Arial"/>
              <a:buNone/>
            </a:pPr>
            <a:r>
              <a:rPr lang="en" sz="2000"/>
              <a:t>The types of careers that I am interested in include:</a:t>
            </a:r>
            <a:endParaRPr sz="2000"/>
          </a:p>
          <a:p>
            <a:pPr marL="457200" lvl="0" indent="-330200" algn="l" rtl="0">
              <a:spcBef>
                <a:spcPts val="1000"/>
              </a:spcBef>
              <a:spcAft>
                <a:spcPts val="0"/>
              </a:spcAft>
              <a:buSzPts val="1600"/>
              <a:buChar char="●"/>
            </a:pPr>
            <a:r>
              <a:rPr lang="en" sz="2000"/>
              <a:t>automated industrial technology (robotics)</a:t>
            </a:r>
            <a:endParaRPr sz="2000"/>
          </a:p>
          <a:p>
            <a:pPr marL="457200" lvl="0" indent="-330200" algn="just" rtl="0">
              <a:spcBef>
                <a:spcPts val="0"/>
              </a:spcBef>
              <a:spcAft>
                <a:spcPts val="0"/>
              </a:spcAft>
              <a:buSzPts val="1600"/>
              <a:buChar char="●"/>
            </a:pPr>
            <a:r>
              <a:rPr lang="en" sz="2000"/>
              <a:t>automotive service</a:t>
            </a:r>
            <a:endParaRPr sz="2000"/>
          </a:p>
          <a:p>
            <a:pPr marL="457200" lvl="0" indent="-330200" algn="just" rtl="0">
              <a:spcBef>
                <a:spcPts val="0"/>
              </a:spcBef>
              <a:spcAft>
                <a:spcPts val="0"/>
              </a:spcAft>
              <a:buSzPts val="1600"/>
              <a:buChar char="●"/>
            </a:pPr>
            <a:r>
              <a:rPr lang="en" sz="2000"/>
              <a:t>welding</a:t>
            </a:r>
            <a:endParaRPr sz="2000"/>
          </a:p>
          <a:p>
            <a:pPr marL="457200" lvl="0" indent="-330200" algn="just" rtl="0">
              <a:spcBef>
                <a:spcPts val="0"/>
              </a:spcBef>
              <a:spcAft>
                <a:spcPts val="0"/>
              </a:spcAft>
              <a:buSzPts val="1600"/>
              <a:buChar char="●"/>
            </a:pPr>
            <a:r>
              <a:rPr lang="en" sz="2000"/>
              <a:t>advanced manufacturing</a:t>
            </a:r>
            <a:endParaRPr sz="2000"/>
          </a:p>
          <a:p>
            <a:pPr marL="457200" lvl="0" indent="-330200" algn="just" rtl="0">
              <a:spcBef>
                <a:spcPts val="0"/>
              </a:spcBef>
              <a:spcAft>
                <a:spcPts val="0"/>
              </a:spcAft>
              <a:buSzPts val="1600"/>
              <a:buChar char="●"/>
            </a:pPr>
            <a:r>
              <a:rPr lang="en" sz="2000"/>
              <a:t>fire science</a:t>
            </a:r>
            <a:endParaRPr sz="2000"/>
          </a:p>
          <a:p>
            <a:pPr marL="457200" lvl="0" indent="-330200" algn="just" rtl="0">
              <a:spcBef>
                <a:spcPts val="0"/>
              </a:spcBef>
              <a:spcAft>
                <a:spcPts val="0"/>
              </a:spcAft>
              <a:buSzPts val="1600"/>
              <a:buChar char="●"/>
            </a:pPr>
            <a:r>
              <a:rPr lang="en" sz="2000"/>
              <a:t>veterinary technology</a:t>
            </a:r>
            <a:endParaRPr sz="2000"/>
          </a:p>
          <a:p>
            <a:pPr marL="457200" lvl="0" indent="-330200" algn="just" rtl="0">
              <a:spcBef>
                <a:spcPts val="0"/>
              </a:spcBef>
              <a:spcAft>
                <a:spcPts val="0"/>
              </a:spcAft>
              <a:buSzPts val="1600"/>
              <a:buChar char="●"/>
            </a:pPr>
            <a:r>
              <a:rPr lang="en" sz="2000"/>
              <a:t>construction</a:t>
            </a:r>
            <a:endParaRPr sz="2000"/>
          </a:p>
        </p:txBody>
      </p:sp>
      <p:pic>
        <p:nvPicPr>
          <p:cNvPr id="133" name="Google Shape;133;p23"/>
          <p:cNvPicPr preferRelativeResize="0"/>
          <p:nvPr/>
        </p:nvPicPr>
        <p:blipFill>
          <a:blip r:embed="rId3">
            <a:alphaModFix/>
          </a:blip>
          <a:stretch>
            <a:fillRect/>
          </a:stretch>
        </p:blipFill>
        <p:spPr>
          <a:xfrm>
            <a:off x="6626100" y="1504975"/>
            <a:ext cx="1981149" cy="19811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33045"/>
        </a:solidFill>
        <a:effectLst/>
      </p:bgPr>
    </p:bg>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11700" y="445025"/>
            <a:ext cx="3704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Student D</a:t>
            </a:r>
            <a:endParaRPr b="1"/>
          </a:p>
        </p:txBody>
      </p:sp>
      <p:sp>
        <p:nvSpPr>
          <p:cNvPr id="139" name="Google Shape;139;p24"/>
          <p:cNvSpPr txBox="1">
            <a:spLocks noGrp="1"/>
          </p:cNvSpPr>
          <p:nvPr>
            <p:ph type="body" idx="1"/>
          </p:nvPr>
        </p:nvSpPr>
        <p:spPr>
          <a:xfrm>
            <a:off x="311700" y="1152475"/>
            <a:ext cx="3704400" cy="1058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College and Career Plan: Occupational</a:t>
            </a:r>
            <a:endParaRPr/>
          </a:p>
          <a:p>
            <a:pPr marL="0" lvl="0" indent="0" algn="l" rtl="0">
              <a:lnSpc>
                <a:spcPct val="115000"/>
              </a:lnSpc>
              <a:spcBef>
                <a:spcPts val="1200"/>
              </a:spcBef>
              <a:spcAft>
                <a:spcPts val="1200"/>
              </a:spcAft>
              <a:buNone/>
            </a:pPr>
            <a:r>
              <a:rPr lang="en"/>
              <a:t>College Pathway: Non-STEM (academic) and Non-Business</a:t>
            </a:r>
            <a:endParaRPr/>
          </a:p>
        </p:txBody>
      </p:sp>
      <p:sp>
        <p:nvSpPr>
          <p:cNvPr id="140" name="Google Shape;140;p24"/>
          <p:cNvSpPr txBox="1">
            <a:spLocks noGrp="1"/>
          </p:cNvSpPr>
          <p:nvPr>
            <p:ph type="body" idx="2"/>
          </p:nvPr>
        </p:nvSpPr>
        <p:spPr>
          <a:xfrm>
            <a:off x="4311600" y="405825"/>
            <a:ext cx="4520700" cy="4360200"/>
          </a:xfrm>
          <a:prstGeom prst="rect">
            <a:avLst/>
          </a:prstGeom>
        </p:spPr>
        <p:txBody>
          <a:bodyPr spcFirstLastPara="1" wrap="square" lIns="91425" tIns="91425" rIns="91425" bIns="91425" anchor="ctr" anchorCtr="0">
            <a:normAutofit/>
          </a:bodyPr>
          <a:lstStyle/>
          <a:p>
            <a:pPr marL="0" lvl="0" indent="0" algn="just" rtl="0">
              <a:lnSpc>
                <a:spcPct val="150000"/>
              </a:lnSpc>
              <a:spcBef>
                <a:spcPts val="0"/>
              </a:spcBef>
              <a:spcAft>
                <a:spcPts val="1200"/>
              </a:spcAft>
              <a:buNone/>
            </a:pPr>
            <a:r>
              <a:rPr lang="en"/>
              <a:t>This student earned a C or higher in the traditional high school math sequence: Algebra I, Geometry, and Algebra II. The student that is not planning on a STEM (academic) or Business degree should enroll into </a:t>
            </a:r>
            <a:r>
              <a:rPr lang="en" b="1"/>
              <a:t>College Mathematics</a:t>
            </a:r>
            <a:r>
              <a:rPr lang="en"/>
              <a:t> for the fourth year math elective class.  </a:t>
            </a:r>
            <a:r>
              <a:rPr lang="en" b="1">
                <a:solidFill>
                  <a:schemeClr val="dk1"/>
                </a:solidFill>
              </a:rPr>
              <a:t>Foundational biology, chemistry, or physics</a:t>
            </a:r>
            <a:r>
              <a:rPr lang="en">
                <a:solidFill>
                  <a:schemeClr val="dk1"/>
                </a:solidFill>
              </a:rPr>
              <a:t> would be a good choice to satisfy a lab science requirement. The student may or may not be in an advanced English course sequence in high school, but should be eligible for earned credit in </a:t>
            </a:r>
            <a:r>
              <a:rPr lang="en" b="1">
                <a:solidFill>
                  <a:schemeClr val="dk1"/>
                </a:solidFill>
              </a:rPr>
              <a:t>English Composition 1-2</a:t>
            </a:r>
            <a:r>
              <a:rPr lang="en">
                <a:solidFill>
                  <a:schemeClr val="dk1"/>
                </a:solidFill>
              </a:rPr>
              <a:t>.</a:t>
            </a:r>
            <a:endParaRPr/>
          </a:p>
        </p:txBody>
      </p:sp>
      <p:graphicFrame>
        <p:nvGraphicFramePr>
          <p:cNvPr id="141" name="Google Shape;141;p24"/>
          <p:cNvGraphicFramePr/>
          <p:nvPr/>
        </p:nvGraphicFramePr>
        <p:xfrm>
          <a:off x="602300" y="2345625"/>
          <a:ext cx="3123175" cy="2072610"/>
        </p:xfrm>
        <a:graphic>
          <a:graphicData uri="http://schemas.openxmlformats.org/drawingml/2006/table">
            <a:tbl>
              <a:tblPr>
                <a:noFill/>
                <a:tableStyleId>{EE363AC0-8C68-46EC-A1C0-48C4182CE325}</a:tableStyleId>
              </a:tblPr>
              <a:tblGrid>
                <a:gridCol w="799850">
                  <a:extLst>
                    <a:ext uri="{9D8B030D-6E8A-4147-A177-3AD203B41FA5}">
                      <a16:colId xmlns:a16="http://schemas.microsoft.com/office/drawing/2014/main" val="20000"/>
                    </a:ext>
                  </a:extLst>
                </a:gridCol>
                <a:gridCol w="2323325">
                  <a:extLst>
                    <a:ext uri="{9D8B030D-6E8A-4147-A177-3AD203B41FA5}">
                      <a16:colId xmlns:a16="http://schemas.microsoft.com/office/drawing/2014/main" val="20001"/>
                    </a:ext>
                  </a:extLst>
                </a:gridCol>
              </a:tblGrid>
              <a:tr h="381000">
                <a:tc gridSpan="2">
                  <a:txBody>
                    <a:bodyPr/>
                    <a:lstStyle/>
                    <a:p>
                      <a:pPr marL="0" lvl="0" indent="0" algn="l" rtl="0">
                        <a:spcBef>
                          <a:spcPts val="0"/>
                        </a:spcBef>
                        <a:spcAft>
                          <a:spcPts val="0"/>
                        </a:spcAft>
                        <a:buNone/>
                      </a:pPr>
                      <a:r>
                        <a:rPr lang="en" sz="1200" b="1">
                          <a:solidFill>
                            <a:schemeClr val="lt1"/>
                          </a:solidFill>
                          <a:latin typeface="League Spartan"/>
                          <a:ea typeface="League Spartan"/>
                          <a:cs typeface="League Spartan"/>
                          <a:sym typeface="League Spartan"/>
                        </a:rPr>
                        <a:t>Earned Credit Goals</a:t>
                      </a:r>
                      <a:endParaRPr sz="1200" b="1">
                        <a:solidFill>
                          <a:schemeClr val="lt1"/>
                        </a:solidFill>
                        <a:latin typeface="League Spartan"/>
                        <a:ea typeface="League Spartan"/>
                        <a:cs typeface="League Spartan"/>
                        <a:sym typeface="League Spartan"/>
                      </a:endParaRPr>
                    </a:p>
                  </a:txBody>
                  <a:tcPr marL="91425" marR="91425" marT="91425" marB="91425">
                    <a:solidFill>
                      <a:srgbClr val="733045"/>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English</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English Composition 1-2</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Math</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College Mathematics</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Science</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Foundational lab science</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Social Studies</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Any 3 credits</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4"/>
                  </a:ext>
                </a:extLst>
              </a:tr>
            </a:tbl>
          </a:graphicData>
        </a:graphic>
      </p:graphicFrame>
      <p:sp>
        <p:nvSpPr>
          <p:cNvPr id="142" name="Google Shape;142;p24"/>
          <p:cNvSpPr txBox="1"/>
          <p:nvPr/>
        </p:nvSpPr>
        <p:spPr>
          <a:xfrm>
            <a:off x="122475" y="4723025"/>
            <a:ext cx="8900100" cy="266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dirty="0">
                <a:latin typeface="Libre Baskerville"/>
                <a:ea typeface="Libre Baskerville"/>
                <a:cs typeface="Libre Baskerville"/>
                <a:sym typeface="Libre Baskerville"/>
              </a:rPr>
              <a:t>This is a general advisement tool. For specific degree requirements and transfer agreements consult with the receiving institution.</a:t>
            </a:r>
            <a:endParaRPr sz="800" dirty="0">
              <a:latin typeface="Libre Baskerville"/>
              <a:ea typeface="Libre Baskerville"/>
              <a:cs typeface="Libre Baskerville"/>
              <a:sym typeface="Libre Baskervill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33045"/>
        </a:solidFill>
        <a:effectLst/>
      </p:bgPr>
    </p:bg>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224788" y="15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Student D</a:t>
            </a:r>
            <a:r>
              <a:rPr lang="en"/>
              <a:t> High School Class Registration Guide</a:t>
            </a:r>
            <a:endParaRPr/>
          </a:p>
        </p:txBody>
      </p:sp>
      <p:graphicFrame>
        <p:nvGraphicFramePr>
          <p:cNvPr id="148" name="Google Shape;148;p25"/>
          <p:cNvGraphicFramePr/>
          <p:nvPr/>
        </p:nvGraphicFramePr>
        <p:xfrm>
          <a:off x="224816" y="725157"/>
          <a:ext cx="8694425" cy="4290695"/>
        </p:xfrm>
        <a:graphic>
          <a:graphicData uri="http://schemas.openxmlformats.org/drawingml/2006/table">
            <a:tbl>
              <a:tblPr>
                <a:noFill/>
                <a:tableStyleId>{EE363AC0-8C68-46EC-A1C0-48C4182CE325}</a:tableStyleId>
              </a:tblPr>
              <a:tblGrid>
                <a:gridCol w="818875">
                  <a:extLst>
                    <a:ext uri="{9D8B030D-6E8A-4147-A177-3AD203B41FA5}">
                      <a16:colId xmlns:a16="http://schemas.microsoft.com/office/drawing/2014/main" val="20000"/>
                    </a:ext>
                  </a:extLst>
                </a:gridCol>
                <a:gridCol w="1802950">
                  <a:extLst>
                    <a:ext uri="{9D8B030D-6E8A-4147-A177-3AD203B41FA5}">
                      <a16:colId xmlns:a16="http://schemas.microsoft.com/office/drawing/2014/main" val="20001"/>
                    </a:ext>
                  </a:extLst>
                </a:gridCol>
                <a:gridCol w="1518150">
                  <a:extLst>
                    <a:ext uri="{9D8B030D-6E8A-4147-A177-3AD203B41FA5}">
                      <a16:colId xmlns:a16="http://schemas.microsoft.com/office/drawing/2014/main" val="20002"/>
                    </a:ext>
                  </a:extLst>
                </a:gridCol>
                <a:gridCol w="1518150">
                  <a:extLst>
                    <a:ext uri="{9D8B030D-6E8A-4147-A177-3AD203B41FA5}">
                      <a16:colId xmlns:a16="http://schemas.microsoft.com/office/drawing/2014/main" val="20003"/>
                    </a:ext>
                  </a:extLst>
                </a:gridCol>
                <a:gridCol w="1518150">
                  <a:extLst>
                    <a:ext uri="{9D8B030D-6E8A-4147-A177-3AD203B41FA5}">
                      <a16:colId xmlns:a16="http://schemas.microsoft.com/office/drawing/2014/main" val="20004"/>
                    </a:ext>
                  </a:extLst>
                </a:gridCol>
                <a:gridCol w="1518150">
                  <a:extLst>
                    <a:ext uri="{9D8B030D-6E8A-4147-A177-3AD203B41FA5}">
                      <a16:colId xmlns:a16="http://schemas.microsoft.com/office/drawing/2014/main" val="20005"/>
                    </a:ext>
                  </a:extLst>
                </a:gridCol>
              </a:tblGrid>
              <a:tr h="535225">
                <a:tc>
                  <a:txBody>
                    <a:bodyPr/>
                    <a:lstStyle/>
                    <a:p>
                      <a:pPr marL="0" lvl="0" indent="0" algn="l" rtl="0">
                        <a:spcBef>
                          <a:spcPts val="0"/>
                        </a:spcBef>
                        <a:spcAft>
                          <a:spcPts val="0"/>
                        </a:spcAft>
                        <a:buNone/>
                      </a:pP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Early College</a:t>
                      </a:r>
                      <a:endParaRPr sz="800" b="1">
                        <a:latin typeface="Libre Baskerville"/>
                        <a:ea typeface="Libre Baskerville"/>
                        <a:cs typeface="Libre Baskerville"/>
                        <a:sym typeface="Libre Baskerville"/>
                      </a:endParaRPr>
                    </a:p>
                    <a:p>
                      <a:pPr marL="0" lvl="0" indent="0" algn="l" rtl="0">
                        <a:spcBef>
                          <a:spcPts val="0"/>
                        </a:spcBef>
                        <a:spcAft>
                          <a:spcPts val="0"/>
                        </a:spcAft>
                        <a:buNone/>
                      </a:pPr>
                      <a:r>
                        <a:rPr lang="en" sz="800" b="1">
                          <a:latin typeface="Libre Baskerville"/>
                          <a:ea typeface="Libre Baskerville"/>
                          <a:cs typeface="Libre Baskerville"/>
                          <a:sym typeface="Libre Baskerville"/>
                        </a:rPr>
                        <a:t>Earned Credit Goal</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9</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10</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11</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12</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535225">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English</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English Composition 1 and 2</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English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English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English Composition 1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English Composition 1 </a:t>
                      </a:r>
                      <a:r>
                        <a:rPr lang="en" sz="700">
                          <a:solidFill>
                            <a:srgbClr val="000000"/>
                          </a:solidFill>
                          <a:latin typeface="Libre Baskerville"/>
                          <a:ea typeface="Libre Baskerville"/>
                          <a:cs typeface="Libre Baskerville"/>
                          <a:sym typeface="Libre Baskerville"/>
                        </a:rPr>
                        <a:t>⬲</a:t>
                      </a:r>
                      <a:endParaRPr sz="700">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700"/>
                        <a:buFont typeface="Arial"/>
                        <a:buNone/>
                      </a:pPr>
                      <a:r>
                        <a:rPr lang="en" sz="700">
                          <a:solidFill>
                            <a:srgbClr val="000000"/>
                          </a:solidFill>
                          <a:latin typeface="Libre Baskerville"/>
                          <a:ea typeface="Libre Baskerville"/>
                          <a:cs typeface="Libre Baskerville"/>
                          <a:sym typeface="Libre Baskerville"/>
                        </a:rPr>
                        <a:t>English Composition 2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700"/>
                        <a:buFont typeface="Arial"/>
                        <a:buNone/>
                      </a:pPr>
                      <a:r>
                        <a:rPr lang="en" sz="700">
                          <a:solidFill>
                            <a:srgbClr val="000000"/>
                          </a:solidFill>
                          <a:latin typeface="Libre Baskerville"/>
                          <a:ea typeface="Libre Baskerville"/>
                          <a:cs typeface="Libre Baskerville"/>
                          <a:sym typeface="Libre Baskerville"/>
                        </a:rPr>
                        <a:t>Literature ⏭</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1043100">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Math</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700" i="1">
                          <a:latin typeface="Libre Baskerville"/>
                          <a:ea typeface="Libre Baskerville"/>
                          <a:cs typeface="Libre Baskerville"/>
                          <a:sym typeface="Libre Baskerville"/>
                        </a:rPr>
                        <a:t>Earned credit college algebra min. 3 credits which is the foundation of calculus or brief calculus and may be the only course required for Non-STEM and Non-Business degrees</a:t>
                      </a:r>
                      <a:endParaRPr sz="700" i="1">
                        <a:latin typeface="Libre Baskerville"/>
                        <a:ea typeface="Libre Baskerville"/>
                        <a:cs typeface="Libre Baskerville"/>
                        <a:sym typeface="Libre Baskerville"/>
                      </a:endParaRPr>
                    </a:p>
                    <a:p>
                      <a:pPr marL="0" lvl="0" indent="0" algn="l" rtl="0">
                        <a:spcBef>
                          <a:spcPts val="0"/>
                        </a:spcBef>
                        <a:spcAft>
                          <a:spcPts val="0"/>
                        </a:spcAft>
                        <a:buNone/>
                      </a:pP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b="1">
                          <a:solidFill>
                            <a:srgbClr val="000000"/>
                          </a:solidFill>
                          <a:latin typeface="Libre Baskerville"/>
                          <a:ea typeface="Libre Baskerville"/>
                          <a:cs typeface="Libre Baskerville"/>
                          <a:sym typeface="Libre Baskerville"/>
                        </a:rPr>
                        <a:t>STEM (academic)</a:t>
                      </a:r>
                      <a:r>
                        <a:rPr lang="en" sz="700">
                          <a:solidFill>
                            <a:srgbClr val="000000"/>
                          </a:solidFill>
                          <a:latin typeface="Libre Baskerville"/>
                          <a:ea typeface="Libre Baskerville"/>
                          <a:cs typeface="Libre Baskerville"/>
                          <a:sym typeface="Libre Baskerville"/>
                        </a:rPr>
                        <a:t>: Algebra 2 &gt; Precalculus &gt; Calculus</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Algebra I</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Geometry</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Algebra 2</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Clr>
                          <a:schemeClr val="dk1"/>
                        </a:buClr>
                        <a:buSzPts val="1100"/>
                        <a:buFont typeface="Arial"/>
                        <a:buNone/>
                      </a:pPr>
                      <a:r>
                        <a:rPr lang="en" sz="700">
                          <a:solidFill>
                            <a:schemeClr val="dk1"/>
                          </a:solidFill>
                          <a:latin typeface="Libre Baskerville"/>
                          <a:ea typeface="Libre Baskerville"/>
                          <a:cs typeface="Libre Baskerville"/>
                          <a:sym typeface="Libre Baskerville"/>
                        </a:rPr>
                        <a:t>College Mathematics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extLst>
                  <a:ext uri="{0D108BD9-81ED-4DB2-BD59-A6C34878D82A}">
                    <a16:rowId xmlns:a16="http://schemas.microsoft.com/office/drawing/2014/main" val="10002"/>
                  </a:ext>
                </a:extLst>
              </a:tr>
              <a:tr h="558975">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Science</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Up to two lab sciences min. 4-8 credits</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b="1">
                          <a:latin typeface="Libre Baskerville"/>
                          <a:ea typeface="Libre Baskerville"/>
                          <a:cs typeface="Libre Baskerville"/>
                          <a:sym typeface="Libre Baskerville"/>
                        </a:rPr>
                        <a:t>STEM (academic)</a:t>
                      </a:r>
                      <a:r>
                        <a:rPr lang="en" sz="700">
                          <a:latin typeface="Libre Baskerville"/>
                          <a:ea typeface="Libre Baskerville"/>
                          <a:cs typeface="Libre Baskerville"/>
                          <a:sym typeface="Libre Baskerville"/>
                        </a:rPr>
                        <a:t>: Biology or Chemistry for majors</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Science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Biology ⏭</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a:latin typeface="Libre Baskerville"/>
                          <a:ea typeface="Libre Baskerville"/>
                          <a:cs typeface="Libre Baskerville"/>
                          <a:sym typeface="Libre Baskerville"/>
                        </a:rPr>
                        <a:t>Chemistry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Biology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Chemistry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Physics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Other lab science ⬲</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Biology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Chemistry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Physics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Other lab science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535225">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Social Science</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Any course min. 3 credits</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Social Science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World History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U.S. History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U.S. Government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Economics ⏭</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extLst>
                  <a:ext uri="{0D108BD9-81ED-4DB2-BD59-A6C34878D82A}">
                    <a16:rowId xmlns:a16="http://schemas.microsoft.com/office/drawing/2014/main" val="10004"/>
                  </a:ext>
                </a:extLst>
              </a:tr>
              <a:tr h="537050">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Electives</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Work-based certificates approved for college credit and any course that applies to program(s) of interest</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Career Exploration</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CTE Elective ⍈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CTE Elective ⍈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CTE Elective ⍈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r h="535225">
                <a:tc gridSpan="6">
                  <a:txBody>
                    <a:bodyPr/>
                    <a:lstStyle/>
                    <a:p>
                      <a:pPr marL="0" lvl="0" indent="0" algn="l" rtl="0">
                        <a:spcBef>
                          <a:spcPts val="0"/>
                        </a:spcBef>
                        <a:spcAft>
                          <a:spcPts val="0"/>
                        </a:spcAft>
                        <a:buNone/>
                      </a:pPr>
                      <a:endParaRPr sz="800">
                        <a:latin typeface="Libre Baskerville"/>
                        <a:ea typeface="Libre Baskerville"/>
                        <a:cs typeface="Libre Baskerville"/>
                        <a:sym typeface="Libre Baskerville"/>
                      </a:endParaRPr>
                    </a:p>
                  </a:txBody>
                  <a:tcPr marL="83125" marR="83125" marT="60500" marB="605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149" name="Google Shape;149;p25"/>
          <p:cNvSpPr txBox="1"/>
          <p:nvPr/>
        </p:nvSpPr>
        <p:spPr>
          <a:xfrm>
            <a:off x="224750" y="4635325"/>
            <a:ext cx="1632600" cy="283800"/>
          </a:xfrm>
          <a:prstGeom prst="rect">
            <a:avLst/>
          </a:prstGeom>
          <a:no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595959"/>
                </a:solidFill>
              </a:rPr>
              <a:t>⏭ </a:t>
            </a:r>
            <a:r>
              <a:rPr lang="en" sz="1000">
                <a:solidFill>
                  <a:srgbClr val="595959"/>
                </a:solidFill>
                <a:latin typeface="League Spartan"/>
                <a:ea typeface="League Spartan"/>
                <a:cs typeface="League Spartan"/>
                <a:sym typeface="League Spartan"/>
              </a:rPr>
              <a:t>AP or Dual Enrollment</a:t>
            </a:r>
            <a:endParaRPr sz="1000">
              <a:solidFill>
                <a:srgbClr val="595959"/>
              </a:solidFill>
              <a:latin typeface="League Spartan"/>
              <a:ea typeface="League Spartan"/>
              <a:cs typeface="League Spartan"/>
              <a:sym typeface="League Spartan"/>
            </a:endParaRPr>
          </a:p>
        </p:txBody>
      </p:sp>
      <p:sp>
        <p:nvSpPr>
          <p:cNvPr id="150" name="Google Shape;150;p25"/>
          <p:cNvSpPr txBox="1"/>
          <p:nvPr/>
        </p:nvSpPr>
        <p:spPr>
          <a:xfrm>
            <a:off x="1857350" y="4635325"/>
            <a:ext cx="1632600" cy="283800"/>
          </a:xfrm>
          <a:prstGeom prst="rect">
            <a:avLst/>
          </a:prstGeom>
          <a:no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595959"/>
                </a:solidFill>
              </a:rPr>
              <a:t>⬲ </a:t>
            </a:r>
            <a:r>
              <a:rPr lang="en" sz="1000">
                <a:solidFill>
                  <a:srgbClr val="595959"/>
                </a:solidFill>
                <a:latin typeface="League Spartan"/>
                <a:ea typeface="League Spartan"/>
                <a:cs typeface="League Spartan"/>
                <a:sym typeface="League Spartan"/>
              </a:rPr>
              <a:t>Dual Enrollment Only</a:t>
            </a:r>
            <a:endParaRPr sz="1000">
              <a:solidFill>
                <a:srgbClr val="595959"/>
              </a:solidFill>
              <a:latin typeface="League Spartan"/>
              <a:ea typeface="League Spartan"/>
              <a:cs typeface="League Spartan"/>
              <a:sym typeface="League Spartan"/>
            </a:endParaRPr>
          </a:p>
        </p:txBody>
      </p:sp>
      <p:sp>
        <p:nvSpPr>
          <p:cNvPr id="151" name="Google Shape;151;p25"/>
          <p:cNvSpPr txBox="1"/>
          <p:nvPr/>
        </p:nvSpPr>
        <p:spPr>
          <a:xfrm>
            <a:off x="3489952" y="4588069"/>
            <a:ext cx="1766400" cy="378300"/>
          </a:xfrm>
          <a:prstGeom prst="rect">
            <a:avLst/>
          </a:prstGeom>
          <a:no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595959"/>
                </a:solidFill>
              </a:rPr>
              <a:t>⍈ </a:t>
            </a:r>
            <a:r>
              <a:rPr lang="en" sz="1000">
                <a:solidFill>
                  <a:srgbClr val="595959"/>
                </a:solidFill>
                <a:latin typeface="League Spartan"/>
                <a:ea typeface="League Spartan"/>
                <a:cs typeface="League Spartan"/>
                <a:sym typeface="League Spartan"/>
              </a:rPr>
              <a:t>Work-based Certificate</a:t>
            </a:r>
            <a:endParaRPr sz="1000">
              <a:solidFill>
                <a:srgbClr val="595959"/>
              </a:solidFill>
              <a:latin typeface="League Spartan"/>
              <a:ea typeface="League Spartan"/>
              <a:cs typeface="League Spartan"/>
              <a:sym typeface="League Spart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67830"/>
        </a:solidFill>
        <a:effectLst/>
      </p:bgPr>
    </p:bg>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490250" y="450150"/>
            <a:ext cx="58221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100"/>
              <a:t>I am an advanced math student, and I would like to earn a business degree.</a:t>
            </a:r>
            <a:endParaRPr sz="2100"/>
          </a:p>
          <a:p>
            <a:pPr marL="0" lvl="0" indent="0" algn="just" rtl="0">
              <a:spcBef>
                <a:spcPts val="1000"/>
              </a:spcBef>
              <a:spcAft>
                <a:spcPts val="0"/>
              </a:spcAft>
              <a:buNone/>
            </a:pPr>
            <a:r>
              <a:rPr lang="en" sz="2140"/>
              <a:t>The types of careers that I am interested in include:</a:t>
            </a:r>
            <a:endParaRPr sz="2140"/>
          </a:p>
          <a:p>
            <a:pPr marL="457200" lvl="0" indent="-330200" algn="just" rtl="0">
              <a:spcBef>
                <a:spcPts val="1000"/>
              </a:spcBef>
              <a:spcAft>
                <a:spcPts val="0"/>
              </a:spcAft>
              <a:buSzPts val="1600"/>
              <a:buChar char="●"/>
            </a:pPr>
            <a:r>
              <a:rPr lang="en" sz="2140"/>
              <a:t>accounting</a:t>
            </a:r>
            <a:endParaRPr sz="2140"/>
          </a:p>
          <a:p>
            <a:pPr marL="457200" lvl="0" indent="-330200" algn="just" rtl="0">
              <a:spcBef>
                <a:spcPts val="0"/>
              </a:spcBef>
              <a:spcAft>
                <a:spcPts val="0"/>
              </a:spcAft>
              <a:buSzPts val="1600"/>
              <a:buChar char="●"/>
            </a:pPr>
            <a:r>
              <a:rPr lang="en" sz="2140"/>
              <a:t>business ownership or entrepreneurship</a:t>
            </a:r>
            <a:endParaRPr sz="2140"/>
          </a:p>
          <a:p>
            <a:pPr marL="457200" lvl="0" indent="-330200" algn="just" rtl="0">
              <a:spcBef>
                <a:spcPts val="0"/>
              </a:spcBef>
              <a:spcAft>
                <a:spcPts val="0"/>
              </a:spcAft>
              <a:buSzPts val="1600"/>
              <a:buChar char="●"/>
            </a:pPr>
            <a:r>
              <a:rPr lang="en" sz="2140"/>
              <a:t>business operations management</a:t>
            </a:r>
            <a:endParaRPr sz="2140"/>
          </a:p>
        </p:txBody>
      </p:sp>
      <p:pic>
        <p:nvPicPr>
          <p:cNvPr id="157" name="Google Shape;157;p26"/>
          <p:cNvPicPr preferRelativeResize="0"/>
          <p:nvPr/>
        </p:nvPicPr>
        <p:blipFill>
          <a:blip r:embed="rId3">
            <a:alphaModFix/>
          </a:blip>
          <a:stretch>
            <a:fillRect/>
          </a:stretch>
        </p:blipFill>
        <p:spPr>
          <a:xfrm>
            <a:off x="6645075" y="1581175"/>
            <a:ext cx="1981149" cy="19811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7830"/>
        </a:solidFill>
        <a:effectLst/>
      </p:bgPr>
    </p:bg>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311700" y="445025"/>
            <a:ext cx="3704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Student E</a:t>
            </a:r>
            <a:endParaRPr b="1"/>
          </a:p>
        </p:txBody>
      </p:sp>
      <p:sp>
        <p:nvSpPr>
          <p:cNvPr id="163" name="Google Shape;163;p27"/>
          <p:cNvSpPr txBox="1">
            <a:spLocks noGrp="1"/>
          </p:cNvSpPr>
          <p:nvPr>
            <p:ph type="body" idx="1"/>
          </p:nvPr>
        </p:nvSpPr>
        <p:spPr>
          <a:xfrm>
            <a:off x="311700" y="1152475"/>
            <a:ext cx="3704400" cy="1058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College and Career Plan: Business</a:t>
            </a:r>
            <a:endParaRPr/>
          </a:p>
          <a:p>
            <a:pPr marL="0" lvl="0" indent="0" algn="l" rtl="0">
              <a:lnSpc>
                <a:spcPct val="115000"/>
              </a:lnSpc>
              <a:spcBef>
                <a:spcPts val="1200"/>
              </a:spcBef>
              <a:spcAft>
                <a:spcPts val="1200"/>
              </a:spcAft>
              <a:buNone/>
            </a:pPr>
            <a:r>
              <a:rPr lang="en"/>
              <a:t>College Pathway: Business</a:t>
            </a:r>
            <a:endParaRPr/>
          </a:p>
        </p:txBody>
      </p:sp>
      <p:sp>
        <p:nvSpPr>
          <p:cNvPr id="164" name="Google Shape;164;p27"/>
          <p:cNvSpPr txBox="1">
            <a:spLocks noGrp="1"/>
          </p:cNvSpPr>
          <p:nvPr>
            <p:ph type="body" idx="2"/>
          </p:nvPr>
        </p:nvSpPr>
        <p:spPr>
          <a:xfrm>
            <a:off x="4311600" y="405825"/>
            <a:ext cx="4520700" cy="4360200"/>
          </a:xfrm>
          <a:prstGeom prst="rect">
            <a:avLst/>
          </a:prstGeom>
        </p:spPr>
        <p:txBody>
          <a:bodyPr spcFirstLastPara="1" wrap="square" lIns="91425" tIns="91425" rIns="91425" bIns="91425" anchor="ctr" anchorCtr="0">
            <a:normAutofit/>
          </a:bodyPr>
          <a:lstStyle/>
          <a:p>
            <a:pPr marL="0" lvl="0" indent="0" algn="just" rtl="0">
              <a:lnSpc>
                <a:spcPct val="150000"/>
              </a:lnSpc>
              <a:spcBef>
                <a:spcPts val="0"/>
              </a:spcBef>
              <a:spcAft>
                <a:spcPts val="1200"/>
              </a:spcAft>
              <a:buNone/>
            </a:pPr>
            <a:r>
              <a:rPr lang="en">
                <a:solidFill>
                  <a:schemeClr val="dk1"/>
                </a:solidFill>
              </a:rPr>
              <a:t>This advanced math student earned an A or B in Honors Algebra II, which may be equivalent to college algebra or college algebra and plane trigonometry. The student’s math trajectory is </a:t>
            </a:r>
            <a:r>
              <a:rPr lang="en" b="1">
                <a:solidFill>
                  <a:schemeClr val="dk1"/>
                </a:solidFill>
              </a:rPr>
              <a:t>Brief Calculus</a:t>
            </a:r>
            <a:r>
              <a:rPr lang="en">
                <a:solidFill>
                  <a:schemeClr val="dk1"/>
                </a:solidFill>
              </a:rPr>
              <a:t>. </a:t>
            </a:r>
            <a:r>
              <a:rPr lang="en" b="1">
                <a:solidFill>
                  <a:schemeClr val="dk1"/>
                </a:solidFill>
              </a:rPr>
              <a:t>Foundational biology, chemistry, or physics</a:t>
            </a:r>
            <a:r>
              <a:rPr lang="en">
                <a:solidFill>
                  <a:schemeClr val="dk1"/>
                </a:solidFill>
              </a:rPr>
              <a:t> would be a good choice to satisfy a lab science requirement. The student may or may not be in an advanced English course sequence in high school, but should be eligible for earned credit in </a:t>
            </a:r>
            <a:r>
              <a:rPr lang="en" b="1">
                <a:solidFill>
                  <a:schemeClr val="dk1"/>
                </a:solidFill>
              </a:rPr>
              <a:t>English Composition 1-2</a:t>
            </a:r>
            <a:r>
              <a:rPr lang="en">
                <a:solidFill>
                  <a:schemeClr val="dk1"/>
                </a:solidFill>
              </a:rPr>
              <a:t>.</a:t>
            </a:r>
            <a:endParaRPr/>
          </a:p>
        </p:txBody>
      </p:sp>
      <p:graphicFrame>
        <p:nvGraphicFramePr>
          <p:cNvPr id="165" name="Google Shape;165;p27"/>
          <p:cNvGraphicFramePr/>
          <p:nvPr/>
        </p:nvGraphicFramePr>
        <p:xfrm>
          <a:off x="602300" y="2133475"/>
          <a:ext cx="3123175" cy="2072610"/>
        </p:xfrm>
        <a:graphic>
          <a:graphicData uri="http://schemas.openxmlformats.org/drawingml/2006/table">
            <a:tbl>
              <a:tblPr>
                <a:noFill/>
                <a:tableStyleId>{EE363AC0-8C68-46EC-A1C0-48C4182CE325}</a:tableStyleId>
              </a:tblPr>
              <a:tblGrid>
                <a:gridCol w="799850">
                  <a:extLst>
                    <a:ext uri="{9D8B030D-6E8A-4147-A177-3AD203B41FA5}">
                      <a16:colId xmlns:a16="http://schemas.microsoft.com/office/drawing/2014/main" val="20000"/>
                    </a:ext>
                  </a:extLst>
                </a:gridCol>
                <a:gridCol w="2323325">
                  <a:extLst>
                    <a:ext uri="{9D8B030D-6E8A-4147-A177-3AD203B41FA5}">
                      <a16:colId xmlns:a16="http://schemas.microsoft.com/office/drawing/2014/main" val="20001"/>
                    </a:ext>
                  </a:extLst>
                </a:gridCol>
              </a:tblGrid>
              <a:tr h="381000">
                <a:tc gridSpan="2">
                  <a:txBody>
                    <a:bodyPr/>
                    <a:lstStyle/>
                    <a:p>
                      <a:pPr marL="0" lvl="0" indent="0" algn="l" rtl="0">
                        <a:spcBef>
                          <a:spcPts val="0"/>
                        </a:spcBef>
                        <a:spcAft>
                          <a:spcPts val="0"/>
                        </a:spcAft>
                        <a:buNone/>
                      </a:pPr>
                      <a:r>
                        <a:rPr lang="en" sz="1200" b="1">
                          <a:solidFill>
                            <a:srgbClr val="FFFFFF"/>
                          </a:solidFill>
                          <a:latin typeface="League Spartan"/>
                          <a:ea typeface="League Spartan"/>
                          <a:cs typeface="League Spartan"/>
                          <a:sym typeface="League Spartan"/>
                        </a:rPr>
                        <a:t>Earned Credit Goals</a:t>
                      </a:r>
                      <a:endParaRPr sz="1200" b="1">
                        <a:solidFill>
                          <a:srgbClr val="FFFFFF"/>
                        </a:solidFill>
                        <a:latin typeface="League Spartan"/>
                        <a:ea typeface="League Spartan"/>
                        <a:cs typeface="League Spartan"/>
                        <a:sym typeface="League Spartan"/>
                      </a:endParaRPr>
                    </a:p>
                  </a:txBody>
                  <a:tcPr marL="91425" marR="91425" marT="91425" marB="91425">
                    <a:solidFill>
                      <a:srgbClr val="E67830"/>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English</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English Composition 1-2</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Math</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Brief Calculus</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Science</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Foundational lab science</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Social Studies</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Any 3 credits</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4"/>
                  </a:ext>
                </a:extLst>
              </a:tr>
            </a:tbl>
          </a:graphicData>
        </a:graphic>
      </p:graphicFrame>
      <p:sp>
        <p:nvSpPr>
          <p:cNvPr id="166" name="Google Shape;166;p27"/>
          <p:cNvSpPr txBox="1"/>
          <p:nvPr/>
        </p:nvSpPr>
        <p:spPr>
          <a:xfrm>
            <a:off x="122475" y="4723025"/>
            <a:ext cx="8900100" cy="266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dirty="0">
                <a:latin typeface="Libre Baskerville"/>
                <a:ea typeface="Libre Baskerville"/>
                <a:cs typeface="Libre Baskerville"/>
                <a:sym typeface="Libre Baskerville"/>
              </a:rPr>
              <a:t>This is a general advisement tool. For specific degree requirements and transfer agreements consult with the receiving institution.</a:t>
            </a:r>
            <a:endParaRPr sz="800" dirty="0">
              <a:latin typeface="Libre Baskerville"/>
              <a:ea typeface="Libre Baskerville"/>
              <a:cs typeface="Libre Baskerville"/>
              <a:sym typeface="Libre Baskervill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67830"/>
        </a:solidFill>
        <a:effectLst/>
      </p:bgPr>
    </p:bg>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224788" y="15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Student E</a:t>
            </a:r>
            <a:r>
              <a:rPr lang="en"/>
              <a:t> High School Class Registration Guide</a:t>
            </a:r>
            <a:endParaRPr/>
          </a:p>
        </p:txBody>
      </p:sp>
      <p:graphicFrame>
        <p:nvGraphicFramePr>
          <p:cNvPr id="172" name="Google Shape;172;p28"/>
          <p:cNvGraphicFramePr/>
          <p:nvPr/>
        </p:nvGraphicFramePr>
        <p:xfrm>
          <a:off x="224816" y="725157"/>
          <a:ext cx="8694425" cy="4290695"/>
        </p:xfrm>
        <a:graphic>
          <a:graphicData uri="http://schemas.openxmlformats.org/drawingml/2006/table">
            <a:tbl>
              <a:tblPr>
                <a:noFill/>
                <a:tableStyleId>{EE363AC0-8C68-46EC-A1C0-48C4182CE325}</a:tableStyleId>
              </a:tblPr>
              <a:tblGrid>
                <a:gridCol w="818875">
                  <a:extLst>
                    <a:ext uri="{9D8B030D-6E8A-4147-A177-3AD203B41FA5}">
                      <a16:colId xmlns:a16="http://schemas.microsoft.com/office/drawing/2014/main" val="20000"/>
                    </a:ext>
                  </a:extLst>
                </a:gridCol>
                <a:gridCol w="1802950">
                  <a:extLst>
                    <a:ext uri="{9D8B030D-6E8A-4147-A177-3AD203B41FA5}">
                      <a16:colId xmlns:a16="http://schemas.microsoft.com/office/drawing/2014/main" val="20001"/>
                    </a:ext>
                  </a:extLst>
                </a:gridCol>
                <a:gridCol w="1518150">
                  <a:extLst>
                    <a:ext uri="{9D8B030D-6E8A-4147-A177-3AD203B41FA5}">
                      <a16:colId xmlns:a16="http://schemas.microsoft.com/office/drawing/2014/main" val="20002"/>
                    </a:ext>
                  </a:extLst>
                </a:gridCol>
                <a:gridCol w="1518150">
                  <a:extLst>
                    <a:ext uri="{9D8B030D-6E8A-4147-A177-3AD203B41FA5}">
                      <a16:colId xmlns:a16="http://schemas.microsoft.com/office/drawing/2014/main" val="20003"/>
                    </a:ext>
                  </a:extLst>
                </a:gridCol>
                <a:gridCol w="1518150">
                  <a:extLst>
                    <a:ext uri="{9D8B030D-6E8A-4147-A177-3AD203B41FA5}">
                      <a16:colId xmlns:a16="http://schemas.microsoft.com/office/drawing/2014/main" val="20004"/>
                    </a:ext>
                  </a:extLst>
                </a:gridCol>
                <a:gridCol w="1518150">
                  <a:extLst>
                    <a:ext uri="{9D8B030D-6E8A-4147-A177-3AD203B41FA5}">
                      <a16:colId xmlns:a16="http://schemas.microsoft.com/office/drawing/2014/main" val="20005"/>
                    </a:ext>
                  </a:extLst>
                </a:gridCol>
              </a:tblGrid>
              <a:tr h="535225">
                <a:tc>
                  <a:txBody>
                    <a:bodyPr/>
                    <a:lstStyle/>
                    <a:p>
                      <a:pPr marL="0" lvl="0" indent="0" algn="l" rtl="0">
                        <a:spcBef>
                          <a:spcPts val="0"/>
                        </a:spcBef>
                        <a:spcAft>
                          <a:spcPts val="0"/>
                        </a:spcAft>
                        <a:buNone/>
                      </a:pP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Early College</a:t>
                      </a:r>
                      <a:endParaRPr sz="800" b="1">
                        <a:latin typeface="Libre Baskerville"/>
                        <a:ea typeface="Libre Baskerville"/>
                        <a:cs typeface="Libre Baskerville"/>
                        <a:sym typeface="Libre Baskerville"/>
                      </a:endParaRPr>
                    </a:p>
                    <a:p>
                      <a:pPr marL="0" lvl="0" indent="0" algn="l" rtl="0">
                        <a:spcBef>
                          <a:spcPts val="0"/>
                        </a:spcBef>
                        <a:spcAft>
                          <a:spcPts val="0"/>
                        </a:spcAft>
                        <a:buNone/>
                      </a:pPr>
                      <a:r>
                        <a:rPr lang="en" sz="800" b="1">
                          <a:latin typeface="Libre Baskerville"/>
                          <a:ea typeface="Libre Baskerville"/>
                          <a:cs typeface="Libre Baskerville"/>
                          <a:sym typeface="Libre Baskerville"/>
                        </a:rPr>
                        <a:t>Earned Credit Goal</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9</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10</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11</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12</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535225">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English</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English Composition 1 and 2</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English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English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English Composition 1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English Composition 1 </a:t>
                      </a:r>
                      <a:r>
                        <a:rPr lang="en" sz="700">
                          <a:solidFill>
                            <a:srgbClr val="000000"/>
                          </a:solidFill>
                          <a:latin typeface="Libre Baskerville"/>
                          <a:ea typeface="Libre Baskerville"/>
                          <a:cs typeface="Libre Baskerville"/>
                          <a:sym typeface="Libre Baskerville"/>
                        </a:rPr>
                        <a:t>⬲</a:t>
                      </a:r>
                      <a:endParaRPr sz="700">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700"/>
                        <a:buFont typeface="Arial"/>
                        <a:buNone/>
                      </a:pPr>
                      <a:r>
                        <a:rPr lang="en" sz="700">
                          <a:solidFill>
                            <a:srgbClr val="000000"/>
                          </a:solidFill>
                          <a:latin typeface="Libre Baskerville"/>
                          <a:ea typeface="Libre Baskerville"/>
                          <a:cs typeface="Libre Baskerville"/>
                          <a:sym typeface="Libre Baskerville"/>
                        </a:rPr>
                        <a:t>English Composition 2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700"/>
                        <a:buFont typeface="Arial"/>
                        <a:buNone/>
                      </a:pPr>
                      <a:r>
                        <a:rPr lang="en" sz="700">
                          <a:solidFill>
                            <a:srgbClr val="000000"/>
                          </a:solidFill>
                          <a:latin typeface="Libre Baskerville"/>
                          <a:ea typeface="Libre Baskerville"/>
                          <a:cs typeface="Libre Baskerville"/>
                          <a:sym typeface="Libre Baskerville"/>
                        </a:rPr>
                        <a:t>Literature ⏭</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1043100">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Math</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700" i="1">
                          <a:latin typeface="Libre Baskerville"/>
                          <a:ea typeface="Libre Baskerville"/>
                          <a:cs typeface="Libre Baskerville"/>
                          <a:sym typeface="Libre Baskerville"/>
                        </a:rPr>
                        <a:t>Earned credit highest level reached or Brief Calculus  min. 3 credits</a:t>
                      </a:r>
                      <a:endParaRPr sz="700" i="1">
                        <a:latin typeface="Libre Baskerville"/>
                        <a:ea typeface="Libre Baskerville"/>
                        <a:cs typeface="Libre Baskerville"/>
                        <a:sym typeface="Libre Baskerville"/>
                      </a:endParaRPr>
                    </a:p>
                    <a:p>
                      <a:pPr marL="0" lvl="0" indent="0" algn="l" rtl="0">
                        <a:spcBef>
                          <a:spcPts val="0"/>
                        </a:spcBef>
                        <a:spcAft>
                          <a:spcPts val="0"/>
                        </a:spcAft>
                        <a:buNone/>
                      </a:pP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b="1">
                          <a:solidFill>
                            <a:srgbClr val="000000"/>
                          </a:solidFill>
                          <a:latin typeface="Libre Baskerville"/>
                          <a:ea typeface="Libre Baskerville"/>
                          <a:cs typeface="Libre Baskerville"/>
                          <a:sym typeface="Libre Baskerville"/>
                        </a:rPr>
                        <a:t>STEM (academic)</a:t>
                      </a:r>
                      <a:r>
                        <a:rPr lang="en" sz="700">
                          <a:solidFill>
                            <a:srgbClr val="000000"/>
                          </a:solidFill>
                          <a:latin typeface="Libre Baskerville"/>
                          <a:ea typeface="Libre Baskerville"/>
                          <a:cs typeface="Libre Baskerville"/>
                          <a:sym typeface="Libre Baskerville"/>
                        </a:rPr>
                        <a:t>: Algebra 2 &gt;</a:t>
                      </a:r>
                      <a:r>
                        <a:rPr lang="en" sz="700">
                          <a:latin typeface="Libre Baskerville"/>
                          <a:ea typeface="Libre Baskerville"/>
                          <a:cs typeface="Libre Baskerville"/>
                          <a:sym typeface="Libre Baskerville"/>
                        </a:rPr>
                        <a:t> Brief Calculus</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Algebra I</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a:latin typeface="Libre Baskerville"/>
                          <a:ea typeface="Libre Baskerville"/>
                          <a:cs typeface="Libre Baskerville"/>
                          <a:sym typeface="Libre Baskerville"/>
                        </a:rPr>
                        <a:t>Geometry</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a:latin typeface="Libre Baskerville"/>
                          <a:ea typeface="Libre Baskerville"/>
                          <a:cs typeface="Libre Baskerville"/>
                          <a:sym typeface="Libre Baskerville"/>
                        </a:rPr>
                        <a:t>Algebra 2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Geometry</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a:latin typeface="Libre Baskerville"/>
                          <a:ea typeface="Libre Baskerville"/>
                          <a:cs typeface="Libre Baskerville"/>
                          <a:sym typeface="Libre Baskerville"/>
                        </a:rPr>
                        <a:t>Algebra 2 ⬲</a:t>
                      </a:r>
                      <a:endParaRPr sz="700">
                        <a:latin typeface="Libre Baskerville"/>
                        <a:ea typeface="Libre Baskerville"/>
                        <a:cs typeface="Libre Baskerville"/>
                        <a:sym typeface="Libre Baskerville"/>
                      </a:endParaRPr>
                    </a:p>
                    <a:p>
                      <a:pPr marL="0" lvl="0" indent="0" algn="l" rtl="0">
                        <a:spcBef>
                          <a:spcPts val="0"/>
                        </a:spcBef>
                        <a:spcAft>
                          <a:spcPts val="0"/>
                        </a:spcAft>
                        <a:buClr>
                          <a:schemeClr val="dk1"/>
                        </a:buClr>
                        <a:buSzPts val="1100"/>
                        <a:buFont typeface="Arial"/>
                        <a:buNone/>
                      </a:pPr>
                      <a:r>
                        <a:rPr lang="en" sz="700">
                          <a:solidFill>
                            <a:schemeClr val="dk1"/>
                          </a:solidFill>
                          <a:latin typeface="Libre Baskerville"/>
                          <a:ea typeface="Libre Baskerville"/>
                          <a:cs typeface="Libre Baskerville"/>
                          <a:sym typeface="Libre Baskerville"/>
                        </a:rPr>
                        <a:t>Brief Calculus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Algebra 2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chemeClr val="dk1"/>
                        </a:buClr>
                        <a:buSzPts val="1100"/>
                        <a:buFont typeface="Arial"/>
                        <a:buNone/>
                      </a:pPr>
                      <a:r>
                        <a:rPr lang="en" sz="700">
                          <a:solidFill>
                            <a:schemeClr val="dk1"/>
                          </a:solidFill>
                          <a:latin typeface="Libre Baskerville"/>
                          <a:ea typeface="Libre Baskerville"/>
                          <a:cs typeface="Libre Baskerville"/>
                          <a:sym typeface="Libre Baskerville"/>
                        </a:rPr>
                        <a:t>Brief Calculus ⬲</a:t>
                      </a:r>
                      <a:endParaRPr sz="700">
                        <a:solidFill>
                          <a:schemeClr val="dk1"/>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Clr>
                          <a:schemeClr val="dk1"/>
                        </a:buClr>
                        <a:buSzPts val="1100"/>
                        <a:buFont typeface="Arial"/>
                        <a:buNone/>
                      </a:pPr>
                      <a:r>
                        <a:rPr lang="en" sz="700">
                          <a:solidFill>
                            <a:schemeClr val="dk1"/>
                          </a:solidFill>
                          <a:latin typeface="Libre Baskerville"/>
                          <a:ea typeface="Libre Baskerville"/>
                          <a:cs typeface="Libre Baskerville"/>
                          <a:sym typeface="Libre Baskerville"/>
                        </a:rPr>
                        <a:t>Brief Calculus ⬲</a:t>
                      </a:r>
                      <a:endParaRPr sz="700">
                        <a:solidFill>
                          <a:schemeClr val="dk1"/>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extLst>
                  <a:ext uri="{0D108BD9-81ED-4DB2-BD59-A6C34878D82A}">
                    <a16:rowId xmlns:a16="http://schemas.microsoft.com/office/drawing/2014/main" val="10002"/>
                  </a:ext>
                </a:extLst>
              </a:tr>
              <a:tr h="558975">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Science</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Up to two lab sciences min. 4-8 credits</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b="1">
                          <a:latin typeface="Libre Baskerville"/>
                          <a:ea typeface="Libre Baskerville"/>
                          <a:cs typeface="Libre Baskerville"/>
                          <a:sym typeface="Libre Baskerville"/>
                        </a:rPr>
                        <a:t>STEM (academic)</a:t>
                      </a:r>
                      <a:r>
                        <a:rPr lang="en" sz="700">
                          <a:latin typeface="Libre Baskerville"/>
                          <a:ea typeface="Libre Baskerville"/>
                          <a:cs typeface="Libre Baskerville"/>
                          <a:sym typeface="Libre Baskerville"/>
                        </a:rPr>
                        <a:t>: Biology or Chemistry for majors</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Science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Biology ⏭</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a:latin typeface="Libre Baskerville"/>
                          <a:ea typeface="Libre Baskerville"/>
                          <a:cs typeface="Libre Baskerville"/>
                          <a:sym typeface="Libre Baskerville"/>
                        </a:rPr>
                        <a:t>Chemistry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Biology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Chemistry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Physics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Other lab science ⬲</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Biology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Chemistry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Physics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Other lab science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535225">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Social Science</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Any course min. 3 credits</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Social Science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World History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U.S. History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U.S. Government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Economics ⏭</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extLst>
                  <a:ext uri="{0D108BD9-81ED-4DB2-BD59-A6C34878D82A}">
                    <a16:rowId xmlns:a16="http://schemas.microsoft.com/office/drawing/2014/main" val="10004"/>
                  </a:ext>
                </a:extLst>
              </a:tr>
              <a:tr h="537050">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Electives</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Work-based certificates approved for college credit and any course that applies to program(s) of interest</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Career Exploration</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CTE Elective ⍈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CTE Elective ⍈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CTE Elective ⍈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r h="535225">
                <a:tc gridSpan="6">
                  <a:txBody>
                    <a:bodyPr/>
                    <a:lstStyle/>
                    <a:p>
                      <a:pPr marL="0" lvl="0" indent="0" algn="l" rtl="0">
                        <a:spcBef>
                          <a:spcPts val="0"/>
                        </a:spcBef>
                        <a:spcAft>
                          <a:spcPts val="0"/>
                        </a:spcAft>
                        <a:buNone/>
                      </a:pPr>
                      <a:endParaRPr sz="800">
                        <a:latin typeface="Libre Baskerville"/>
                        <a:ea typeface="Libre Baskerville"/>
                        <a:cs typeface="Libre Baskerville"/>
                        <a:sym typeface="Libre Baskerville"/>
                      </a:endParaRPr>
                    </a:p>
                  </a:txBody>
                  <a:tcPr marL="83125" marR="83125" marT="60500" marB="605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173" name="Google Shape;173;p28"/>
          <p:cNvSpPr txBox="1"/>
          <p:nvPr/>
        </p:nvSpPr>
        <p:spPr>
          <a:xfrm>
            <a:off x="224750" y="4635325"/>
            <a:ext cx="1632600" cy="283800"/>
          </a:xfrm>
          <a:prstGeom prst="rect">
            <a:avLst/>
          </a:prstGeom>
          <a:no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595959"/>
                </a:solidFill>
              </a:rPr>
              <a:t>⏭ </a:t>
            </a:r>
            <a:r>
              <a:rPr lang="en" sz="1000">
                <a:solidFill>
                  <a:srgbClr val="595959"/>
                </a:solidFill>
                <a:latin typeface="League Spartan"/>
                <a:ea typeface="League Spartan"/>
                <a:cs typeface="League Spartan"/>
                <a:sym typeface="League Spartan"/>
              </a:rPr>
              <a:t>AP or Dual Enrollment</a:t>
            </a:r>
            <a:endParaRPr sz="1000">
              <a:solidFill>
                <a:srgbClr val="595959"/>
              </a:solidFill>
              <a:latin typeface="League Spartan"/>
              <a:ea typeface="League Spartan"/>
              <a:cs typeface="League Spartan"/>
              <a:sym typeface="League Spartan"/>
            </a:endParaRPr>
          </a:p>
        </p:txBody>
      </p:sp>
      <p:sp>
        <p:nvSpPr>
          <p:cNvPr id="174" name="Google Shape;174;p28"/>
          <p:cNvSpPr txBox="1"/>
          <p:nvPr/>
        </p:nvSpPr>
        <p:spPr>
          <a:xfrm>
            <a:off x="1857350" y="4635325"/>
            <a:ext cx="1632600" cy="283800"/>
          </a:xfrm>
          <a:prstGeom prst="rect">
            <a:avLst/>
          </a:prstGeom>
          <a:no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595959"/>
                </a:solidFill>
              </a:rPr>
              <a:t>⬲ </a:t>
            </a:r>
            <a:r>
              <a:rPr lang="en" sz="1000">
                <a:solidFill>
                  <a:srgbClr val="595959"/>
                </a:solidFill>
                <a:latin typeface="League Spartan"/>
                <a:ea typeface="League Spartan"/>
                <a:cs typeface="League Spartan"/>
                <a:sym typeface="League Spartan"/>
              </a:rPr>
              <a:t>Dual Enrollment Only</a:t>
            </a:r>
            <a:endParaRPr sz="1000">
              <a:solidFill>
                <a:srgbClr val="595959"/>
              </a:solidFill>
              <a:latin typeface="League Spartan"/>
              <a:ea typeface="League Spartan"/>
              <a:cs typeface="League Spartan"/>
              <a:sym typeface="League Spartan"/>
            </a:endParaRPr>
          </a:p>
        </p:txBody>
      </p:sp>
      <p:sp>
        <p:nvSpPr>
          <p:cNvPr id="175" name="Google Shape;175;p28"/>
          <p:cNvSpPr txBox="1"/>
          <p:nvPr/>
        </p:nvSpPr>
        <p:spPr>
          <a:xfrm>
            <a:off x="3489952" y="4588069"/>
            <a:ext cx="1766400" cy="378300"/>
          </a:xfrm>
          <a:prstGeom prst="rect">
            <a:avLst/>
          </a:prstGeom>
          <a:no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595959"/>
                </a:solidFill>
              </a:rPr>
              <a:t>⍈ </a:t>
            </a:r>
            <a:r>
              <a:rPr lang="en" sz="1000">
                <a:solidFill>
                  <a:srgbClr val="595959"/>
                </a:solidFill>
                <a:latin typeface="League Spartan"/>
                <a:ea typeface="League Spartan"/>
                <a:cs typeface="League Spartan"/>
                <a:sym typeface="League Spartan"/>
              </a:rPr>
              <a:t>Work-based Certificate</a:t>
            </a:r>
            <a:endParaRPr sz="1000">
              <a:solidFill>
                <a:srgbClr val="595959"/>
              </a:solidFill>
              <a:latin typeface="League Spartan"/>
              <a:ea typeface="League Spartan"/>
              <a:cs typeface="League Spartan"/>
              <a:sym typeface="League Spart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D190"/>
        </a:solidFill>
        <a:effectLst/>
      </p:bgPr>
    </p:bg>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490250" y="450150"/>
            <a:ext cx="57270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100"/>
              <a:t>I am an advanced math student, and I would like to earn a business degree.</a:t>
            </a:r>
            <a:endParaRPr sz="2100"/>
          </a:p>
          <a:p>
            <a:pPr marL="0" lvl="0" indent="0" algn="just" rtl="0">
              <a:spcBef>
                <a:spcPts val="1000"/>
              </a:spcBef>
              <a:spcAft>
                <a:spcPts val="0"/>
              </a:spcAft>
              <a:buClr>
                <a:schemeClr val="dk1"/>
              </a:buClr>
              <a:buSzPts val="1100"/>
              <a:buFont typeface="Arial"/>
              <a:buNone/>
            </a:pPr>
            <a:r>
              <a:rPr lang="en" sz="2140"/>
              <a:t>The types of careers that I am interested in include:</a:t>
            </a:r>
            <a:endParaRPr sz="2140"/>
          </a:p>
          <a:p>
            <a:pPr marL="457200" lvl="0" indent="-330200" algn="just" rtl="0">
              <a:spcBef>
                <a:spcPts val="1000"/>
              </a:spcBef>
              <a:spcAft>
                <a:spcPts val="0"/>
              </a:spcAft>
              <a:buSzPts val="1600"/>
              <a:buChar char="●"/>
            </a:pPr>
            <a:r>
              <a:rPr lang="en" sz="2140"/>
              <a:t>accounting</a:t>
            </a:r>
            <a:endParaRPr sz="2140"/>
          </a:p>
          <a:p>
            <a:pPr marL="457200" lvl="0" indent="-330200" algn="just" rtl="0">
              <a:spcBef>
                <a:spcPts val="0"/>
              </a:spcBef>
              <a:spcAft>
                <a:spcPts val="0"/>
              </a:spcAft>
              <a:buSzPts val="1600"/>
              <a:buChar char="●"/>
            </a:pPr>
            <a:r>
              <a:rPr lang="en" sz="2140"/>
              <a:t>business ownership or entrepreneurship</a:t>
            </a:r>
            <a:endParaRPr sz="2140"/>
          </a:p>
          <a:p>
            <a:pPr marL="457200" lvl="0" indent="-330200" algn="just" rtl="0">
              <a:spcBef>
                <a:spcPts val="0"/>
              </a:spcBef>
              <a:spcAft>
                <a:spcPts val="0"/>
              </a:spcAft>
              <a:buSzPts val="1600"/>
              <a:buChar char="●"/>
            </a:pPr>
            <a:r>
              <a:rPr lang="en" sz="2140"/>
              <a:t>business operations management</a:t>
            </a:r>
            <a:endParaRPr sz="2100"/>
          </a:p>
        </p:txBody>
      </p:sp>
      <p:pic>
        <p:nvPicPr>
          <p:cNvPr id="181" name="Google Shape;181;p29"/>
          <p:cNvPicPr preferRelativeResize="0"/>
          <p:nvPr/>
        </p:nvPicPr>
        <p:blipFill>
          <a:blip r:embed="rId3">
            <a:alphaModFix/>
          </a:blip>
          <a:stretch>
            <a:fillRect/>
          </a:stretch>
        </p:blipFill>
        <p:spPr>
          <a:xfrm>
            <a:off x="6666550" y="1581175"/>
            <a:ext cx="1981149" cy="19811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D190"/>
        </a:solidFill>
        <a:effectLst/>
      </p:bgPr>
    </p:bg>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311700" y="445025"/>
            <a:ext cx="3704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Student F</a:t>
            </a:r>
            <a:endParaRPr b="1"/>
          </a:p>
        </p:txBody>
      </p:sp>
      <p:sp>
        <p:nvSpPr>
          <p:cNvPr id="187" name="Google Shape;187;p30"/>
          <p:cNvSpPr txBox="1">
            <a:spLocks noGrp="1"/>
          </p:cNvSpPr>
          <p:nvPr>
            <p:ph type="body" idx="1"/>
          </p:nvPr>
        </p:nvSpPr>
        <p:spPr>
          <a:xfrm>
            <a:off x="311700" y="1152475"/>
            <a:ext cx="3704400" cy="1058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College and Career Plan: Business</a:t>
            </a:r>
            <a:endParaRPr/>
          </a:p>
          <a:p>
            <a:pPr marL="0" lvl="0" indent="0" algn="l" rtl="0">
              <a:lnSpc>
                <a:spcPct val="115000"/>
              </a:lnSpc>
              <a:spcBef>
                <a:spcPts val="1200"/>
              </a:spcBef>
              <a:spcAft>
                <a:spcPts val="1200"/>
              </a:spcAft>
              <a:buNone/>
            </a:pPr>
            <a:r>
              <a:rPr lang="en"/>
              <a:t>College Pathway: Business</a:t>
            </a:r>
            <a:endParaRPr/>
          </a:p>
        </p:txBody>
      </p:sp>
      <p:sp>
        <p:nvSpPr>
          <p:cNvPr id="188" name="Google Shape;188;p30"/>
          <p:cNvSpPr txBox="1">
            <a:spLocks noGrp="1"/>
          </p:cNvSpPr>
          <p:nvPr>
            <p:ph type="body" idx="2"/>
          </p:nvPr>
        </p:nvSpPr>
        <p:spPr>
          <a:xfrm>
            <a:off x="4311600" y="405825"/>
            <a:ext cx="4520700" cy="4360200"/>
          </a:xfrm>
          <a:prstGeom prst="rect">
            <a:avLst/>
          </a:prstGeom>
        </p:spPr>
        <p:txBody>
          <a:bodyPr spcFirstLastPara="1" wrap="square" lIns="91425" tIns="91425" rIns="91425" bIns="91425" anchor="ctr" anchorCtr="0">
            <a:normAutofit/>
          </a:bodyPr>
          <a:lstStyle/>
          <a:p>
            <a:pPr marL="0" lvl="0" indent="0" algn="just" rtl="0">
              <a:lnSpc>
                <a:spcPct val="150000"/>
              </a:lnSpc>
              <a:spcBef>
                <a:spcPts val="0"/>
              </a:spcBef>
              <a:spcAft>
                <a:spcPts val="1200"/>
              </a:spcAft>
              <a:buNone/>
            </a:pPr>
            <a:r>
              <a:rPr lang="en">
                <a:solidFill>
                  <a:schemeClr val="dk1"/>
                </a:solidFill>
              </a:rPr>
              <a:t>This advanced math student earned a B or C in Honors Algebra II, which may be equivalent to college algebra or college algebra and plane trigonometry. The student’s math trajectory is Brief Calculus, and the student will benefit from strengthening math knowledge with </a:t>
            </a:r>
            <a:r>
              <a:rPr lang="en" b="1">
                <a:solidFill>
                  <a:schemeClr val="dk1"/>
                </a:solidFill>
              </a:rPr>
              <a:t>Precalculus</a:t>
            </a:r>
            <a:r>
              <a:rPr lang="en">
                <a:solidFill>
                  <a:schemeClr val="dk1"/>
                </a:solidFill>
              </a:rPr>
              <a:t>. </a:t>
            </a:r>
            <a:r>
              <a:rPr lang="en" b="1">
                <a:solidFill>
                  <a:schemeClr val="dk1"/>
                </a:solidFill>
              </a:rPr>
              <a:t>Foundational biology, chemistry, or physics</a:t>
            </a:r>
            <a:r>
              <a:rPr lang="en">
                <a:solidFill>
                  <a:schemeClr val="dk1"/>
                </a:solidFill>
              </a:rPr>
              <a:t> would be a good choice to satisfy a lab science requirement. The student may or may not be in an advanced English course sequence in high school, but should be eligible for earned credit in </a:t>
            </a:r>
            <a:r>
              <a:rPr lang="en" b="1">
                <a:solidFill>
                  <a:schemeClr val="dk1"/>
                </a:solidFill>
              </a:rPr>
              <a:t>English Composition 1-2</a:t>
            </a:r>
            <a:r>
              <a:rPr lang="en">
                <a:solidFill>
                  <a:schemeClr val="dk1"/>
                </a:solidFill>
              </a:rPr>
              <a:t>.</a:t>
            </a:r>
            <a:endParaRPr/>
          </a:p>
        </p:txBody>
      </p:sp>
      <p:graphicFrame>
        <p:nvGraphicFramePr>
          <p:cNvPr id="189" name="Google Shape;189;p30"/>
          <p:cNvGraphicFramePr/>
          <p:nvPr/>
        </p:nvGraphicFramePr>
        <p:xfrm>
          <a:off x="602300" y="2210875"/>
          <a:ext cx="3123175" cy="2072610"/>
        </p:xfrm>
        <a:graphic>
          <a:graphicData uri="http://schemas.openxmlformats.org/drawingml/2006/table">
            <a:tbl>
              <a:tblPr>
                <a:noFill/>
                <a:tableStyleId>{EE363AC0-8C68-46EC-A1C0-48C4182CE325}</a:tableStyleId>
              </a:tblPr>
              <a:tblGrid>
                <a:gridCol w="799850">
                  <a:extLst>
                    <a:ext uri="{9D8B030D-6E8A-4147-A177-3AD203B41FA5}">
                      <a16:colId xmlns:a16="http://schemas.microsoft.com/office/drawing/2014/main" val="20000"/>
                    </a:ext>
                  </a:extLst>
                </a:gridCol>
                <a:gridCol w="2323325">
                  <a:extLst>
                    <a:ext uri="{9D8B030D-6E8A-4147-A177-3AD203B41FA5}">
                      <a16:colId xmlns:a16="http://schemas.microsoft.com/office/drawing/2014/main" val="20001"/>
                    </a:ext>
                  </a:extLst>
                </a:gridCol>
              </a:tblGrid>
              <a:tr h="381000">
                <a:tc gridSpan="2">
                  <a:txBody>
                    <a:bodyPr/>
                    <a:lstStyle/>
                    <a:p>
                      <a:pPr marL="0" lvl="0" indent="0" algn="l" rtl="0">
                        <a:spcBef>
                          <a:spcPts val="0"/>
                        </a:spcBef>
                        <a:spcAft>
                          <a:spcPts val="0"/>
                        </a:spcAft>
                        <a:buNone/>
                      </a:pPr>
                      <a:r>
                        <a:rPr lang="en" sz="1200" b="1">
                          <a:solidFill>
                            <a:schemeClr val="dk1"/>
                          </a:solidFill>
                          <a:latin typeface="League Spartan"/>
                          <a:ea typeface="League Spartan"/>
                          <a:cs typeface="League Spartan"/>
                          <a:sym typeface="League Spartan"/>
                        </a:rPr>
                        <a:t>Earned Credit Goals</a:t>
                      </a:r>
                      <a:endParaRPr sz="1200" b="1">
                        <a:solidFill>
                          <a:schemeClr val="dk1"/>
                        </a:solidFill>
                        <a:latin typeface="League Spartan"/>
                        <a:ea typeface="League Spartan"/>
                        <a:cs typeface="League Spartan"/>
                        <a:sym typeface="League Spartan"/>
                      </a:endParaRPr>
                    </a:p>
                  </a:txBody>
                  <a:tcPr marL="91425" marR="91425" marT="91425" marB="91425">
                    <a:solidFill>
                      <a:srgbClr val="FBD190"/>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English</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English Composition 1-2</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Math</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Precalculus &gt; </a:t>
                      </a:r>
                      <a:r>
                        <a:rPr lang="en" sz="1000" b="1">
                          <a:latin typeface="Libre Baskerville"/>
                          <a:ea typeface="Libre Baskerville"/>
                          <a:cs typeface="Libre Baskerville"/>
                          <a:sym typeface="Libre Baskerville"/>
                        </a:rPr>
                        <a:t>Brief Calculus</a:t>
                      </a:r>
                      <a:endParaRPr sz="1000" b="1">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Science</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Foundational lab science</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Social Studies</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Any 3 credits</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4"/>
                  </a:ext>
                </a:extLst>
              </a:tr>
            </a:tbl>
          </a:graphicData>
        </a:graphic>
      </p:graphicFrame>
      <p:sp>
        <p:nvSpPr>
          <p:cNvPr id="190" name="Google Shape;190;p30"/>
          <p:cNvSpPr txBox="1"/>
          <p:nvPr/>
        </p:nvSpPr>
        <p:spPr>
          <a:xfrm>
            <a:off x="122475" y="4723025"/>
            <a:ext cx="8900100" cy="266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dirty="0">
                <a:latin typeface="Libre Baskerville"/>
                <a:ea typeface="Libre Baskerville"/>
                <a:cs typeface="Libre Baskerville"/>
                <a:sym typeface="Libre Baskerville"/>
              </a:rPr>
              <a:t>This is a general advisement tool. For specific degree requirements and transfer agreements consult with the receiving institution.</a:t>
            </a:r>
            <a:endParaRPr sz="800" dirty="0">
              <a:latin typeface="Libre Baskerville"/>
              <a:ea typeface="Libre Baskerville"/>
              <a:cs typeface="Libre Baskerville"/>
              <a:sym typeface="Libre Baskervill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D190"/>
        </a:solidFill>
        <a:effectLst/>
      </p:bgPr>
    </p:bg>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224788" y="15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Student F</a:t>
            </a:r>
            <a:r>
              <a:rPr lang="en"/>
              <a:t> High School Class Registration Guide</a:t>
            </a:r>
            <a:endParaRPr/>
          </a:p>
        </p:txBody>
      </p:sp>
      <p:graphicFrame>
        <p:nvGraphicFramePr>
          <p:cNvPr id="196" name="Google Shape;196;p31"/>
          <p:cNvGraphicFramePr/>
          <p:nvPr/>
        </p:nvGraphicFramePr>
        <p:xfrm>
          <a:off x="224816" y="725157"/>
          <a:ext cx="8694425" cy="4290695"/>
        </p:xfrm>
        <a:graphic>
          <a:graphicData uri="http://schemas.openxmlformats.org/drawingml/2006/table">
            <a:tbl>
              <a:tblPr>
                <a:noFill/>
                <a:tableStyleId>{EE363AC0-8C68-46EC-A1C0-48C4182CE325}</a:tableStyleId>
              </a:tblPr>
              <a:tblGrid>
                <a:gridCol w="818875">
                  <a:extLst>
                    <a:ext uri="{9D8B030D-6E8A-4147-A177-3AD203B41FA5}">
                      <a16:colId xmlns:a16="http://schemas.microsoft.com/office/drawing/2014/main" val="20000"/>
                    </a:ext>
                  </a:extLst>
                </a:gridCol>
                <a:gridCol w="1802950">
                  <a:extLst>
                    <a:ext uri="{9D8B030D-6E8A-4147-A177-3AD203B41FA5}">
                      <a16:colId xmlns:a16="http://schemas.microsoft.com/office/drawing/2014/main" val="20001"/>
                    </a:ext>
                  </a:extLst>
                </a:gridCol>
                <a:gridCol w="1518150">
                  <a:extLst>
                    <a:ext uri="{9D8B030D-6E8A-4147-A177-3AD203B41FA5}">
                      <a16:colId xmlns:a16="http://schemas.microsoft.com/office/drawing/2014/main" val="20002"/>
                    </a:ext>
                  </a:extLst>
                </a:gridCol>
                <a:gridCol w="1518150">
                  <a:extLst>
                    <a:ext uri="{9D8B030D-6E8A-4147-A177-3AD203B41FA5}">
                      <a16:colId xmlns:a16="http://schemas.microsoft.com/office/drawing/2014/main" val="20003"/>
                    </a:ext>
                  </a:extLst>
                </a:gridCol>
                <a:gridCol w="1518150">
                  <a:extLst>
                    <a:ext uri="{9D8B030D-6E8A-4147-A177-3AD203B41FA5}">
                      <a16:colId xmlns:a16="http://schemas.microsoft.com/office/drawing/2014/main" val="20004"/>
                    </a:ext>
                  </a:extLst>
                </a:gridCol>
                <a:gridCol w="1518150">
                  <a:extLst>
                    <a:ext uri="{9D8B030D-6E8A-4147-A177-3AD203B41FA5}">
                      <a16:colId xmlns:a16="http://schemas.microsoft.com/office/drawing/2014/main" val="20005"/>
                    </a:ext>
                  </a:extLst>
                </a:gridCol>
              </a:tblGrid>
              <a:tr h="535225">
                <a:tc>
                  <a:txBody>
                    <a:bodyPr/>
                    <a:lstStyle/>
                    <a:p>
                      <a:pPr marL="0" lvl="0" indent="0" algn="l" rtl="0">
                        <a:spcBef>
                          <a:spcPts val="0"/>
                        </a:spcBef>
                        <a:spcAft>
                          <a:spcPts val="0"/>
                        </a:spcAft>
                        <a:buNone/>
                      </a:pP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Early College</a:t>
                      </a:r>
                      <a:endParaRPr sz="800" b="1">
                        <a:latin typeface="Libre Baskerville"/>
                        <a:ea typeface="Libre Baskerville"/>
                        <a:cs typeface="Libre Baskerville"/>
                        <a:sym typeface="Libre Baskerville"/>
                      </a:endParaRPr>
                    </a:p>
                    <a:p>
                      <a:pPr marL="0" lvl="0" indent="0" algn="l" rtl="0">
                        <a:spcBef>
                          <a:spcPts val="0"/>
                        </a:spcBef>
                        <a:spcAft>
                          <a:spcPts val="0"/>
                        </a:spcAft>
                        <a:buNone/>
                      </a:pPr>
                      <a:r>
                        <a:rPr lang="en" sz="800" b="1">
                          <a:latin typeface="Libre Baskerville"/>
                          <a:ea typeface="Libre Baskerville"/>
                          <a:cs typeface="Libre Baskerville"/>
                          <a:sym typeface="Libre Baskerville"/>
                        </a:rPr>
                        <a:t>Earned Credit Goal</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9</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10</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11</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12</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535225">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English</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English Composition 1 and 2</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English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English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English Composition 1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English Composition 1 </a:t>
                      </a:r>
                      <a:r>
                        <a:rPr lang="en" sz="700">
                          <a:solidFill>
                            <a:srgbClr val="000000"/>
                          </a:solidFill>
                          <a:latin typeface="Libre Baskerville"/>
                          <a:ea typeface="Libre Baskerville"/>
                          <a:cs typeface="Libre Baskerville"/>
                          <a:sym typeface="Libre Baskerville"/>
                        </a:rPr>
                        <a:t>⬲</a:t>
                      </a:r>
                      <a:endParaRPr sz="700">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700"/>
                        <a:buFont typeface="Arial"/>
                        <a:buNone/>
                      </a:pPr>
                      <a:r>
                        <a:rPr lang="en" sz="700">
                          <a:solidFill>
                            <a:srgbClr val="000000"/>
                          </a:solidFill>
                          <a:latin typeface="Libre Baskerville"/>
                          <a:ea typeface="Libre Baskerville"/>
                          <a:cs typeface="Libre Baskerville"/>
                          <a:sym typeface="Libre Baskerville"/>
                        </a:rPr>
                        <a:t>English Composition 2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700"/>
                        <a:buFont typeface="Arial"/>
                        <a:buNone/>
                      </a:pPr>
                      <a:r>
                        <a:rPr lang="en" sz="700">
                          <a:solidFill>
                            <a:srgbClr val="000000"/>
                          </a:solidFill>
                          <a:latin typeface="Libre Baskerville"/>
                          <a:ea typeface="Libre Baskerville"/>
                          <a:cs typeface="Libre Baskerville"/>
                          <a:sym typeface="Libre Baskerville"/>
                        </a:rPr>
                        <a:t>Literature ⏭</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1043100">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Math</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700" i="1">
                          <a:latin typeface="Libre Baskerville"/>
                          <a:ea typeface="Libre Baskerville"/>
                          <a:cs typeface="Libre Baskerville"/>
                          <a:sym typeface="Libre Baskerville"/>
                        </a:rPr>
                        <a:t>Earned credit highest level reached or Brief Calculus  min. 3 credits</a:t>
                      </a:r>
                      <a:endParaRPr sz="700" i="1">
                        <a:latin typeface="Libre Baskerville"/>
                        <a:ea typeface="Libre Baskerville"/>
                        <a:cs typeface="Libre Baskerville"/>
                        <a:sym typeface="Libre Baskerville"/>
                      </a:endParaRPr>
                    </a:p>
                    <a:p>
                      <a:pPr marL="0" lvl="0" indent="0" algn="l" rtl="0">
                        <a:spcBef>
                          <a:spcPts val="0"/>
                        </a:spcBef>
                        <a:spcAft>
                          <a:spcPts val="0"/>
                        </a:spcAft>
                        <a:buNone/>
                      </a:pP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b="1">
                          <a:solidFill>
                            <a:srgbClr val="000000"/>
                          </a:solidFill>
                          <a:latin typeface="Libre Baskerville"/>
                          <a:ea typeface="Libre Baskerville"/>
                          <a:cs typeface="Libre Baskerville"/>
                          <a:sym typeface="Libre Baskerville"/>
                        </a:rPr>
                        <a:t>STEM (academic)</a:t>
                      </a:r>
                      <a:r>
                        <a:rPr lang="en" sz="700">
                          <a:solidFill>
                            <a:srgbClr val="000000"/>
                          </a:solidFill>
                          <a:latin typeface="Libre Baskerville"/>
                          <a:ea typeface="Libre Baskerville"/>
                          <a:cs typeface="Libre Baskerville"/>
                          <a:sym typeface="Libre Baskerville"/>
                        </a:rPr>
                        <a:t>: Algebra 2 &gt; Precalculus &gt; </a:t>
                      </a:r>
                      <a:r>
                        <a:rPr lang="en" sz="700">
                          <a:latin typeface="Libre Baskerville"/>
                          <a:ea typeface="Libre Baskerville"/>
                          <a:cs typeface="Libre Baskerville"/>
                          <a:sym typeface="Libre Baskerville"/>
                        </a:rPr>
                        <a:t>Brief Calculus</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Algebra I</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a:latin typeface="Libre Baskerville"/>
                          <a:ea typeface="Libre Baskerville"/>
                          <a:cs typeface="Libre Baskerville"/>
                          <a:sym typeface="Libre Baskerville"/>
                        </a:rPr>
                        <a:t>Geometry</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a:latin typeface="Libre Baskerville"/>
                          <a:ea typeface="Libre Baskerville"/>
                          <a:cs typeface="Libre Baskerville"/>
                          <a:sym typeface="Libre Baskerville"/>
                        </a:rPr>
                        <a:t>Algebra 2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Geometry</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a:latin typeface="Libre Baskerville"/>
                          <a:ea typeface="Libre Baskerville"/>
                          <a:cs typeface="Libre Baskerville"/>
                          <a:sym typeface="Libre Baskerville"/>
                        </a:rPr>
                        <a:t>Algebra 2 ⬲</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chemeClr val="dk1"/>
                          </a:solidFill>
                          <a:latin typeface="Libre Baskerville"/>
                          <a:ea typeface="Libre Baskerville"/>
                          <a:cs typeface="Libre Baskerville"/>
                          <a:sym typeface="Libre Baskerville"/>
                        </a:rPr>
                        <a:t>Precalculus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Algebra 2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chemeClr val="dk1"/>
                        </a:buClr>
                        <a:buSzPts val="1100"/>
                        <a:buFont typeface="Arial"/>
                        <a:buNone/>
                      </a:pPr>
                      <a:r>
                        <a:rPr lang="en" sz="700">
                          <a:solidFill>
                            <a:schemeClr val="dk1"/>
                          </a:solidFill>
                          <a:latin typeface="Libre Baskerville"/>
                          <a:ea typeface="Libre Baskerville"/>
                          <a:cs typeface="Libre Baskerville"/>
                          <a:sym typeface="Libre Baskerville"/>
                        </a:rPr>
                        <a:t>Precalculus ⬲</a:t>
                      </a:r>
                      <a:endParaRPr sz="700">
                        <a:solidFill>
                          <a:schemeClr val="dk1"/>
                        </a:solidFill>
                        <a:latin typeface="Libre Baskerville"/>
                        <a:ea typeface="Libre Baskerville"/>
                        <a:cs typeface="Libre Baskerville"/>
                        <a:sym typeface="Libre Baskerville"/>
                      </a:endParaRPr>
                    </a:p>
                    <a:p>
                      <a:pPr marL="0" lvl="0" indent="0" algn="l" rtl="0">
                        <a:spcBef>
                          <a:spcPts val="0"/>
                        </a:spcBef>
                        <a:spcAft>
                          <a:spcPts val="0"/>
                        </a:spcAft>
                        <a:buClr>
                          <a:schemeClr val="dk1"/>
                        </a:buClr>
                        <a:buSzPts val="1100"/>
                        <a:buFont typeface="Arial"/>
                        <a:buNone/>
                      </a:pPr>
                      <a:r>
                        <a:rPr lang="en" sz="700">
                          <a:solidFill>
                            <a:schemeClr val="dk1"/>
                          </a:solidFill>
                          <a:latin typeface="Libre Baskerville"/>
                          <a:ea typeface="Libre Baskerville"/>
                          <a:cs typeface="Libre Baskerville"/>
                          <a:sym typeface="Libre Baskerville"/>
                        </a:rPr>
                        <a:t>Brief Calculus ⬲</a:t>
                      </a:r>
                      <a:endParaRPr sz="700">
                        <a:solidFill>
                          <a:schemeClr val="dk1"/>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Clr>
                          <a:schemeClr val="dk1"/>
                        </a:buClr>
                        <a:buSzPts val="1100"/>
                        <a:buFont typeface="Arial"/>
                        <a:buNone/>
                      </a:pPr>
                      <a:r>
                        <a:rPr lang="en" sz="700">
                          <a:solidFill>
                            <a:schemeClr val="dk1"/>
                          </a:solidFill>
                          <a:latin typeface="Libre Baskerville"/>
                          <a:ea typeface="Libre Baskerville"/>
                          <a:cs typeface="Libre Baskerville"/>
                          <a:sym typeface="Libre Baskerville"/>
                        </a:rPr>
                        <a:t>Precalculus ⬲</a:t>
                      </a:r>
                      <a:endParaRPr sz="700">
                        <a:solidFill>
                          <a:schemeClr val="dk1"/>
                        </a:solidFill>
                        <a:latin typeface="Libre Baskerville"/>
                        <a:ea typeface="Libre Baskerville"/>
                        <a:cs typeface="Libre Baskerville"/>
                        <a:sym typeface="Libre Baskerville"/>
                      </a:endParaRPr>
                    </a:p>
                    <a:p>
                      <a:pPr marL="0" lvl="0" indent="0" algn="l" rtl="0">
                        <a:spcBef>
                          <a:spcPts val="0"/>
                        </a:spcBef>
                        <a:spcAft>
                          <a:spcPts val="0"/>
                        </a:spcAft>
                        <a:buClr>
                          <a:schemeClr val="dk1"/>
                        </a:buClr>
                        <a:buSzPts val="1100"/>
                        <a:buFont typeface="Arial"/>
                        <a:buNone/>
                      </a:pPr>
                      <a:r>
                        <a:rPr lang="en" sz="700">
                          <a:solidFill>
                            <a:schemeClr val="dk1"/>
                          </a:solidFill>
                          <a:latin typeface="Libre Baskerville"/>
                          <a:ea typeface="Libre Baskerville"/>
                          <a:cs typeface="Libre Baskerville"/>
                          <a:sym typeface="Libre Baskerville"/>
                        </a:rPr>
                        <a:t>Brief Calculus ⬲</a:t>
                      </a:r>
                      <a:endParaRPr sz="700">
                        <a:solidFill>
                          <a:schemeClr val="dk1"/>
                        </a:solidFill>
                        <a:latin typeface="Libre Baskerville"/>
                        <a:ea typeface="Libre Baskerville"/>
                        <a:cs typeface="Libre Baskerville"/>
                        <a:sym typeface="Libre Baskerville"/>
                      </a:endParaRPr>
                    </a:p>
                    <a:p>
                      <a:pPr marL="0" lvl="0" indent="0" algn="l" rtl="0">
                        <a:spcBef>
                          <a:spcPts val="0"/>
                        </a:spcBef>
                        <a:spcAft>
                          <a:spcPts val="0"/>
                        </a:spcAft>
                        <a:buClr>
                          <a:schemeClr val="dk1"/>
                        </a:buClr>
                        <a:buSzPts val="1100"/>
                        <a:buFont typeface="Arial"/>
                        <a:buNone/>
                      </a:pPr>
                      <a:endParaRPr sz="700">
                        <a:solidFill>
                          <a:schemeClr val="dk1"/>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extLst>
                  <a:ext uri="{0D108BD9-81ED-4DB2-BD59-A6C34878D82A}">
                    <a16:rowId xmlns:a16="http://schemas.microsoft.com/office/drawing/2014/main" val="10002"/>
                  </a:ext>
                </a:extLst>
              </a:tr>
              <a:tr h="558975">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Science</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Up to two lab sciences min. 4-8 credits</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b="1">
                          <a:latin typeface="Libre Baskerville"/>
                          <a:ea typeface="Libre Baskerville"/>
                          <a:cs typeface="Libre Baskerville"/>
                          <a:sym typeface="Libre Baskerville"/>
                        </a:rPr>
                        <a:t>STEM (academic)</a:t>
                      </a:r>
                      <a:r>
                        <a:rPr lang="en" sz="700">
                          <a:latin typeface="Libre Baskerville"/>
                          <a:ea typeface="Libre Baskerville"/>
                          <a:cs typeface="Libre Baskerville"/>
                          <a:sym typeface="Libre Baskerville"/>
                        </a:rPr>
                        <a:t>: Biology or Chemistry for majors</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Science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Biology ⏭</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a:latin typeface="Libre Baskerville"/>
                          <a:ea typeface="Libre Baskerville"/>
                          <a:cs typeface="Libre Baskerville"/>
                          <a:sym typeface="Libre Baskerville"/>
                        </a:rPr>
                        <a:t>Chemistry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Biology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Chemistry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Physics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Other lab science ⬲</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Biology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Chemistry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Physics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Other lab science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535225">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Social Science</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Any course min. 3 credits</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Social Science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World History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U.S. History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U.S. Government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Economics ⏭</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extLst>
                  <a:ext uri="{0D108BD9-81ED-4DB2-BD59-A6C34878D82A}">
                    <a16:rowId xmlns:a16="http://schemas.microsoft.com/office/drawing/2014/main" val="10004"/>
                  </a:ext>
                </a:extLst>
              </a:tr>
              <a:tr h="537050">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Electives</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Work-based certificates approved for college credit and any course that applies to program(s) of interest</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Career Exploration</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CTE Elective ⍈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CTE Elective ⍈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CTE Elective ⍈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r h="535225">
                <a:tc gridSpan="6">
                  <a:txBody>
                    <a:bodyPr/>
                    <a:lstStyle/>
                    <a:p>
                      <a:pPr marL="0" lvl="0" indent="0" algn="l" rtl="0">
                        <a:spcBef>
                          <a:spcPts val="0"/>
                        </a:spcBef>
                        <a:spcAft>
                          <a:spcPts val="0"/>
                        </a:spcAft>
                        <a:buNone/>
                      </a:pPr>
                      <a:endParaRPr sz="800">
                        <a:latin typeface="Libre Baskerville"/>
                        <a:ea typeface="Libre Baskerville"/>
                        <a:cs typeface="Libre Baskerville"/>
                        <a:sym typeface="Libre Baskerville"/>
                      </a:endParaRPr>
                    </a:p>
                  </a:txBody>
                  <a:tcPr marL="83125" marR="83125" marT="60500" marB="605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197" name="Google Shape;197;p31"/>
          <p:cNvSpPr txBox="1"/>
          <p:nvPr/>
        </p:nvSpPr>
        <p:spPr>
          <a:xfrm>
            <a:off x="224750" y="4635325"/>
            <a:ext cx="1632600" cy="283800"/>
          </a:xfrm>
          <a:prstGeom prst="rect">
            <a:avLst/>
          </a:prstGeom>
          <a:no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595959"/>
                </a:solidFill>
              </a:rPr>
              <a:t>⏭ </a:t>
            </a:r>
            <a:r>
              <a:rPr lang="en" sz="1000">
                <a:solidFill>
                  <a:srgbClr val="595959"/>
                </a:solidFill>
                <a:latin typeface="League Spartan"/>
                <a:ea typeface="League Spartan"/>
                <a:cs typeface="League Spartan"/>
                <a:sym typeface="League Spartan"/>
              </a:rPr>
              <a:t>AP or Dual Enrollment</a:t>
            </a:r>
            <a:endParaRPr sz="1000">
              <a:solidFill>
                <a:srgbClr val="595959"/>
              </a:solidFill>
              <a:latin typeface="League Spartan"/>
              <a:ea typeface="League Spartan"/>
              <a:cs typeface="League Spartan"/>
              <a:sym typeface="League Spartan"/>
            </a:endParaRPr>
          </a:p>
        </p:txBody>
      </p:sp>
      <p:sp>
        <p:nvSpPr>
          <p:cNvPr id="198" name="Google Shape;198;p31"/>
          <p:cNvSpPr txBox="1"/>
          <p:nvPr/>
        </p:nvSpPr>
        <p:spPr>
          <a:xfrm>
            <a:off x="1857350" y="4635325"/>
            <a:ext cx="1632600" cy="283800"/>
          </a:xfrm>
          <a:prstGeom prst="rect">
            <a:avLst/>
          </a:prstGeom>
          <a:no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595959"/>
                </a:solidFill>
              </a:rPr>
              <a:t>⬲ </a:t>
            </a:r>
            <a:r>
              <a:rPr lang="en" sz="1000">
                <a:solidFill>
                  <a:srgbClr val="595959"/>
                </a:solidFill>
                <a:latin typeface="League Spartan"/>
                <a:ea typeface="League Spartan"/>
                <a:cs typeface="League Spartan"/>
                <a:sym typeface="League Spartan"/>
              </a:rPr>
              <a:t>Dual Enrollment Only</a:t>
            </a:r>
            <a:endParaRPr sz="1000">
              <a:solidFill>
                <a:srgbClr val="595959"/>
              </a:solidFill>
              <a:latin typeface="League Spartan"/>
              <a:ea typeface="League Spartan"/>
              <a:cs typeface="League Spartan"/>
              <a:sym typeface="League Spartan"/>
            </a:endParaRPr>
          </a:p>
        </p:txBody>
      </p:sp>
      <p:sp>
        <p:nvSpPr>
          <p:cNvPr id="199" name="Google Shape;199;p31"/>
          <p:cNvSpPr txBox="1"/>
          <p:nvPr/>
        </p:nvSpPr>
        <p:spPr>
          <a:xfrm>
            <a:off x="3489952" y="4588069"/>
            <a:ext cx="1766400" cy="378300"/>
          </a:xfrm>
          <a:prstGeom prst="rect">
            <a:avLst/>
          </a:prstGeom>
          <a:no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595959"/>
                </a:solidFill>
              </a:rPr>
              <a:t>⍈ </a:t>
            </a:r>
            <a:r>
              <a:rPr lang="en" sz="1000">
                <a:solidFill>
                  <a:srgbClr val="595959"/>
                </a:solidFill>
                <a:latin typeface="League Spartan"/>
                <a:ea typeface="League Spartan"/>
                <a:cs typeface="League Spartan"/>
                <a:sym typeface="League Spartan"/>
              </a:rPr>
              <a:t>Work-based Certificate</a:t>
            </a:r>
            <a:endParaRPr sz="1000">
              <a:solidFill>
                <a:srgbClr val="595959"/>
              </a:solidFill>
              <a:latin typeface="League Spartan"/>
              <a:ea typeface="League Spartan"/>
              <a:cs typeface="League Spartan"/>
              <a:sym typeface="League Spart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3704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Student A</a:t>
            </a:r>
            <a:endParaRPr b="1"/>
          </a:p>
        </p:txBody>
      </p:sp>
      <p:sp>
        <p:nvSpPr>
          <p:cNvPr id="61" name="Google Shape;61;p14"/>
          <p:cNvSpPr txBox="1">
            <a:spLocks noGrp="1"/>
          </p:cNvSpPr>
          <p:nvPr>
            <p:ph type="body" idx="1"/>
          </p:nvPr>
        </p:nvSpPr>
        <p:spPr>
          <a:xfrm>
            <a:off x="311700" y="1152475"/>
            <a:ext cx="3704400" cy="9237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College and Career Plan: Undecided</a:t>
            </a:r>
            <a:endParaRPr/>
          </a:p>
          <a:p>
            <a:pPr marL="0" lvl="0" indent="0" algn="l" rtl="0">
              <a:spcBef>
                <a:spcPts val="1200"/>
              </a:spcBef>
              <a:spcAft>
                <a:spcPts val="1200"/>
              </a:spcAft>
              <a:buNone/>
            </a:pPr>
            <a:r>
              <a:rPr lang="en"/>
              <a:t>College Pathway: STEM (academic)</a:t>
            </a:r>
            <a:endParaRPr/>
          </a:p>
        </p:txBody>
      </p:sp>
      <p:sp>
        <p:nvSpPr>
          <p:cNvPr id="62" name="Google Shape;62;p14"/>
          <p:cNvSpPr txBox="1">
            <a:spLocks noGrp="1"/>
          </p:cNvSpPr>
          <p:nvPr>
            <p:ph type="body" idx="2"/>
          </p:nvPr>
        </p:nvSpPr>
        <p:spPr>
          <a:xfrm>
            <a:off x="4311600" y="405825"/>
            <a:ext cx="4520700" cy="4360200"/>
          </a:xfrm>
          <a:prstGeom prst="rect">
            <a:avLst/>
          </a:prstGeom>
        </p:spPr>
        <p:txBody>
          <a:bodyPr spcFirstLastPara="1" wrap="square" lIns="91425" tIns="91425" rIns="91425" bIns="91425" anchor="ctr" anchorCtr="0">
            <a:normAutofit/>
          </a:bodyPr>
          <a:lstStyle/>
          <a:p>
            <a:pPr marL="0" lvl="0" indent="0" algn="just" rtl="0">
              <a:lnSpc>
                <a:spcPct val="150000"/>
              </a:lnSpc>
              <a:spcBef>
                <a:spcPts val="0"/>
              </a:spcBef>
              <a:spcAft>
                <a:spcPts val="1200"/>
              </a:spcAft>
              <a:buNone/>
            </a:pPr>
            <a:r>
              <a:rPr lang="en"/>
              <a:t>This advanced math student earned an A or B in Honors Algebra II, which may be equivalent to college algebra or college algebra and plane trigonometry. The student’s math trajectory is </a:t>
            </a:r>
            <a:r>
              <a:rPr lang="en" b="1"/>
              <a:t>Calculus or Statistics</a:t>
            </a:r>
            <a:r>
              <a:rPr lang="en"/>
              <a:t>. This student with advanced math skills will likely show interest in physical science, which suggests enrollment into </a:t>
            </a:r>
            <a:r>
              <a:rPr lang="en" b="1"/>
              <a:t>Chemistry for Majors</a:t>
            </a:r>
            <a:r>
              <a:rPr lang="en"/>
              <a:t> </a:t>
            </a:r>
            <a:r>
              <a:rPr lang="en" b="1"/>
              <a:t>or General Physics</a:t>
            </a:r>
            <a:r>
              <a:rPr lang="en"/>
              <a:t>. The student may or may not be in an advanced English course sequence in high school, but should be eligible for earned credit in </a:t>
            </a:r>
            <a:r>
              <a:rPr lang="en" b="1"/>
              <a:t>English Composition 1-2</a:t>
            </a:r>
            <a:r>
              <a:rPr lang="en"/>
              <a:t>.</a:t>
            </a:r>
            <a:endParaRPr/>
          </a:p>
        </p:txBody>
      </p:sp>
      <p:graphicFrame>
        <p:nvGraphicFramePr>
          <p:cNvPr id="63" name="Google Shape;63;p14"/>
          <p:cNvGraphicFramePr/>
          <p:nvPr/>
        </p:nvGraphicFramePr>
        <p:xfrm>
          <a:off x="602300" y="2116300"/>
          <a:ext cx="3123175" cy="2072610"/>
        </p:xfrm>
        <a:graphic>
          <a:graphicData uri="http://schemas.openxmlformats.org/drawingml/2006/table">
            <a:tbl>
              <a:tblPr>
                <a:noFill/>
                <a:tableStyleId>{EE363AC0-8C68-46EC-A1C0-48C4182CE325}</a:tableStyleId>
              </a:tblPr>
              <a:tblGrid>
                <a:gridCol w="799850">
                  <a:extLst>
                    <a:ext uri="{9D8B030D-6E8A-4147-A177-3AD203B41FA5}">
                      <a16:colId xmlns:a16="http://schemas.microsoft.com/office/drawing/2014/main" val="20000"/>
                    </a:ext>
                  </a:extLst>
                </a:gridCol>
                <a:gridCol w="2323325">
                  <a:extLst>
                    <a:ext uri="{9D8B030D-6E8A-4147-A177-3AD203B41FA5}">
                      <a16:colId xmlns:a16="http://schemas.microsoft.com/office/drawing/2014/main" val="20001"/>
                    </a:ext>
                  </a:extLst>
                </a:gridCol>
              </a:tblGrid>
              <a:tr h="381000">
                <a:tc gridSpan="2">
                  <a:txBody>
                    <a:bodyPr/>
                    <a:lstStyle/>
                    <a:p>
                      <a:pPr marL="0" lvl="0" indent="0" algn="l" rtl="0">
                        <a:spcBef>
                          <a:spcPts val="0"/>
                        </a:spcBef>
                        <a:spcAft>
                          <a:spcPts val="0"/>
                        </a:spcAft>
                        <a:buNone/>
                      </a:pPr>
                      <a:r>
                        <a:rPr lang="en" sz="1200" b="1">
                          <a:solidFill>
                            <a:srgbClr val="FFFFFF"/>
                          </a:solidFill>
                          <a:latin typeface="League Spartan"/>
                          <a:ea typeface="League Spartan"/>
                          <a:cs typeface="League Spartan"/>
                          <a:sym typeface="League Spartan"/>
                        </a:rPr>
                        <a:t>Earned Credit Goals</a:t>
                      </a:r>
                      <a:endParaRPr sz="1200" b="1">
                        <a:solidFill>
                          <a:srgbClr val="FFFFFF"/>
                        </a:solidFill>
                        <a:latin typeface="League Spartan"/>
                        <a:ea typeface="League Spartan"/>
                        <a:cs typeface="League Spartan"/>
                        <a:sym typeface="League Spartan"/>
                      </a:endParaRPr>
                    </a:p>
                  </a:txBody>
                  <a:tcPr marL="91425" marR="91425" marT="91425" marB="91425">
                    <a:solidFill>
                      <a:srgbClr val="63273A"/>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English</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English Composition 1-2</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Math</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Calculus</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Science</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Advanced lab science</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Social Studies</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Any 3 credits</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4"/>
                  </a:ext>
                </a:extLst>
              </a:tr>
            </a:tbl>
          </a:graphicData>
        </a:graphic>
      </p:graphicFrame>
      <p:sp>
        <p:nvSpPr>
          <p:cNvPr id="64" name="Google Shape;64;p14"/>
          <p:cNvSpPr txBox="1"/>
          <p:nvPr/>
        </p:nvSpPr>
        <p:spPr>
          <a:xfrm>
            <a:off x="122475" y="4723025"/>
            <a:ext cx="8900100" cy="266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dirty="0">
                <a:latin typeface="Libre Baskerville"/>
                <a:ea typeface="Libre Baskerville"/>
                <a:cs typeface="Libre Baskerville"/>
                <a:sym typeface="Libre Baskerville"/>
              </a:rPr>
              <a:t>This is a general advisement tool. For specific degree requirements and transfer agreements consult with the receiving institution.</a:t>
            </a:r>
            <a:endParaRPr sz="800" dirty="0">
              <a:latin typeface="Libre Baskerville"/>
              <a:ea typeface="Libre Baskerville"/>
              <a:cs typeface="Libre Baskerville"/>
              <a:sym typeface="Libre Baskervill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E8C6"/>
        </a:solidFill>
        <a:effectLst/>
      </p:bgPr>
    </p:bg>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490250" y="450150"/>
            <a:ext cx="57873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100"/>
              <a:t>I am a traditional math student, and I would like to earn a business degree.</a:t>
            </a:r>
            <a:endParaRPr sz="2100"/>
          </a:p>
          <a:p>
            <a:pPr marL="0" lvl="0" indent="0" algn="just" rtl="0">
              <a:spcBef>
                <a:spcPts val="1000"/>
              </a:spcBef>
              <a:spcAft>
                <a:spcPts val="0"/>
              </a:spcAft>
              <a:buClr>
                <a:schemeClr val="dk1"/>
              </a:buClr>
              <a:buSzPts val="1100"/>
              <a:buFont typeface="Arial"/>
              <a:buNone/>
            </a:pPr>
            <a:r>
              <a:rPr lang="en" sz="2140"/>
              <a:t>The types of careers that I am interested in include:</a:t>
            </a:r>
            <a:endParaRPr sz="2140"/>
          </a:p>
          <a:p>
            <a:pPr marL="457200" lvl="0" indent="-330200" algn="just" rtl="0">
              <a:spcBef>
                <a:spcPts val="1000"/>
              </a:spcBef>
              <a:spcAft>
                <a:spcPts val="0"/>
              </a:spcAft>
              <a:buSzPts val="1600"/>
              <a:buChar char="●"/>
            </a:pPr>
            <a:r>
              <a:rPr lang="en" sz="2140"/>
              <a:t>accounting</a:t>
            </a:r>
            <a:endParaRPr sz="2140"/>
          </a:p>
          <a:p>
            <a:pPr marL="457200" lvl="0" indent="-330200" algn="just" rtl="0">
              <a:spcBef>
                <a:spcPts val="0"/>
              </a:spcBef>
              <a:spcAft>
                <a:spcPts val="0"/>
              </a:spcAft>
              <a:buSzPts val="1600"/>
              <a:buChar char="●"/>
            </a:pPr>
            <a:r>
              <a:rPr lang="en" sz="2140"/>
              <a:t>business ownership or entrepreneurship</a:t>
            </a:r>
            <a:endParaRPr sz="2140"/>
          </a:p>
          <a:p>
            <a:pPr marL="457200" lvl="0" indent="-330200" algn="just" rtl="0">
              <a:spcBef>
                <a:spcPts val="0"/>
              </a:spcBef>
              <a:spcAft>
                <a:spcPts val="0"/>
              </a:spcAft>
              <a:buSzPts val="1600"/>
              <a:buChar char="●"/>
            </a:pPr>
            <a:r>
              <a:rPr lang="en" sz="2140"/>
              <a:t>business operations management</a:t>
            </a:r>
            <a:endParaRPr sz="2100"/>
          </a:p>
        </p:txBody>
      </p:sp>
      <p:pic>
        <p:nvPicPr>
          <p:cNvPr id="205" name="Google Shape;205;p32"/>
          <p:cNvPicPr preferRelativeResize="0"/>
          <p:nvPr/>
        </p:nvPicPr>
        <p:blipFill>
          <a:blip r:embed="rId3">
            <a:alphaModFix/>
          </a:blip>
          <a:stretch>
            <a:fillRect/>
          </a:stretch>
        </p:blipFill>
        <p:spPr>
          <a:xfrm>
            <a:off x="6701950" y="1581175"/>
            <a:ext cx="1981149" cy="19811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E8C6"/>
        </a:solidFill>
        <a:effectLst/>
      </p:bgPr>
    </p:bg>
    <p:spTree>
      <p:nvGrpSpPr>
        <p:cNvPr id="1" name="Shape 209"/>
        <p:cNvGrpSpPr/>
        <p:nvPr/>
      </p:nvGrpSpPr>
      <p:grpSpPr>
        <a:xfrm>
          <a:off x="0" y="0"/>
          <a:ext cx="0" cy="0"/>
          <a:chOff x="0" y="0"/>
          <a:chExt cx="0" cy="0"/>
        </a:xfrm>
      </p:grpSpPr>
      <p:sp>
        <p:nvSpPr>
          <p:cNvPr id="210" name="Google Shape;210;p33"/>
          <p:cNvSpPr txBox="1">
            <a:spLocks noGrp="1"/>
          </p:cNvSpPr>
          <p:nvPr>
            <p:ph type="title"/>
          </p:nvPr>
        </p:nvSpPr>
        <p:spPr>
          <a:xfrm>
            <a:off x="311700" y="445025"/>
            <a:ext cx="3704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Student G</a:t>
            </a:r>
            <a:endParaRPr b="1"/>
          </a:p>
        </p:txBody>
      </p:sp>
      <p:sp>
        <p:nvSpPr>
          <p:cNvPr id="211" name="Google Shape;211;p33"/>
          <p:cNvSpPr txBox="1">
            <a:spLocks noGrp="1"/>
          </p:cNvSpPr>
          <p:nvPr>
            <p:ph type="body" idx="1"/>
          </p:nvPr>
        </p:nvSpPr>
        <p:spPr>
          <a:xfrm>
            <a:off x="311700" y="1152475"/>
            <a:ext cx="3704400" cy="1058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College and Career Plan: Business</a:t>
            </a:r>
            <a:endParaRPr/>
          </a:p>
          <a:p>
            <a:pPr marL="0" lvl="0" indent="0" algn="l" rtl="0">
              <a:lnSpc>
                <a:spcPct val="115000"/>
              </a:lnSpc>
              <a:spcBef>
                <a:spcPts val="1200"/>
              </a:spcBef>
              <a:spcAft>
                <a:spcPts val="1200"/>
              </a:spcAft>
              <a:buNone/>
            </a:pPr>
            <a:r>
              <a:rPr lang="en"/>
              <a:t>College Pathway: Business</a:t>
            </a:r>
            <a:endParaRPr/>
          </a:p>
        </p:txBody>
      </p:sp>
      <p:sp>
        <p:nvSpPr>
          <p:cNvPr id="212" name="Google Shape;212;p33"/>
          <p:cNvSpPr txBox="1">
            <a:spLocks noGrp="1"/>
          </p:cNvSpPr>
          <p:nvPr>
            <p:ph type="body" idx="2"/>
          </p:nvPr>
        </p:nvSpPr>
        <p:spPr>
          <a:xfrm>
            <a:off x="4311600" y="405825"/>
            <a:ext cx="4520700" cy="4360200"/>
          </a:xfrm>
          <a:prstGeom prst="rect">
            <a:avLst/>
          </a:prstGeom>
        </p:spPr>
        <p:txBody>
          <a:bodyPr spcFirstLastPara="1" wrap="square" lIns="91425" tIns="91425" rIns="91425" bIns="91425" anchor="ctr" anchorCtr="0">
            <a:normAutofit/>
          </a:bodyPr>
          <a:lstStyle/>
          <a:p>
            <a:pPr marL="0" lvl="0" indent="0" algn="just" rtl="0">
              <a:lnSpc>
                <a:spcPct val="150000"/>
              </a:lnSpc>
              <a:spcBef>
                <a:spcPts val="0"/>
              </a:spcBef>
              <a:spcAft>
                <a:spcPts val="1200"/>
              </a:spcAft>
              <a:buNone/>
            </a:pPr>
            <a:r>
              <a:rPr lang="en"/>
              <a:t>This student earned a C or higher in the traditional high school math sequence: Algebra I, Geometry, and Algebra II. The student that intends to pursue a Business degree should enroll into </a:t>
            </a:r>
            <a:r>
              <a:rPr lang="en" b="1"/>
              <a:t>College Algebra</a:t>
            </a:r>
            <a:r>
              <a:rPr lang="en"/>
              <a:t> for the fourth year math elective class.  </a:t>
            </a:r>
            <a:r>
              <a:rPr lang="en" b="1">
                <a:solidFill>
                  <a:schemeClr val="dk1"/>
                </a:solidFill>
              </a:rPr>
              <a:t>Foundational biology, chemistry, or physics</a:t>
            </a:r>
            <a:r>
              <a:rPr lang="en">
                <a:solidFill>
                  <a:schemeClr val="dk1"/>
                </a:solidFill>
              </a:rPr>
              <a:t> would be a good choice to satisfy a lab science requirement. The student may or may not be in an advanced English course sequence in high school, but should be eligible for earned credit in </a:t>
            </a:r>
            <a:r>
              <a:rPr lang="en" b="1">
                <a:solidFill>
                  <a:schemeClr val="dk1"/>
                </a:solidFill>
              </a:rPr>
              <a:t>English Composition 1-2</a:t>
            </a:r>
            <a:r>
              <a:rPr lang="en">
                <a:solidFill>
                  <a:schemeClr val="dk1"/>
                </a:solidFill>
              </a:rPr>
              <a:t>.</a:t>
            </a:r>
            <a:endParaRPr/>
          </a:p>
        </p:txBody>
      </p:sp>
      <p:graphicFrame>
        <p:nvGraphicFramePr>
          <p:cNvPr id="213" name="Google Shape;213;p33"/>
          <p:cNvGraphicFramePr/>
          <p:nvPr/>
        </p:nvGraphicFramePr>
        <p:xfrm>
          <a:off x="602313" y="2156400"/>
          <a:ext cx="3123175" cy="2072610"/>
        </p:xfrm>
        <a:graphic>
          <a:graphicData uri="http://schemas.openxmlformats.org/drawingml/2006/table">
            <a:tbl>
              <a:tblPr>
                <a:noFill/>
                <a:tableStyleId>{EE363AC0-8C68-46EC-A1C0-48C4182CE325}</a:tableStyleId>
              </a:tblPr>
              <a:tblGrid>
                <a:gridCol w="799850">
                  <a:extLst>
                    <a:ext uri="{9D8B030D-6E8A-4147-A177-3AD203B41FA5}">
                      <a16:colId xmlns:a16="http://schemas.microsoft.com/office/drawing/2014/main" val="20000"/>
                    </a:ext>
                  </a:extLst>
                </a:gridCol>
                <a:gridCol w="2323325">
                  <a:extLst>
                    <a:ext uri="{9D8B030D-6E8A-4147-A177-3AD203B41FA5}">
                      <a16:colId xmlns:a16="http://schemas.microsoft.com/office/drawing/2014/main" val="20001"/>
                    </a:ext>
                  </a:extLst>
                </a:gridCol>
              </a:tblGrid>
              <a:tr h="381000">
                <a:tc gridSpan="2">
                  <a:txBody>
                    <a:bodyPr/>
                    <a:lstStyle/>
                    <a:p>
                      <a:pPr marL="0" lvl="0" indent="0" algn="l" rtl="0">
                        <a:spcBef>
                          <a:spcPts val="0"/>
                        </a:spcBef>
                        <a:spcAft>
                          <a:spcPts val="0"/>
                        </a:spcAft>
                        <a:buNone/>
                      </a:pPr>
                      <a:r>
                        <a:rPr lang="en" sz="1200" b="1">
                          <a:solidFill>
                            <a:schemeClr val="dk1"/>
                          </a:solidFill>
                          <a:latin typeface="League Spartan"/>
                          <a:ea typeface="League Spartan"/>
                          <a:cs typeface="League Spartan"/>
                          <a:sym typeface="League Spartan"/>
                        </a:rPr>
                        <a:t>Earned Credit Goals</a:t>
                      </a:r>
                      <a:endParaRPr sz="1200" b="1">
                        <a:solidFill>
                          <a:schemeClr val="dk1"/>
                        </a:solidFill>
                        <a:latin typeface="League Spartan"/>
                        <a:ea typeface="League Spartan"/>
                        <a:cs typeface="League Spartan"/>
                        <a:sym typeface="League Spartan"/>
                      </a:endParaRPr>
                    </a:p>
                  </a:txBody>
                  <a:tcPr marL="91425" marR="91425" marT="91425" marB="91425">
                    <a:solidFill>
                      <a:srgbClr val="FCE8C6"/>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English</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English Composition 1-2</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Math</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College Algebra</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Science</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Foundational lab science</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Social Studies</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Any 3 credits</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4"/>
                  </a:ext>
                </a:extLst>
              </a:tr>
            </a:tbl>
          </a:graphicData>
        </a:graphic>
      </p:graphicFrame>
      <p:sp>
        <p:nvSpPr>
          <p:cNvPr id="214" name="Google Shape;214;p33"/>
          <p:cNvSpPr txBox="1"/>
          <p:nvPr/>
        </p:nvSpPr>
        <p:spPr>
          <a:xfrm>
            <a:off x="122475" y="4723025"/>
            <a:ext cx="8900100" cy="266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dirty="0">
                <a:latin typeface="Libre Baskerville"/>
                <a:ea typeface="Libre Baskerville"/>
                <a:cs typeface="Libre Baskerville"/>
                <a:sym typeface="Libre Baskerville"/>
              </a:rPr>
              <a:t>This is a general advisement tool. For specific degree requirements and transfer agreements consult with the receiving institution.</a:t>
            </a:r>
            <a:endParaRPr sz="800" dirty="0">
              <a:latin typeface="Libre Baskerville"/>
              <a:ea typeface="Libre Baskerville"/>
              <a:cs typeface="Libre Baskerville"/>
              <a:sym typeface="Libre Baskervill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E8C6"/>
        </a:solidFill>
        <a:effectLst/>
      </p:bgPr>
    </p:bg>
    <p:spTree>
      <p:nvGrpSpPr>
        <p:cNvPr id="1" name="Shape 218"/>
        <p:cNvGrpSpPr/>
        <p:nvPr/>
      </p:nvGrpSpPr>
      <p:grpSpPr>
        <a:xfrm>
          <a:off x="0" y="0"/>
          <a:ext cx="0" cy="0"/>
          <a:chOff x="0" y="0"/>
          <a:chExt cx="0" cy="0"/>
        </a:xfrm>
      </p:grpSpPr>
      <p:sp>
        <p:nvSpPr>
          <p:cNvPr id="219" name="Google Shape;219;p34"/>
          <p:cNvSpPr txBox="1">
            <a:spLocks noGrp="1"/>
          </p:cNvSpPr>
          <p:nvPr>
            <p:ph type="title"/>
          </p:nvPr>
        </p:nvSpPr>
        <p:spPr>
          <a:xfrm>
            <a:off x="224788" y="15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Student G</a:t>
            </a:r>
            <a:r>
              <a:rPr lang="en"/>
              <a:t> High School Class Registration Guide</a:t>
            </a:r>
            <a:endParaRPr/>
          </a:p>
        </p:txBody>
      </p:sp>
      <p:graphicFrame>
        <p:nvGraphicFramePr>
          <p:cNvPr id="220" name="Google Shape;220;p34"/>
          <p:cNvGraphicFramePr/>
          <p:nvPr/>
        </p:nvGraphicFramePr>
        <p:xfrm>
          <a:off x="224816" y="725157"/>
          <a:ext cx="8694425" cy="4290695"/>
        </p:xfrm>
        <a:graphic>
          <a:graphicData uri="http://schemas.openxmlformats.org/drawingml/2006/table">
            <a:tbl>
              <a:tblPr>
                <a:noFill/>
                <a:tableStyleId>{EE363AC0-8C68-46EC-A1C0-48C4182CE325}</a:tableStyleId>
              </a:tblPr>
              <a:tblGrid>
                <a:gridCol w="818875">
                  <a:extLst>
                    <a:ext uri="{9D8B030D-6E8A-4147-A177-3AD203B41FA5}">
                      <a16:colId xmlns:a16="http://schemas.microsoft.com/office/drawing/2014/main" val="20000"/>
                    </a:ext>
                  </a:extLst>
                </a:gridCol>
                <a:gridCol w="1802950">
                  <a:extLst>
                    <a:ext uri="{9D8B030D-6E8A-4147-A177-3AD203B41FA5}">
                      <a16:colId xmlns:a16="http://schemas.microsoft.com/office/drawing/2014/main" val="20001"/>
                    </a:ext>
                  </a:extLst>
                </a:gridCol>
                <a:gridCol w="1518150">
                  <a:extLst>
                    <a:ext uri="{9D8B030D-6E8A-4147-A177-3AD203B41FA5}">
                      <a16:colId xmlns:a16="http://schemas.microsoft.com/office/drawing/2014/main" val="20002"/>
                    </a:ext>
                  </a:extLst>
                </a:gridCol>
                <a:gridCol w="1518150">
                  <a:extLst>
                    <a:ext uri="{9D8B030D-6E8A-4147-A177-3AD203B41FA5}">
                      <a16:colId xmlns:a16="http://schemas.microsoft.com/office/drawing/2014/main" val="20003"/>
                    </a:ext>
                  </a:extLst>
                </a:gridCol>
                <a:gridCol w="1518150">
                  <a:extLst>
                    <a:ext uri="{9D8B030D-6E8A-4147-A177-3AD203B41FA5}">
                      <a16:colId xmlns:a16="http://schemas.microsoft.com/office/drawing/2014/main" val="20004"/>
                    </a:ext>
                  </a:extLst>
                </a:gridCol>
                <a:gridCol w="1518150">
                  <a:extLst>
                    <a:ext uri="{9D8B030D-6E8A-4147-A177-3AD203B41FA5}">
                      <a16:colId xmlns:a16="http://schemas.microsoft.com/office/drawing/2014/main" val="20005"/>
                    </a:ext>
                  </a:extLst>
                </a:gridCol>
              </a:tblGrid>
              <a:tr h="535225">
                <a:tc>
                  <a:txBody>
                    <a:bodyPr/>
                    <a:lstStyle/>
                    <a:p>
                      <a:pPr marL="0" lvl="0" indent="0" algn="l" rtl="0">
                        <a:spcBef>
                          <a:spcPts val="0"/>
                        </a:spcBef>
                        <a:spcAft>
                          <a:spcPts val="0"/>
                        </a:spcAft>
                        <a:buNone/>
                      </a:pP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Early College</a:t>
                      </a:r>
                      <a:endParaRPr sz="800" b="1">
                        <a:latin typeface="Libre Baskerville"/>
                        <a:ea typeface="Libre Baskerville"/>
                        <a:cs typeface="Libre Baskerville"/>
                        <a:sym typeface="Libre Baskerville"/>
                      </a:endParaRPr>
                    </a:p>
                    <a:p>
                      <a:pPr marL="0" lvl="0" indent="0" algn="l" rtl="0">
                        <a:spcBef>
                          <a:spcPts val="0"/>
                        </a:spcBef>
                        <a:spcAft>
                          <a:spcPts val="0"/>
                        </a:spcAft>
                        <a:buNone/>
                      </a:pPr>
                      <a:r>
                        <a:rPr lang="en" sz="800" b="1">
                          <a:latin typeface="Libre Baskerville"/>
                          <a:ea typeface="Libre Baskerville"/>
                          <a:cs typeface="Libre Baskerville"/>
                          <a:sym typeface="Libre Baskerville"/>
                        </a:rPr>
                        <a:t>Earned Credit Goal</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9</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10</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11</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12</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535225">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English</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English Composition 1 and 2</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English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English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English Composition 1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English Composition 1 </a:t>
                      </a:r>
                      <a:r>
                        <a:rPr lang="en" sz="700">
                          <a:solidFill>
                            <a:srgbClr val="000000"/>
                          </a:solidFill>
                          <a:latin typeface="Libre Baskerville"/>
                          <a:ea typeface="Libre Baskerville"/>
                          <a:cs typeface="Libre Baskerville"/>
                          <a:sym typeface="Libre Baskerville"/>
                        </a:rPr>
                        <a:t>⬲</a:t>
                      </a:r>
                      <a:endParaRPr sz="700">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700"/>
                        <a:buFont typeface="Arial"/>
                        <a:buNone/>
                      </a:pPr>
                      <a:r>
                        <a:rPr lang="en" sz="700">
                          <a:solidFill>
                            <a:srgbClr val="000000"/>
                          </a:solidFill>
                          <a:latin typeface="Libre Baskerville"/>
                          <a:ea typeface="Libre Baskerville"/>
                          <a:cs typeface="Libre Baskerville"/>
                          <a:sym typeface="Libre Baskerville"/>
                        </a:rPr>
                        <a:t>English Composition 2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700"/>
                        <a:buFont typeface="Arial"/>
                        <a:buNone/>
                      </a:pPr>
                      <a:r>
                        <a:rPr lang="en" sz="700">
                          <a:solidFill>
                            <a:srgbClr val="000000"/>
                          </a:solidFill>
                          <a:latin typeface="Libre Baskerville"/>
                          <a:ea typeface="Libre Baskerville"/>
                          <a:cs typeface="Libre Baskerville"/>
                          <a:sym typeface="Libre Baskerville"/>
                        </a:rPr>
                        <a:t>Literature ⏭</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1043100">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Math</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700" i="1">
                          <a:latin typeface="Libre Baskerville"/>
                          <a:ea typeface="Libre Baskerville"/>
                          <a:cs typeface="Libre Baskerville"/>
                          <a:sym typeface="Libre Baskerville"/>
                        </a:rPr>
                        <a:t>Earned credit college algebra min. 3 credits which is the foundation of calculus or brief calculus and may be the only course required for Non-STEM and Non-Business degrees</a:t>
                      </a:r>
                      <a:endParaRPr sz="700" i="1">
                        <a:latin typeface="Libre Baskerville"/>
                        <a:ea typeface="Libre Baskerville"/>
                        <a:cs typeface="Libre Baskerville"/>
                        <a:sym typeface="Libre Baskerville"/>
                      </a:endParaRPr>
                    </a:p>
                    <a:p>
                      <a:pPr marL="0" lvl="0" indent="0" algn="l" rtl="0">
                        <a:spcBef>
                          <a:spcPts val="0"/>
                        </a:spcBef>
                        <a:spcAft>
                          <a:spcPts val="0"/>
                        </a:spcAft>
                        <a:buNone/>
                      </a:pP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b="1">
                          <a:solidFill>
                            <a:srgbClr val="000000"/>
                          </a:solidFill>
                          <a:latin typeface="Libre Baskerville"/>
                          <a:ea typeface="Libre Baskerville"/>
                          <a:cs typeface="Libre Baskerville"/>
                          <a:sym typeface="Libre Baskerville"/>
                        </a:rPr>
                        <a:t>STEM (academic)</a:t>
                      </a:r>
                      <a:r>
                        <a:rPr lang="en" sz="700">
                          <a:solidFill>
                            <a:srgbClr val="000000"/>
                          </a:solidFill>
                          <a:latin typeface="Libre Baskerville"/>
                          <a:ea typeface="Libre Baskerville"/>
                          <a:cs typeface="Libre Baskerville"/>
                          <a:sym typeface="Libre Baskerville"/>
                        </a:rPr>
                        <a:t>: Algebra 2 &gt; Precalculus &gt; Calculus</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Algebra I</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Geometry</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Algebra 2</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Clr>
                          <a:schemeClr val="dk1"/>
                        </a:buClr>
                        <a:buSzPts val="1100"/>
                        <a:buFont typeface="Arial"/>
                        <a:buNone/>
                      </a:pPr>
                      <a:r>
                        <a:rPr lang="en" sz="700">
                          <a:solidFill>
                            <a:schemeClr val="dk1"/>
                          </a:solidFill>
                          <a:latin typeface="Libre Baskerville"/>
                          <a:ea typeface="Libre Baskerville"/>
                          <a:cs typeface="Libre Baskerville"/>
                          <a:sym typeface="Libre Baskerville"/>
                        </a:rPr>
                        <a:t>Algebra 2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extLst>
                  <a:ext uri="{0D108BD9-81ED-4DB2-BD59-A6C34878D82A}">
                    <a16:rowId xmlns:a16="http://schemas.microsoft.com/office/drawing/2014/main" val="10002"/>
                  </a:ext>
                </a:extLst>
              </a:tr>
              <a:tr h="558975">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Science</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Up to two lab sciences min. 4-8 credits</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b="1">
                          <a:latin typeface="Libre Baskerville"/>
                          <a:ea typeface="Libre Baskerville"/>
                          <a:cs typeface="Libre Baskerville"/>
                          <a:sym typeface="Libre Baskerville"/>
                        </a:rPr>
                        <a:t>STEM (academic)</a:t>
                      </a:r>
                      <a:r>
                        <a:rPr lang="en" sz="700">
                          <a:latin typeface="Libre Baskerville"/>
                          <a:ea typeface="Libre Baskerville"/>
                          <a:cs typeface="Libre Baskerville"/>
                          <a:sym typeface="Libre Baskerville"/>
                        </a:rPr>
                        <a:t>: Biology or Chemistry for majors</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Science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Biology ⏭</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a:latin typeface="Libre Baskerville"/>
                          <a:ea typeface="Libre Baskerville"/>
                          <a:cs typeface="Libre Baskerville"/>
                          <a:sym typeface="Libre Baskerville"/>
                        </a:rPr>
                        <a:t>Chemistry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Biology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Chemistry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Physics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Other lab science ⬲</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Biology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Chemistry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Physics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Other lab science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535225">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Social Science</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Any course min. 3 credits</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Social Science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World History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U.S. History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U.S. Government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Economics ⏭</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extLst>
                  <a:ext uri="{0D108BD9-81ED-4DB2-BD59-A6C34878D82A}">
                    <a16:rowId xmlns:a16="http://schemas.microsoft.com/office/drawing/2014/main" val="10004"/>
                  </a:ext>
                </a:extLst>
              </a:tr>
              <a:tr h="537050">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Electives</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Work-based certificates approved for college credit and any course that applies to program(s) of interest</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Career Exploration</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CTE Elective ⍈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CTE Elective ⍈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CTE Elective ⍈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r h="535225">
                <a:tc gridSpan="6">
                  <a:txBody>
                    <a:bodyPr/>
                    <a:lstStyle/>
                    <a:p>
                      <a:pPr marL="0" lvl="0" indent="0" algn="l" rtl="0">
                        <a:spcBef>
                          <a:spcPts val="0"/>
                        </a:spcBef>
                        <a:spcAft>
                          <a:spcPts val="0"/>
                        </a:spcAft>
                        <a:buNone/>
                      </a:pPr>
                      <a:endParaRPr sz="800">
                        <a:latin typeface="Libre Baskerville"/>
                        <a:ea typeface="Libre Baskerville"/>
                        <a:cs typeface="Libre Baskerville"/>
                        <a:sym typeface="Libre Baskerville"/>
                      </a:endParaRPr>
                    </a:p>
                  </a:txBody>
                  <a:tcPr marL="83125" marR="83125" marT="60500" marB="605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21" name="Google Shape;221;p34"/>
          <p:cNvSpPr txBox="1"/>
          <p:nvPr/>
        </p:nvSpPr>
        <p:spPr>
          <a:xfrm>
            <a:off x="224750" y="4635325"/>
            <a:ext cx="1632600" cy="283800"/>
          </a:xfrm>
          <a:prstGeom prst="rect">
            <a:avLst/>
          </a:prstGeom>
          <a:no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595959"/>
                </a:solidFill>
              </a:rPr>
              <a:t>⏭ </a:t>
            </a:r>
            <a:r>
              <a:rPr lang="en" sz="1000">
                <a:solidFill>
                  <a:srgbClr val="595959"/>
                </a:solidFill>
                <a:latin typeface="League Spartan"/>
                <a:ea typeface="League Spartan"/>
                <a:cs typeface="League Spartan"/>
                <a:sym typeface="League Spartan"/>
              </a:rPr>
              <a:t>AP or Dual Enrollment</a:t>
            </a:r>
            <a:endParaRPr sz="1000">
              <a:solidFill>
                <a:srgbClr val="595959"/>
              </a:solidFill>
              <a:latin typeface="League Spartan"/>
              <a:ea typeface="League Spartan"/>
              <a:cs typeface="League Spartan"/>
              <a:sym typeface="League Spartan"/>
            </a:endParaRPr>
          </a:p>
        </p:txBody>
      </p:sp>
      <p:sp>
        <p:nvSpPr>
          <p:cNvPr id="222" name="Google Shape;222;p34"/>
          <p:cNvSpPr txBox="1"/>
          <p:nvPr/>
        </p:nvSpPr>
        <p:spPr>
          <a:xfrm>
            <a:off x="1857350" y="4635325"/>
            <a:ext cx="1632600" cy="283800"/>
          </a:xfrm>
          <a:prstGeom prst="rect">
            <a:avLst/>
          </a:prstGeom>
          <a:no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595959"/>
                </a:solidFill>
              </a:rPr>
              <a:t>⬲ </a:t>
            </a:r>
            <a:r>
              <a:rPr lang="en" sz="1000">
                <a:solidFill>
                  <a:srgbClr val="595959"/>
                </a:solidFill>
                <a:latin typeface="League Spartan"/>
                <a:ea typeface="League Spartan"/>
                <a:cs typeface="League Spartan"/>
                <a:sym typeface="League Spartan"/>
              </a:rPr>
              <a:t>Dual Enrollment Only</a:t>
            </a:r>
            <a:endParaRPr sz="1000">
              <a:solidFill>
                <a:srgbClr val="595959"/>
              </a:solidFill>
              <a:latin typeface="League Spartan"/>
              <a:ea typeface="League Spartan"/>
              <a:cs typeface="League Spartan"/>
              <a:sym typeface="League Spartan"/>
            </a:endParaRPr>
          </a:p>
        </p:txBody>
      </p:sp>
      <p:sp>
        <p:nvSpPr>
          <p:cNvPr id="223" name="Google Shape;223;p34"/>
          <p:cNvSpPr txBox="1"/>
          <p:nvPr/>
        </p:nvSpPr>
        <p:spPr>
          <a:xfrm>
            <a:off x="3489952" y="4588069"/>
            <a:ext cx="1766400" cy="378300"/>
          </a:xfrm>
          <a:prstGeom prst="rect">
            <a:avLst/>
          </a:prstGeom>
          <a:no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595959"/>
                </a:solidFill>
              </a:rPr>
              <a:t>⍈ </a:t>
            </a:r>
            <a:r>
              <a:rPr lang="en" sz="1000">
                <a:solidFill>
                  <a:srgbClr val="595959"/>
                </a:solidFill>
                <a:latin typeface="League Spartan"/>
                <a:ea typeface="League Spartan"/>
                <a:cs typeface="League Spartan"/>
                <a:sym typeface="League Spartan"/>
              </a:rPr>
              <a:t>Work-based Certificate</a:t>
            </a:r>
            <a:endParaRPr sz="1000">
              <a:solidFill>
                <a:srgbClr val="595959"/>
              </a:solidFill>
              <a:latin typeface="League Spartan"/>
              <a:ea typeface="League Spartan"/>
              <a:cs typeface="League Spartan"/>
              <a:sym typeface="League Spart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224788" y="15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Student A</a:t>
            </a:r>
            <a:r>
              <a:rPr lang="en"/>
              <a:t> High School Class Registration Guide</a:t>
            </a:r>
            <a:endParaRPr/>
          </a:p>
        </p:txBody>
      </p:sp>
      <p:graphicFrame>
        <p:nvGraphicFramePr>
          <p:cNvPr id="70" name="Google Shape;70;p15"/>
          <p:cNvGraphicFramePr/>
          <p:nvPr/>
        </p:nvGraphicFramePr>
        <p:xfrm>
          <a:off x="224816" y="725157"/>
          <a:ext cx="8694425" cy="4290695"/>
        </p:xfrm>
        <a:graphic>
          <a:graphicData uri="http://schemas.openxmlformats.org/drawingml/2006/table">
            <a:tbl>
              <a:tblPr>
                <a:noFill/>
                <a:tableStyleId>{EE363AC0-8C68-46EC-A1C0-48C4182CE325}</a:tableStyleId>
              </a:tblPr>
              <a:tblGrid>
                <a:gridCol w="818875">
                  <a:extLst>
                    <a:ext uri="{9D8B030D-6E8A-4147-A177-3AD203B41FA5}">
                      <a16:colId xmlns:a16="http://schemas.microsoft.com/office/drawing/2014/main" val="20000"/>
                    </a:ext>
                  </a:extLst>
                </a:gridCol>
                <a:gridCol w="1802950">
                  <a:extLst>
                    <a:ext uri="{9D8B030D-6E8A-4147-A177-3AD203B41FA5}">
                      <a16:colId xmlns:a16="http://schemas.microsoft.com/office/drawing/2014/main" val="20001"/>
                    </a:ext>
                  </a:extLst>
                </a:gridCol>
                <a:gridCol w="1518150">
                  <a:extLst>
                    <a:ext uri="{9D8B030D-6E8A-4147-A177-3AD203B41FA5}">
                      <a16:colId xmlns:a16="http://schemas.microsoft.com/office/drawing/2014/main" val="20002"/>
                    </a:ext>
                  </a:extLst>
                </a:gridCol>
                <a:gridCol w="1518150">
                  <a:extLst>
                    <a:ext uri="{9D8B030D-6E8A-4147-A177-3AD203B41FA5}">
                      <a16:colId xmlns:a16="http://schemas.microsoft.com/office/drawing/2014/main" val="20003"/>
                    </a:ext>
                  </a:extLst>
                </a:gridCol>
                <a:gridCol w="1518150">
                  <a:extLst>
                    <a:ext uri="{9D8B030D-6E8A-4147-A177-3AD203B41FA5}">
                      <a16:colId xmlns:a16="http://schemas.microsoft.com/office/drawing/2014/main" val="20004"/>
                    </a:ext>
                  </a:extLst>
                </a:gridCol>
                <a:gridCol w="1518150">
                  <a:extLst>
                    <a:ext uri="{9D8B030D-6E8A-4147-A177-3AD203B41FA5}">
                      <a16:colId xmlns:a16="http://schemas.microsoft.com/office/drawing/2014/main" val="20005"/>
                    </a:ext>
                  </a:extLst>
                </a:gridCol>
              </a:tblGrid>
              <a:tr h="535225">
                <a:tc>
                  <a:txBody>
                    <a:bodyPr/>
                    <a:lstStyle/>
                    <a:p>
                      <a:pPr marL="0" lvl="0" indent="0" algn="l" rtl="0">
                        <a:spcBef>
                          <a:spcPts val="0"/>
                        </a:spcBef>
                        <a:spcAft>
                          <a:spcPts val="0"/>
                        </a:spcAft>
                        <a:buNone/>
                      </a:pP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Early College</a:t>
                      </a:r>
                      <a:endParaRPr sz="800" b="1">
                        <a:latin typeface="Libre Baskerville"/>
                        <a:ea typeface="Libre Baskerville"/>
                        <a:cs typeface="Libre Baskerville"/>
                        <a:sym typeface="Libre Baskerville"/>
                      </a:endParaRPr>
                    </a:p>
                    <a:p>
                      <a:pPr marL="0" lvl="0" indent="0" algn="l" rtl="0">
                        <a:spcBef>
                          <a:spcPts val="0"/>
                        </a:spcBef>
                        <a:spcAft>
                          <a:spcPts val="0"/>
                        </a:spcAft>
                        <a:buNone/>
                      </a:pPr>
                      <a:r>
                        <a:rPr lang="en" sz="800" b="1">
                          <a:latin typeface="Libre Baskerville"/>
                          <a:ea typeface="Libre Baskerville"/>
                          <a:cs typeface="Libre Baskerville"/>
                          <a:sym typeface="Libre Baskerville"/>
                        </a:rPr>
                        <a:t>Earned Credit Goal</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9</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10</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11</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12</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535225">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English</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English Composition 1 and 2</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English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English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English Composition 1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English Composition 1 </a:t>
                      </a:r>
                      <a:r>
                        <a:rPr lang="en" sz="700">
                          <a:solidFill>
                            <a:srgbClr val="000000"/>
                          </a:solidFill>
                          <a:latin typeface="Libre Baskerville"/>
                          <a:ea typeface="Libre Baskerville"/>
                          <a:cs typeface="Libre Baskerville"/>
                          <a:sym typeface="Libre Baskerville"/>
                        </a:rPr>
                        <a:t>⬲</a:t>
                      </a:r>
                      <a:endParaRPr sz="700">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700"/>
                        <a:buFont typeface="Arial"/>
                        <a:buNone/>
                      </a:pPr>
                      <a:r>
                        <a:rPr lang="en" sz="700">
                          <a:solidFill>
                            <a:srgbClr val="000000"/>
                          </a:solidFill>
                          <a:latin typeface="Libre Baskerville"/>
                          <a:ea typeface="Libre Baskerville"/>
                          <a:cs typeface="Libre Baskerville"/>
                          <a:sym typeface="Libre Baskerville"/>
                        </a:rPr>
                        <a:t>English Composition 2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700"/>
                        <a:buFont typeface="Arial"/>
                        <a:buNone/>
                      </a:pPr>
                      <a:r>
                        <a:rPr lang="en" sz="700">
                          <a:solidFill>
                            <a:srgbClr val="000000"/>
                          </a:solidFill>
                          <a:latin typeface="Libre Baskerville"/>
                          <a:ea typeface="Libre Baskerville"/>
                          <a:cs typeface="Libre Baskerville"/>
                          <a:sym typeface="Libre Baskerville"/>
                        </a:rPr>
                        <a:t>Literature ⏭</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1043100">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Math</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700" i="1">
                          <a:latin typeface="Libre Baskerville"/>
                          <a:ea typeface="Libre Baskerville"/>
                          <a:cs typeface="Libre Baskerville"/>
                          <a:sym typeface="Libre Baskerville"/>
                        </a:rPr>
                        <a:t>Earned credit highest level reached or calculus and higher min. 3 credits</a:t>
                      </a:r>
                      <a:endParaRPr sz="700" i="1">
                        <a:latin typeface="Libre Baskerville"/>
                        <a:ea typeface="Libre Baskerville"/>
                        <a:cs typeface="Libre Baskerville"/>
                        <a:sym typeface="Libre Baskerville"/>
                      </a:endParaRPr>
                    </a:p>
                    <a:p>
                      <a:pPr marL="0" lvl="0" indent="0" algn="l" rtl="0">
                        <a:spcBef>
                          <a:spcPts val="0"/>
                        </a:spcBef>
                        <a:spcAft>
                          <a:spcPts val="0"/>
                        </a:spcAft>
                        <a:buNone/>
                      </a:pP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b="1">
                          <a:solidFill>
                            <a:srgbClr val="000000"/>
                          </a:solidFill>
                          <a:latin typeface="Libre Baskerville"/>
                          <a:ea typeface="Libre Baskerville"/>
                          <a:cs typeface="Libre Baskerville"/>
                          <a:sym typeface="Libre Baskerville"/>
                        </a:rPr>
                        <a:t>STEM (academic)</a:t>
                      </a:r>
                      <a:r>
                        <a:rPr lang="en" sz="700">
                          <a:solidFill>
                            <a:srgbClr val="000000"/>
                          </a:solidFill>
                          <a:latin typeface="Libre Baskerville"/>
                          <a:ea typeface="Libre Baskerville"/>
                          <a:cs typeface="Libre Baskerville"/>
                          <a:sym typeface="Libre Baskerville"/>
                        </a:rPr>
                        <a:t>: Algebra 2 &gt; Precalculus &gt; Calculus</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Algebra I</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a:latin typeface="Libre Baskerville"/>
                          <a:ea typeface="Libre Baskerville"/>
                          <a:cs typeface="Libre Baskerville"/>
                          <a:sym typeface="Libre Baskerville"/>
                        </a:rPr>
                        <a:t>Geometry</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a:latin typeface="Libre Baskerville"/>
                          <a:ea typeface="Libre Baskerville"/>
                          <a:cs typeface="Libre Baskerville"/>
                          <a:sym typeface="Libre Baskerville"/>
                        </a:rPr>
                        <a:t>Algebra 2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Geometry</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a:latin typeface="Libre Baskerville"/>
                          <a:ea typeface="Libre Baskerville"/>
                          <a:cs typeface="Libre Baskerville"/>
                          <a:sym typeface="Libre Baskerville"/>
                        </a:rPr>
                        <a:t>Algebra 2 ⬲</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a:latin typeface="Libre Baskerville"/>
                          <a:ea typeface="Libre Baskerville"/>
                          <a:cs typeface="Libre Baskerville"/>
                          <a:sym typeface="Libre Baskerville"/>
                        </a:rPr>
                        <a:t>Precalculus ⬲</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a:latin typeface="Libre Baskerville"/>
                          <a:ea typeface="Libre Baskerville"/>
                          <a:cs typeface="Libre Baskerville"/>
                          <a:sym typeface="Libre Baskerville"/>
                        </a:rPr>
                        <a:t>Calculus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Algebra 2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Precalculus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Calculus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700"/>
                        <a:buFont typeface="Arial"/>
                        <a:buNone/>
                      </a:pPr>
                      <a:r>
                        <a:rPr lang="en" sz="700">
                          <a:solidFill>
                            <a:srgbClr val="000000"/>
                          </a:solidFill>
                          <a:latin typeface="Libre Baskerville"/>
                          <a:ea typeface="Libre Baskerville"/>
                          <a:cs typeface="Libre Baskerville"/>
                          <a:sym typeface="Libre Baskerville"/>
                        </a:rPr>
                        <a:t>Statistics ⏭</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Precalculus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Calculus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Statistics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extLst>
                  <a:ext uri="{0D108BD9-81ED-4DB2-BD59-A6C34878D82A}">
                    <a16:rowId xmlns:a16="http://schemas.microsoft.com/office/drawing/2014/main" val="10002"/>
                  </a:ext>
                </a:extLst>
              </a:tr>
              <a:tr h="558975">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Science</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Up to two lab sciences min. 4-8 credits</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b="1">
                          <a:latin typeface="Libre Baskerville"/>
                          <a:ea typeface="Libre Baskerville"/>
                          <a:cs typeface="Libre Baskerville"/>
                          <a:sym typeface="Libre Baskerville"/>
                        </a:rPr>
                        <a:t>STEM (academic)</a:t>
                      </a:r>
                      <a:r>
                        <a:rPr lang="en" sz="700">
                          <a:latin typeface="Libre Baskerville"/>
                          <a:ea typeface="Libre Baskerville"/>
                          <a:cs typeface="Libre Baskerville"/>
                          <a:sym typeface="Libre Baskerville"/>
                        </a:rPr>
                        <a:t>: Biology or Chemistry for majors</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Science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Biology ⏭</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a:latin typeface="Libre Baskerville"/>
                          <a:ea typeface="Libre Baskerville"/>
                          <a:cs typeface="Libre Baskerville"/>
                          <a:sym typeface="Libre Baskerville"/>
                        </a:rPr>
                        <a:t>Chemistry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Biology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Chemistry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Physics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Other lab science ⬲</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Biology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Chemistry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Physics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Other lab science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535225">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Social Science</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Any course min. 3 credits</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Social Science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World History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U.S. History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U.S. Government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Economics ⏭</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extLst>
                  <a:ext uri="{0D108BD9-81ED-4DB2-BD59-A6C34878D82A}">
                    <a16:rowId xmlns:a16="http://schemas.microsoft.com/office/drawing/2014/main" val="10004"/>
                  </a:ext>
                </a:extLst>
              </a:tr>
              <a:tr h="537050">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Electives</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Work-based certificates approved for college credit and any course that applies to program(s) of interest</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Career Exploration</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CTE Elective ⍈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CTE Elective ⍈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CTE Elective ⍈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r h="535225">
                <a:tc gridSpan="6">
                  <a:txBody>
                    <a:bodyPr/>
                    <a:lstStyle/>
                    <a:p>
                      <a:pPr marL="0" lvl="0" indent="0" algn="l" rtl="0">
                        <a:spcBef>
                          <a:spcPts val="0"/>
                        </a:spcBef>
                        <a:spcAft>
                          <a:spcPts val="0"/>
                        </a:spcAft>
                        <a:buNone/>
                      </a:pPr>
                      <a:endParaRPr sz="800">
                        <a:latin typeface="Libre Baskerville"/>
                        <a:ea typeface="Libre Baskerville"/>
                        <a:cs typeface="Libre Baskerville"/>
                        <a:sym typeface="Libre Baskerville"/>
                      </a:endParaRPr>
                    </a:p>
                  </a:txBody>
                  <a:tcPr marL="83125" marR="83125" marT="60500" marB="605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71" name="Google Shape;71;p15"/>
          <p:cNvSpPr txBox="1"/>
          <p:nvPr/>
        </p:nvSpPr>
        <p:spPr>
          <a:xfrm>
            <a:off x="224750" y="4635325"/>
            <a:ext cx="1632600" cy="283800"/>
          </a:xfrm>
          <a:prstGeom prst="rect">
            <a:avLst/>
          </a:prstGeom>
          <a:no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595959"/>
                </a:solidFill>
              </a:rPr>
              <a:t>⏭ </a:t>
            </a:r>
            <a:r>
              <a:rPr lang="en" sz="1000">
                <a:solidFill>
                  <a:srgbClr val="595959"/>
                </a:solidFill>
                <a:latin typeface="League Spartan"/>
                <a:ea typeface="League Spartan"/>
                <a:cs typeface="League Spartan"/>
                <a:sym typeface="League Spartan"/>
              </a:rPr>
              <a:t>AP or Dual Enrollment</a:t>
            </a:r>
            <a:endParaRPr sz="1000">
              <a:solidFill>
                <a:srgbClr val="595959"/>
              </a:solidFill>
              <a:latin typeface="League Spartan"/>
              <a:ea typeface="League Spartan"/>
              <a:cs typeface="League Spartan"/>
              <a:sym typeface="League Spartan"/>
            </a:endParaRPr>
          </a:p>
        </p:txBody>
      </p:sp>
      <p:sp>
        <p:nvSpPr>
          <p:cNvPr id="72" name="Google Shape;72;p15"/>
          <p:cNvSpPr txBox="1"/>
          <p:nvPr/>
        </p:nvSpPr>
        <p:spPr>
          <a:xfrm>
            <a:off x="1857350" y="4635325"/>
            <a:ext cx="1632600" cy="283800"/>
          </a:xfrm>
          <a:prstGeom prst="rect">
            <a:avLst/>
          </a:prstGeom>
          <a:no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595959"/>
                </a:solidFill>
              </a:rPr>
              <a:t>⬲ </a:t>
            </a:r>
            <a:r>
              <a:rPr lang="en" sz="1000">
                <a:solidFill>
                  <a:srgbClr val="595959"/>
                </a:solidFill>
                <a:latin typeface="League Spartan"/>
                <a:ea typeface="League Spartan"/>
                <a:cs typeface="League Spartan"/>
                <a:sym typeface="League Spartan"/>
              </a:rPr>
              <a:t>Dual Enrollment Only</a:t>
            </a:r>
            <a:endParaRPr sz="1000">
              <a:solidFill>
                <a:srgbClr val="595959"/>
              </a:solidFill>
              <a:latin typeface="League Spartan"/>
              <a:ea typeface="League Spartan"/>
              <a:cs typeface="League Spartan"/>
              <a:sym typeface="League Spartan"/>
            </a:endParaRPr>
          </a:p>
        </p:txBody>
      </p:sp>
      <p:sp>
        <p:nvSpPr>
          <p:cNvPr id="73" name="Google Shape;73;p15"/>
          <p:cNvSpPr txBox="1"/>
          <p:nvPr/>
        </p:nvSpPr>
        <p:spPr>
          <a:xfrm>
            <a:off x="3489952" y="4588069"/>
            <a:ext cx="1766400" cy="378300"/>
          </a:xfrm>
          <a:prstGeom prst="rect">
            <a:avLst/>
          </a:prstGeom>
          <a:no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595959"/>
                </a:solidFill>
              </a:rPr>
              <a:t>⍈ </a:t>
            </a:r>
            <a:r>
              <a:rPr lang="en" sz="1000">
                <a:solidFill>
                  <a:srgbClr val="595959"/>
                </a:solidFill>
                <a:latin typeface="League Spartan"/>
                <a:ea typeface="League Spartan"/>
                <a:cs typeface="League Spartan"/>
                <a:sym typeface="League Spartan"/>
              </a:rPr>
              <a:t>Work-based Certificate</a:t>
            </a:r>
            <a:endParaRPr sz="1000">
              <a:solidFill>
                <a:srgbClr val="595959"/>
              </a:solidFill>
              <a:latin typeface="League Spartan"/>
              <a:ea typeface="League Spartan"/>
              <a:cs typeface="League Spartan"/>
              <a:sym typeface="League Spart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C452E"/>
        </a:solid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90250" y="450150"/>
            <a:ext cx="5706600" cy="40908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000"/>
              <a:t>I am an advanced math student. I would like to earn a college degree in science, computer science, engineering, or math.</a:t>
            </a:r>
            <a:endParaRPr sz="2000"/>
          </a:p>
          <a:p>
            <a:pPr marL="0" lvl="0" indent="0" algn="just" rtl="0">
              <a:spcBef>
                <a:spcPts val="1000"/>
              </a:spcBef>
              <a:spcAft>
                <a:spcPts val="0"/>
              </a:spcAft>
              <a:buNone/>
            </a:pPr>
            <a:r>
              <a:rPr lang="en" sz="2000"/>
              <a:t>The types of careers that I am interested in include:</a:t>
            </a:r>
            <a:endParaRPr sz="2000"/>
          </a:p>
          <a:p>
            <a:pPr marL="457200" lvl="0" indent="-342900" algn="l" rtl="0">
              <a:spcBef>
                <a:spcPts val="1000"/>
              </a:spcBef>
              <a:spcAft>
                <a:spcPts val="0"/>
              </a:spcAft>
              <a:buSzPts val="1800"/>
              <a:buChar char="●"/>
            </a:pPr>
            <a:r>
              <a:rPr lang="en" sz="2000"/>
              <a:t>teaching science, math, or psychology at a college or university</a:t>
            </a:r>
            <a:endParaRPr sz="2000"/>
          </a:p>
          <a:p>
            <a:pPr marL="457200" lvl="0" indent="-342900" algn="l" rtl="0">
              <a:spcBef>
                <a:spcPts val="0"/>
              </a:spcBef>
              <a:spcAft>
                <a:spcPts val="0"/>
              </a:spcAft>
              <a:buSzPts val="1800"/>
              <a:buChar char="●"/>
            </a:pPr>
            <a:r>
              <a:rPr lang="en" sz="2000"/>
              <a:t>engineering such as civil, mechanical, and aerospace</a:t>
            </a:r>
            <a:endParaRPr sz="2000"/>
          </a:p>
          <a:p>
            <a:pPr marL="457200" lvl="0" indent="-342900" algn="l" rtl="0">
              <a:spcBef>
                <a:spcPts val="0"/>
              </a:spcBef>
              <a:spcAft>
                <a:spcPts val="0"/>
              </a:spcAft>
              <a:buSzPts val="1800"/>
              <a:buChar char="●"/>
            </a:pPr>
            <a:r>
              <a:rPr lang="en" sz="2000"/>
              <a:t>medical such as dentist, physician, or psychiatrist</a:t>
            </a:r>
            <a:endParaRPr sz="2000"/>
          </a:p>
          <a:p>
            <a:pPr marL="457200" lvl="0" indent="-342900" algn="l" rtl="0">
              <a:spcBef>
                <a:spcPts val="0"/>
              </a:spcBef>
              <a:spcAft>
                <a:spcPts val="0"/>
              </a:spcAft>
              <a:buSzPts val="1800"/>
              <a:buChar char="●"/>
            </a:pPr>
            <a:r>
              <a:rPr lang="en" sz="2000"/>
              <a:t>computer network architect, computer programming, and information security analyst</a:t>
            </a:r>
            <a:endParaRPr sz="2100"/>
          </a:p>
        </p:txBody>
      </p:sp>
      <p:pic>
        <p:nvPicPr>
          <p:cNvPr id="79" name="Google Shape;79;p16"/>
          <p:cNvPicPr preferRelativeResize="0"/>
          <p:nvPr/>
        </p:nvPicPr>
        <p:blipFill>
          <a:blip r:embed="rId3">
            <a:alphaModFix/>
          </a:blip>
          <a:stretch>
            <a:fillRect/>
          </a:stretch>
        </p:blipFill>
        <p:spPr>
          <a:xfrm>
            <a:off x="6642150" y="1504975"/>
            <a:ext cx="1981149" cy="19811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C452E"/>
        </a:solid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3704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Student B</a:t>
            </a:r>
            <a:endParaRPr b="1"/>
          </a:p>
        </p:txBody>
      </p:sp>
      <p:sp>
        <p:nvSpPr>
          <p:cNvPr id="85" name="Google Shape;85;p17"/>
          <p:cNvSpPr txBox="1">
            <a:spLocks noGrp="1"/>
          </p:cNvSpPr>
          <p:nvPr>
            <p:ph type="body" idx="1"/>
          </p:nvPr>
        </p:nvSpPr>
        <p:spPr>
          <a:xfrm>
            <a:off x="311700" y="1152475"/>
            <a:ext cx="3704400" cy="92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College and Career Plan: Undecided</a:t>
            </a:r>
            <a:endParaRPr/>
          </a:p>
          <a:p>
            <a:pPr marL="0" lvl="0" indent="0" algn="l" rtl="0">
              <a:spcBef>
                <a:spcPts val="1200"/>
              </a:spcBef>
              <a:spcAft>
                <a:spcPts val="1200"/>
              </a:spcAft>
              <a:buNone/>
            </a:pPr>
            <a:r>
              <a:rPr lang="en"/>
              <a:t>College Pathway: Non-Business</a:t>
            </a:r>
            <a:endParaRPr/>
          </a:p>
        </p:txBody>
      </p:sp>
      <p:sp>
        <p:nvSpPr>
          <p:cNvPr id="86" name="Google Shape;86;p17"/>
          <p:cNvSpPr txBox="1">
            <a:spLocks noGrp="1"/>
          </p:cNvSpPr>
          <p:nvPr>
            <p:ph type="body" idx="2"/>
          </p:nvPr>
        </p:nvSpPr>
        <p:spPr>
          <a:xfrm>
            <a:off x="4311600" y="405825"/>
            <a:ext cx="4520700" cy="4360200"/>
          </a:xfrm>
          <a:prstGeom prst="rect">
            <a:avLst/>
          </a:prstGeom>
        </p:spPr>
        <p:txBody>
          <a:bodyPr spcFirstLastPara="1" wrap="square" lIns="91425" tIns="91425" rIns="91425" bIns="91425" anchor="ctr" anchorCtr="0">
            <a:normAutofit fontScale="85000" lnSpcReduction="10000"/>
          </a:bodyPr>
          <a:lstStyle/>
          <a:p>
            <a:pPr marL="0" lvl="0" indent="0" algn="just" rtl="0">
              <a:lnSpc>
                <a:spcPct val="150000"/>
              </a:lnSpc>
              <a:spcBef>
                <a:spcPts val="0"/>
              </a:spcBef>
              <a:spcAft>
                <a:spcPts val="1200"/>
              </a:spcAft>
              <a:buNone/>
            </a:pPr>
            <a:r>
              <a:rPr lang="en"/>
              <a:t>This advanced math student earned a B or C in Honors Algebra II, which may be equivalent to college algebra or college algebra and plane trigonometry. The student’s math trajectory is Calculus or Statistics, and the student will benefit from strengthening math knowledge with </a:t>
            </a:r>
            <a:r>
              <a:rPr lang="en" b="1"/>
              <a:t>Precalculus</a:t>
            </a:r>
            <a:r>
              <a:rPr lang="en"/>
              <a:t>. This student with advanced math skills will likely show interest in physical science. </a:t>
            </a:r>
            <a:r>
              <a:rPr lang="en" b="1"/>
              <a:t>Foundational biology, chemistry, or physics</a:t>
            </a:r>
            <a:r>
              <a:rPr lang="en"/>
              <a:t> would be a good choice to satisfy a lab science requirement. If this student demonstrates advanced reading skills they may select </a:t>
            </a:r>
            <a:r>
              <a:rPr lang="en" b="1"/>
              <a:t>Biology for Majors</a:t>
            </a:r>
            <a:r>
              <a:rPr lang="en"/>
              <a:t>. The student may or may not be in an advanced English course sequence in high school, but should be eligible for earned credit in </a:t>
            </a:r>
            <a:r>
              <a:rPr lang="en" b="1"/>
              <a:t>English Composition 1-2</a:t>
            </a:r>
            <a:r>
              <a:rPr lang="en"/>
              <a:t>.</a:t>
            </a:r>
            <a:endParaRPr/>
          </a:p>
        </p:txBody>
      </p:sp>
      <p:graphicFrame>
        <p:nvGraphicFramePr>
          <p:cNvPr id="87" name="Google Shape;87;p17"/>
          <p:cNvGraphicFramePr/>
          <p:nvPr/>
        </p:nvGraphicFramePr>
        <p:xfrm>
          <a:off x="602300" y="2072575"/>
          <a:ext cx="3123175" cy="2179260"/>
        </p:xfrm>
        <a:graphic>
          <a:graphicData uri="http://schemas.openxmlformats.org/drawingml/2006/table">
            <a:tbl>
              <a:tblPr>
                <a:noFill/>
                <a:tableStyleId>{EE363AC0-8C68-46EC-A1C0-48C4182CE325}</a:tableStyleId>
              </a:tblPr>
              <a:tblGrid>
                <a:gridCol w="799850">
                  <a:extLst>
                    <a:ext uri="{9D8B030D-6E8A-4147-A177-3AD203B41FA5}">
                      <a16:colId xmlns:a16="http://schemas.microsoft.com/office/drawing/2014/main" val="20000"/>
                    </a:ext>
                  </a:extLst>
                </a:gridCol>
                <a:gridCol w="2323325">
                  <a:extLst>
                    <a:ext uri="{9D8B030D-6E8A-4147-A177-3AD203B41FA5}">
                      <a16:colId xmlns:a16="http://schemas.microsoft.com/office/drawing/2014/main" val="20001"/>
                    </a:ext>
                  </a:extLst>
                </a:gridCol>
              </a:tblGrid>
              <a:tr h="381000">
                <a:tc gridSpan="2">
                  <a:txBody>
                    <a:bodyPr/>
                    <a:lstStyle/>
                    <a:p>
                      <a:pPr marL="0" lvl="0" indent="0" algn="l" rtl="0">
                        <a:spcBef>
                          <a:spcPts val="0"/>
                        </a:spcBef>
                        <a:spcAft>
                          <a:spcPts val="0"/>
                        </a:spcAft>
                        <a:buNone/>
                      </a:pPr>
                      <a:r>
                        <a:rPr lang="en" sz="1200" b="1">
                          <a:solidFill>
                            <a:schemeClr val="lt1"/>
                          </a:solidFill>
                          <a:latin typeface="League Spartan"/>
                          <a:ea typeface="League Spartan"/>
                          <a:cs typeface="League Spartan"/>
                          <a:sym typeface="League Spartan"/>
                        </a:rPr>
                        <a:t>Earned Credit Goals</a:t>
                      </a:r>
                      <a:endParaRPr sz="1200" b="1">
                        <a:solidFill>
                          <a:schemeClr val="lt1"/>
                        </a:solidFill>
                        <a:latin typeface="League Spartan"/>
                        <a:ea typeface="League Spartan"/>
                        <a:cs typeface="League Spartan"/>
                        <a:sym typeface="League Spartan"/>
                      </a:endParaRPr>
                    </a:p>
                  </a:txBody>
                  <a:tcPr marL="91425" marR="91425" marT="91425" marB="91425">
                    <a:solidFill>
                      <a:srgbClr val="BC452E"/>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English</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English Composition 1-2</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Math</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Precalculus &gt; </a:t>
                      </a:r>
                      <a:r>
                        <a:rPr lang="en" sz="1000" b="1">
                          <a:latin typeface="Libre Baskerville"/>
                          <a:ea typeface="Libre Baskerville"/>
                          <a:cs typeface="Libre Baskerville"/>
                          <a:sym typeface="Libre Baskerville"/>
                        </a:rPr>
                        <a:t>Calculus</a:t>
                      </a:r>
                      <a:endParaRPr sz="1000" b="1">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Science</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Foundational or advanced lab science</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Social Studies</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Any 3 credits</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4"/>
                  </a:ext>
                </a:extLst>
              </a:tr>
            </a:tbl>
          </a:graphicData>
        </a:graphic>
      </p:graphicFrame>
      <p:sp>
        <p:nvSpPr>
          <p:cNvPr id="88" name="Google Shape;88;p17"/>
          <p:cNvSpPr txBox="1"/>
          <p:nvPr/>
        </p:nvSpPr>
        <p:spPr>
          <a:xfrm>
            <a:off x="122475" y="4723025"/>
            <a:ext cx="8900100" cy="266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dirty="0">
                <a:latin typeface="Libre Baskerville"/>
                <a:ea typeface="Libre Baskerville"/>
                <a:cs typeface="Libre Baskerville"/>
                <a:sym typeface="Libre Baskerville"/>
              </a:rPr>
              <a:t>This is a general advisement tool. For specific degree requirements and transfer agreements consult with the receiving institution.</a:t>
            </a:r>
            <a:endParaRPr sz="800" dirty="0">
              <a:latin typeface="Libre Baskerville"/>
              <a:ea typeface="Libre Baskerville"/>
              <a:cs typeface="Libre Baskerville"/>
              <a:sym typeface="Libre Baskervill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C452E"/>
        </a:solidFill>
        <a:effectLst/>
      </p:bgPr>
    </p:bg>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224788" y="15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Student B</a:t>
            </a:r>
            <a:r>
              <a:rPr lang="en"/>
              <a:t> High School Class Registration Guide</a:t>
            </a:r>
            <a:endParaRPr/>
          </a:p>
        </p:txBody>
      </p:sp>
      <p:graphicFrame>
        <p:nvGraphicFramePr>
          <p:cNvPr id="94" name="Google Shape;94;p18"/>
          <p:cNvGraphicFramePr/>
          <p:nvPr/>
        </p:nvGraphicFramePr>
        <p:xfrm>
          <a:off x="224816" y="725157"/>
          <a:ext cx="8694425" cy="4290695"/>
        </p:xfrm>
        <a:graphic>
          <a:graphicData uri="http://schemas.openxmlformats.org/drawingml/2006/table">
            <a:tbl>
              <a:tblPr>
                <a:noFill/>
                <a:tableStyleId>{EE363AC0-8C68-46EC-A1C0-48C4182CE325}</a:tableStyleId>
              </a:tblPr>
              <a:tblGrid>
                <a:gridCol w="818875">
                  <a:extLst>
                    <a:ext uri="{9D8B030D-6E8A-4147-A177-3AD203B41FA5}">
                      <a16:colId xmlns:a16="http://schemas.microsoft.com/office/drawing/2014/main" val="20000"/>
                    </a:ext>
                  </a:extLst>
                </a:gridCol>
                <a:gridCol w="1802950">
                  <a:extLst>
                    <a:ext uri="{9D8B030D-6E8A-4147-A177-3AD203B41FA5}">
                      <a16:colId xmlns:a16="http://schemas.microsoft.com/office/drawing/2014/main" val="20001"/>
                    </a:ext>
                  </a:extLst>
                </a:gridCol>
                <a:gridCol w="1518150">
                  <a:extLst>
                    <a:ext uri="{9D8B030D-6E8A-4147-A177-3AD203B41FA5}">
                      <a16:colId xmlns:a16="http://schemas.microsoft.com/office/drawing/2014/main" val="20002"/>
                    </a:ext>
                  </a:extLst>
                </a:gridCol>
                <a:gridCol w="1518150">
                  <a:extLst>
                    <a:ext uri="{9D8B030D-6E8A-4147-A177-3AD203B41FA5}">
                      <a16:colId xmlns:a16="http://schemas.microsoft.com/office/drawing/2014/main" val="20003"/>
                    </a:ext>
                  </a:extLst>
                </a:gridCol>
                <a:gridCol w="1518150">
                  <a:extLst>
                    <a:ext uri="{9D8B030D-6E8A-4147-A177-3AD203B41FA5}">
                      <a16:colId xmlns:a16="http://schemas.microsoft.com/office/drawing/2014/main" val="20004"/>
                    </a:ext>
                  </a:extLst>
                </a:gridCol>
                <a:gridCol w="1518150">
                  <a:extLst>
                    <a:ext uri="{9D8B030D-6E8A-4147-A177-3AD203B41FA5}">
                      <a16:colId xmlns:a16="http://schemas.microsoft.com/office/drawing/2014/main" val="20005"/>
                    </a:ext>
                  </a:extLst>
                </a:gridCol>
              </a:tblGrid>
              <a:tr h="535225">
                <a:tc>
                  <a:txBody>
                    <a:bodyPr/>
                    <a:lstStyle/>
                    <a:p>
                      <a:pPr marL="0" lvl="0" indent="0" algn="l" rtl="0">
                        <a:spcBef>
                          <a:spcPts val="0"/>
                        </a:spcBef>
                        <a:spcAft>
                          <a:spcPts val="0"/>
                        </a:spcAft>
                        <a:buNone/>
                      </a:pP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Early College</a:t>
                      </a:r>
                      <a:endParaRPr sz="800" b="1">
                        <a:latin typeface="Libre Baskerville"/>
                        <a:ea typeface="Libre Baskerville"/>
                        <a:cs typeface="Libre Baskerville"/>
                        <a:sym typeface="Libre Baskerville"/>
                      </a:endParaRPr>
                    </a:p>
                    <a:p>
                      <a:pPr marL="0" lvl="0" indent="0" algn="l" rtl="0">
                        <a:spcBef>
                          <a:spcPts val="0"/>
                        </a:spcBef>
                        <a:spcAft>
                          <a:spcPts val="0"/>
                        </a:spcAft>
                        <a:buNone/>
                      </a:pPr>
                      <a:r>
                        <a:rPr lang="en" sz="800" b="1">
                          <a:latin typeface="Libre Baskerville"/>
                          <a:ea typeface="Libre Baskerville"/>
                          <a:cs typeface="Libre Baskerville"/>
                          <a:sym typeface="Libre Baskerville"/>
                        </a:rPr>
                        <a:t>Earned Credit Goal</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9</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10</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11</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12</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535225">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English</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English Composition 1 and 2</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English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English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English Composition 1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English Composition 1 </a:t>
                      </a:r>
                      <a:r>
                        <a:rPr lang="en" sz="700">
                          <a:solidFill>
                            <a:srgbClr val="000000"/>
                          </a:solidFill>
                          <a:latin typeface="Libre Baskerville"/>
                          <a:ea typeface="Libre Baskerville"/>
                          <a:cs typeface="Libre Baskerville"/>
                          <a:sym typeface="Libre Baskerville"/>
                        </a:rPr>
                        <a:t>⬲</a:t>
                      </a:r>
                      <a:endParaRPr sz="700">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700"/>
                        <a:buFont typeface="Arial"/>
                        <a:buNone/>
                      </a:pPr>
                      <a:r>
                        <a:rPr lang="en" sz="700">
                          <a:solidFill>
                            <a:srgbClr val="000000"/>
                          </a:solidFill>
                          <a:latin typeface="Libre Baskerville"/>
                          <a:ea typeface="Libre Baskerville"/>
                          <a:cs typeface="Libre Baskerville"/>
                          <a:sym typeface="Libre Baskerville"/>
                        </a:rPr>
                        <a:t>English Composition 2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700"/>
                        <a:buFont typeface="Arial"/>
                        <a:buNone/>
                      </a:pPr>
                      <a:r>
                        <a:rPr lang="en" sz="700">
                          <a:solidFill>
                            <a:srgbClr val="000000"/>
                          </a:solidFill>
                          <a:latin typeface="Libre Baskerville"/>
                          <a:ea typeface="Libre Baskerville"/>
                          <a:cs typeface="Libre Baskerville"/>
                          <a:sym typeface="Libre Baskerville"/>
                        </a:rPr>
                        <a:t>Literature ⏭</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1043100">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Math</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700" i="1">
                          <a:latin typeface="Libre Baskerville"/>
                          <a:ea typeface="Libre Baskerville"/>
                          <a:cs typeface="Libre Baskerville"/>
                          <a:sym typeface="Libre Baskerville"/>
                        </a:rPr>
                        <a:t>Earned credit highest level reached or calculus and higher min. 3 credits</a:t>
                      </a:r>
                      <a:endParaRPr sz="700" i="1">
                        <a:latin typeface="Libre Baskerville"/>
                        <a:ea typeface="Libre Baskerville"/>
                        <a:cs typeface="Libre Baskerville"/>
                        <a:sym typeface="Libre Baskerville"/>
                      </a:endParaRPr>
                    </a:p>
                    <a:p>
                      <a:pPr marL="0" lvl="0" indent="0" algn="l" rtl="0">
                        <a:spcBef>
                          <a:spcPts val="0"/>
                        </a:spcBef>
                        <a:spcAft>
                          <a:spcPts val="0"/>
                        </a:spcAft>
                        <a:buNone/>
                      </a:pP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b="1">
                          <a:solidFill>
                            <a:srgbClr val="000000"/>
                          </a:solidFill>
                          <a:latin typeface="Libre Baskerville"/>
                          <a:ea typeface="Libre Baskerville"/>
                          <a:cs typeface="Libre Baskerville"/>
                          <a:sym typeface="Libre Baskerville"/>
                        </a:rPr>
                        <a:t>STEM (academic)</a:t>
                      </a:r>
                      <a:r>
                        <a:rPr lang="en" sz="700">
                          <a:solidFill>
                            <a:srgbClr val="000000"/>
                          </a:solidFill>
                          <a:latin typeface="Libre Baskerville"/>
                          <a:ea typeface="Libre Baskerville"/>
                          <a:cs typeface="Libre Baskerville"/>
                          <a:sym typeface="Libre Baskerville"/>
                        </a:rPr>
                        <a:t>: Algebra 2 &gt; Precalculus &gt; Calculus</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Algebra I</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a:latin typeface="Libre Baskerville"/>
                          <a:ea typeface="Libre Baskerville"/>
                          <a:cs typeface="Libre Baskerville"/>
                          <a:sym typeface="Libre Baskerville"/>
                        </a:rPr>
                        <a:t>Geometry</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a:latin typeface="Libre Baskerville"/>
                          <a:ea typeface="Libre Baskerville"/>
                          <a:cs typeface="Libre Baskerville"/>
                          <a:sym typeface="Libre Baskerville"/>
                        </a:rPr>
                        <a:t>Algebra 2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Geometry</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a:latin typeface="Libre Baskerville"/>
                          <a:ea typeface="Libre Baskerville"/>
                          <a:cs typeface="Libre Baskerville"/>
                          <a:sym typeface="Libre Baskerville"/>
                        </a:rPr>
                        <a:t>Algebra 2 ⬲</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a:latin typeface="Libre Baskerville"/>
                          <a:ea typeface="Libre Baskerville"/>
                          <a:cs typeface="Libre Baskerville"/>
                          <a:sym typeface="Libre Baskerville"/>
                        </a:rPr>
                        <a:t>Precalculus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Algebra 2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Precalculus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Calculus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700"/>
                        <a:buFont typeface="Arial"/>
                        <a:buNone/>
                      </a:pPr>
                      <a:r>
                        <a:rPr lang="en" sz="700">
                          <a:solidFill>
                            <a:srgbClr val="000000"/>
                          </a:solidFill>
                          <a:latin typeface="Libre Baskerville"/>
                          <a:ea typeface="Libre Baskerville"/>
                          <a:cs typeface="Libre Baskerville"/>
                          <a:sym typeface="Libre Baskerville"/>
                        </a:rPr>
                        <a:t>Statistics ⏭</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Precalculus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Calculus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Statistics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extLst>
                  <a:ext uri="{0D108BD9-81ED-4DB2-BD59-A6C34878D82A}">
                    <a16:rowId xmlns:a16="http://schemas.microsoft.com/office/drawing/2014/main" val="10002"/>
                  </a:ext>
                </a:extLst>
              </a:tr>
              <a:tr h="558975">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Science</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Up to two lab sciences min. 4-8 credits</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b="1">
                          <a:latin typeface="Libre Baskerville"/>
                          <a:ea typeface="Libre Baskerville"/>
                          <a:cs typeface="Libre Baskerville"/>
                          <a:sym typeface="Libre Baskerville"/>
                        </a:rPr>
                        <a:t>STEM (academic)</a:t>
                      </a:r>
                      <a:r>
                        <a:rPr lang="en" sz="700">
                          <a:latin typeface="Libre Baskerville"/>
                          <a:ea typeface="Libre Baskerville"/>
                          <a:cs typeface="Libre Baskerville"/>
                          <a:sym typeface="Libre Baskerville"/>
                        </a:rPr>
                        <a:t>: Biology or Chemistry for majors</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Science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Biology ⏭</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a:latin typeface="Libre Baskerville"/>
                          <a:ea typeface="Libre Baskerville"/>
                          <a:cs typeface="Libre Baskerville"/>
                          <a:sym typeface="Libre Baskerville"/>
                        </a:rPr>
                        <a:t>Chemistry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Biology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Chemistry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Physics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Other lab science ⬲</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Biology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Chemistry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Physics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Other lab science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535225">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Social Science</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Any course min. 3 credits</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Social Science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World History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U.S. History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U.S. Government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Economics ⏭</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extLst>
                  <a:ext uri="{0D108BD9-81ED-4DB2-BD59-A6C34878D82A}">
                    <a16:rowId xmlns:a16="http://schemas.microsoft.com/office/drawing/2014/main" val="10004"/>
                  </a:ext>
                </a:extLst>
              </a:tr>
              <a:tr h="537050">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Electives</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Work-based certificates approved for college credit and any course that applies to program(s) of interest</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Career Exploration</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CTE Elective ⍈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CTE Elective ⍈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CTE Elective ⍈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r h="535225">
                <a:tc gridSpan="6">
                  <a:txBody>
                    <a:bodyPr/>
                    <a:lstStyle/>
                    <a:p>
                      <a:pPr marL="0" lvl="0" indent="0" algn="l" rtl="0">
                        <a:spcBef>
                          <a:spcPts val="0"/>
                        </a:spcBef>
                        <a:spcAft>
                          <a:spcPts val="0"/>
                        </a:spcAft>
                        <a:buNone/>
                      </a:pPr>
                      <a:endParaRPr sz="800">
                        <a:latin typeface="Libre Baskerville"/>
                        <a:ea typeface="Libre Baskerville"/>
                        <a:cs typeface="Libre Baskerville"/>
                        <a:sym typeface="Libre Baskerville"/>
                      </a:endParaRPr>
                    </a:p>
                  </a:txBody>
                  <a:tcPr marL="83125" marR="83125" marT="60500" marB="605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95" name="Google Shape;95;p18"/>
          <p:cNvSpPr txBox="1"/>
          <p:nvPr/>
        </p:nvSpPr>
        <p:spPr>
          <a:xfrm>
            <a:off x="224750" y="4635325"/>
            <a:ext cx="1632600" cy="283800"/>
          </a:xfrm>
          <a:prstGeom prst="rect">
            <a:avLst/>
          </a:prstGeom>
          <a:no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595959"/>
                </a:solidFill>
              </a:rPr>
              <a:t>⏭ </a:t>
            </a:r>
            <a:r>
              <a:rPr lang="en" sz="1000">
                <a:solidFill>
                  <a:srgbClr val="595959"/>
                </a:solidFill>
                <a:latin typeface="League Spartan"/>
                <a:ea typeface="League Spartan"/>
                <a:cs typeface="League Spartan"/>
                <a:sym typeface="League Spartan"/>
              </a:rPr>
              <a:t>AP or Dual Enrollment</a:t>
            </a:r>
            <a:endParaRPr sz="1000">
              <a:solidFill>
                <a:srgbClr val="595959"/>
              </a:solidFill>
              <a:latin typeface="League Spartan"/>
              <a:ea typeface="League Spartan"/>
              <a:cs typeface="League Spartan"/>
              <a:sym typeface="League Spartan"/>
            </a:endParaRPr>
          </a:p>
        </p:txBody>
      </p:sp>
      <p:sp>
        <p:nvSpPr>
          <p:cNvPr id="96" name="Google Shape;96;p18"/>
          <p:cNvSpPr txBox="1"/>
          <p:nvPr/>
        </p:nvSpPr>
        <p:spPr>
          <a:xfrm>
            <a:off x="1857350" y="4635325"/>
            <a:ext cx="1632600" cy="283800"/>
          </a:xfrm>
          <a:prstGeom prst="rect">
            <a:avLst/>
          </a:prstGeom>
          <a:no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595959"/>
                </a:solidFill>
              </a:rPr>
              <a:t>⬲ </a:t>
            </a:r>
            <a:r>
              <a:rPr lang="en" sz="1000">
                <a:solidFill>
                  <a:srgbClr val="595959"/>
                </a:solidFill>
                <a:latin typeface="League Spartan"/>
                <a:ea typeface="League Spartan"/>
                <a:cs typeface="League Spartan"/>
                <a:sym typeface="League Spartan"/>
              </a:rPr>
              <a:t>Dual Enrollment Only</a:t>
            </a:r>
            <a:endParaRPr sz="1000">
              <a:solidFill>
                <a:srgbClr val="595959"/>
              </a:solidFill>
              <a:latin typeface="League Spartan"/>
              <a:ea typeface="League Spartan"/>
              <a:cs typeface="League Spartan"/>
              <a:sym typeface="League Spartan"/>
            </a:endParaRPr>
          </a:p>
        </p:txBody>
      </p:sp>
      <p:sp>
        <p:nvSpPr>
          <p:cNvPr id="97" name="Google Shape;97;p18"/>
          <p:cNvSpPr txBox="1"/>
          <p:nvPr/>
        </p:nvSpPr>
        <p:spPr>
          <a:xfrm>
            <a:off x="3489952" y="4588069"/>
            <a:ext cx="1766400" cy="378300"/>
          </a:xfrm>
          <a:prstGeom prst="rect">
            <a:avLst/>
          </a:prstGeom>
          <a:no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595959"/>
                </a:solidFill>
              </a:rPr>
              <a:t>⍈ </a:t>
            </a:r>
            <a:r>
              <a:rPr lang="en" sz="1000">
                <a:solidFill>
                  <a:srgbClr val="595959"/>
                </a:solidFill>
                <a:latin typeface="League Spartan"/>
                <a:ea typeface="League Spartan"/>
                <a:cs typeface="League Spartan"/>
                <a:sym typeface="League Spartan"/>
              </a:rPr>
              <a:t>Work-based Certificate</a:t>
            </a:r>
            <a:endParaRPr sz="1000">
              <a:solidFill>
                <a:srgbClr val="595959"/>
              </a:solidFill>
              <a:latin typeface="League Spartan"/>
              <a:ea typeface="League Spartan"/>
              <a:cs typeface="League Spartan"/>
              <a:sym typeface="League Spart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8254E"/>
        </a:solid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490250" y="450150"/>
            <a:ext cx="5757300" cy="40908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600"/>
              <a:t>I am a traditional math student. I would like to earn a college degree, but I’m not sure about my college and career plan.</a:t>
            </a:r>
            <a:endParaRPr sz="2600"/>
          </a:p>
        </p:txBody>
      </p:sp>
      <p:pic>
        <p:nvPicPr>
          <p:cNvPr id="103" name="Google Shape;103;p19"/>
          <p:cNvPicPr preferRelativeResize="0"/>
          <p:nvPr/>
        </p:nvPicPr>
        <p:blipFill>
          <a:blip r:embed="rId3">
            <a:alphaModFix/>
          </a:blip>
          <a:stretch>
            <a:fillRect/>
          </a:stretch>
        </p:blipFill>
        <p:spPr>
          <a:xfrm>
            <a:off x="6673350" y="1504975"/>
            <a:ext cx="1981149" cy="19811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8254E"/>
        </a:solidFill>
        <a:effectLst/>
      </p:bgPr>
    </p:bg>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445025"/>
            <a:ext cx="3704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Student C</a:t>
            </a:r>
            <a:endParaRPr b="1"/>
          </a:p>
        </p:txBody>
      </p:sp>
      <p:sp>
        <p:nvSpPr>
          <p:cNvPr id="109" name="Google Shape;109;p20"/>
          <p:cNvSpPr txBox="1">
            <a:spLocks noGrp="1"/>
          </p:cNvSpPr>
          <p:nvPr>
            <p:ph type="body" idx="1"/>
          </p:nvPr>
        </p:nvSpPr>
        <p:spPr>
          <a:xfrm>
            <a:off x="311700" y="1152475"/>
            <a:ext cx="3704400" cy="1058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College and Career Plan: Undecided</a:t>
            </a:r>
            <a:endParaRPr/>
          </a:p>
          <a:p>
            <a:pPr marL="0" lvl="0" indent="0" algn="l" rtl="0">
              <a:spcBef>
                <a:spcPts val="1200"/>
              </a:spcBef>
              <a:spcAft>
                <a:spcPts val="1200"/>
              </a:spcAft>
              <a:buNone/>
            </a:pPr>
            <a:r>
              <a:rPr lang="en"/>
              <a:t>College Pathway: Any</a:t>
            </a:r>
            <a:endParaRPr/>
          </a:p>
        </p:txBody>
      </p:sp>
      <p:sp>
        <p:nvSpPr>
          <p:cNvPr id="110" name="Google Shape;110;p20"/>
          <p:cNvSpPr txBox="1">
            <a:spLocks noGrp="1"/>
          </p:cNvSpPr>
          <p:nvPr>
            <p:ph type="body" idx="2"/>
          </p:nvPr>
        </p:nvSpPr>
        <p:spPr>
          <a:xfrm>
            <a:off x="4311600" y="405825"/>
            <a:ext cx="4520700" cy="4360200"/>
          </a:xfrm>
          <a:prstGeom prst="rect">
            <a:avLst/>
          </a:prstGeom>
        </p:spPr>
        <p:txBody>
          <a:bodyPr spcFirstLastPara="1" wrap="square" lIns="91425" tIns="91425" rIns="91425" bIns="91425" anchor="ctr" anchorCtr="0">
            <a:normAutofit lnSpcReduction="10000"/>
          </a:bodyPr>
          <a:lstStyle/>
          <a:p>
            <a:pPr marL="0" lvl="0" indent="0" algn="just" rtl="0">
              <a:lnSpc>
                <a:spcPct val="150000"/>
              </a:lnSpc>
              <a:spcBef>
                <a:spcPts val="0"/>
              </a:spcBef>
              <a:spcAft>
                <a:spcPts val="1200"/>
              </a:spcAft>
              <a:buNone/>
            </a:pPr>
            <a:r>
              <a:rPr lang="en"/>
              <a:t>This student earned a C or higher in the traditional high school math sequence: Algebra I, Geometry, and Algebra II. The undecided student should earn credit for </a:t>
            </a:r>
            <a:r>
              <a:rPr lang="en" b="1"/>
              <a:t>College Algebra</a:t>
            </a:r>
            <a:r>
              <a:rPr lang="en"/>
              <a:t> for the fourth year math elective class. </a:t>
            </a:r>
            <a:r>
              <a:rPr lang="en" b="1">
                <a:solidFill>
                  <a:schemeClr val="dk1"/>
                </a:solidFill>
              </a:rPr>
              <a:t>Foundational biology, chemistry, or physics</a:t>
            </a:r>
            <a:r>
              <a:rPr lang="en">
                <a:solidFill>
                  <a:schemeClr val="dk1"/>
                </a:solidFill>
              </a:rPr>
              <a:t> would be a good choice to satisfy a lab science requirement. If this student demonstrates advanced reading skills they may select </a:t>
            </a:r>
            <a:r>
              <a:rPr lang="en" b="1">
                <a:solidFill>
                  <a:schemeClr val="dk1"/>
                </a:solidFill>
              </a:rPr>
              <a:t>Biology for Majors</a:t>
            </a:r>
            <a:r>
              <a:rPr lang="en">
                <a:solidFill>
                  <a:schemeClr val="dk1"/>
                </a:solidFill>
              </a:rPr>
              <a:t>. The student may or may not be in an advanced English course sequence in high school, but should be eligible for earned credit in </a:t>
            </a:r>
            <a:r>
              <a:rPr lang="en" b="1">
                <a:solidFill>
                  <a:schemeClr val="dk1"/>
                </a:solidFill>
              </a:rPr>
              <a:t>English Composition 1-2</a:t>
            </a:r>
            <a:r>
              <a:rPr lang="en">
                <a:solidFill>
                  <a:schemeClr val="dk1"/>
                </a:solidFill>
              </a:rPr>
              <a:t>.</a:t>
            </a:r>
            <a:endParaRPr/>
          </a:p>
        </p:txBody>
      </p:sp>
      <p:graphicFrame>
        <p:nvGraphicFramePr>
          <p:cNvPr id="111" name="Google Shape;111;p20"/>
          <p:cNvGraphicFramePr/>
          <p:nvPr/>
        </p:nvGraphicFramePr>
        <p:xfrm>
          <a:off x="602313" y="2121975"/>
          <a:ext cx="3123175" cy="2179260"/>
        </p:xfrm>
        <a:graphic>
          <a:graphicData uri="http://schemas.openxmlformats.org/drawingml/2006/table">
            <a:tbl>
              <a:tblPr>
                <a:noFill/>
                <a:tableStyleId>{EE363AC0-8C68-46EC-A1C0-48C4182CE325}</a:tableStyleId>
              </a:tblPr>
              <a:tblGrid>
                <a:gridCol w="799850">
                  <a:extLst>
                    <a:ext uri="{9D8B030D-6E8A-4147-A177-3AD203B41FA5}">
                      <a16:colId xmlns:a16="http://schemas.microsoft.com/office/drawing/2014/main" val="20000"/>
                    </a:ext>
                  </a:extLst>
                </a:gridCol>
                <a:gridCol w="2323325">
                  <a:extLst>
                    <a:ext uri="{9D8B030D-6E8A-4147-A177-3AD203B41FA5}">
                      <a16:colId xmlns:a16="http://schemas.microsoft.com/office/drawing/2014/main" val="20001"/>
                    </a:ext>
                  </a:extLst>
                </a:gridCol>
              </a:tblGrid>
              <a:tr h="381000">
                <a:tc gridSpan="2">
                  <a:txBody>
                    <a:bodyPr/>
                    <a:lstStyle/>
                    <a:p>
                      <a:pPr marL="0" lvl="0" indent="0" algn="l" rtl="0">
                        <a:spcBef>
                          <a:spcPts val="0"/>
                        </a:spcBef>
                        <a:spcAft>
                          <a:spcPts val="0"/>
                        </a:spcAft>
                        <a:buNone/>
                      </a:pPr>
                      <a:r>
                        <a:rPr lang="en" sz="1200" b="1">
                          <a:solidFill>
                            <a:schemeClr val="lt1"/>
                          </a:solidFill>
                          <a:latin typeface="League Spartan"/>
                          <a:ea typeface="League Spartan"/>
                          <a:cs typeface="League Spartan"/>
                          <a:sym typeface="League Spartan"/>
                        </a:rPr>
                        <a:t>Earned Credit Goals</a:t>
                      </a:r>
                      <a:endParaRPr sz="1200" b="1">
                        <a:solidFill>
                          <a:schemeClr val="lt1"/>
                        </a:solidFill>
                        <a:latin typeface="League Spartan"/>
                        <a:ea typeface="League Spartan"/>
                        <a:cs typeface="League Spartan"/>
                        <a:sym typeface="League Spartan"/>
                      </a:endParaRPr>
                    </a:p>
                  </a:txBody>
                  <a:tcPr marL="91425" marR="91425" marT="91425" marB="91425">
                    <a:solidFill>
                      <a:srgbClr val="18254E"/>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English</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English Composition 1-2</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Math</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College Algebra</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Science</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Foundational or advanced lab science</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200">
                          <a:latin typeface="League Spartan"/>
                          <a:ea typeface="League Spartan"/>
                          <a:cs typeface="League Spartan"/>
                          <a:sym typeface="League Spartan"/>
                        </a:rPr>
                        <a:t>Social Studies</a:t>
                      </a:r>
                      <a:endParaRPr sz="1200">
                        <a:latin typeface="League Spartan"/>
                        <a:ea typeface="League Spartan"/>
                        <a:cs typeface="League Spartan"/>
                        <a:sym typeface="League Spartan"/>
                      </a:endParaRPr>
                    </a:p>
                  </a:txBody>
                  <a:tcPr marL="91425" marR="91425" marT="91425" marB="91425" anchor="ctr"/>
                </a:tc>
                <a:tc>
                  <a:txBody>
                    <a:bodyPr/>
                    <a:lstStyle/>
                    <a:p>
                      <a:pPr marL="0" lvl="0" indent="0" algn="l" rtl="0">
                        <a:spcBef>
                          <a:spcPts val="0"/>
                        </a:spcBef>
                        <a:spcAft>
                          <a:spcPts val="0"/>
                        </a:spcAft>
                        <a:buNone/>
                      </a:pPr>
                      <a:r>
                        <a:rPr lang="en" sz="1000">
                          <a:latin typeface="Libre Baskerville"/>
                          <a:ea typeface="Libre Baskerville"/>
                          <a:cs typeface="Libre Baskerville"/>
                          <a:sym typeface="Libre Baskerville"/>
                        </a:rPr>
                        <a:t>Any 3 credits</a:t>
                      </a:r>
                      <a:endParaRPr sz="1000">
                        <a:latin typeface="Libre Baskerville"/>
                        <a:ea typeface="Libre Baskerville"/>
                        <a:cs typeface="Libre Baskerville"/>
                        <a:sym typeface="Libre Baskerville"/>
                      </a:endParaRPr>
                    </a:p>
                  </a:txBody>
                  <a:tcPr marL="91425" marR="91425" marT="91425" marB="91425" anchor="ctr"/>
                </a:tc>
                <a:extLst>
                  <a:ext uri="{0D108BD9-81ED-4DB2-BD59-A6C34878D82A}">
                    <a16:rowId xmlns:a16="http://schemas.microsoft.com/office/drawing/2014/main" val="10004"/>
                  </a:ext>
                </a:extLst>
              </a:tr>
            </a:tbl>
          </a:graphicData>
        </a:graphic>
      </p:graphicFrame>
      <p:sp>
        <p:nvSpPr>
          <p:cNvPr id="112" name="Google Shape;112;p20"/>
          <p:cNvSpPr txBox="1"/>
          <p:nvPr/>
        </p:nvSpPr>
        <p:spPr>
          <a:xfrm>
            <a:off x="122475" y="4723025"/>
            <a:ext cx="8900100" cy="266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dirty="0">
                <a:latin typeface="Libre Baskerville"/>
                <a:ea typeface="Libre Baskerville"/>
                <a:cs typeface="Libre Baskerville"/>
                <a:sym typeface="Libre Baskerville"/>
              </a:rPr>
              <a:t>This is a general advisement tool. For specific degree requirements and transfer agreements consult with the receiving institution.</a:t>
            </a:r>
            <a:endParaRPr sz="800" dirty="0">
              <a:latin typeface="Libre Baskerville"/>
              <a:ea typeface="Libre Baskerville"/>
              <a:cs typeface="Libre Baskerville"/>
              <a:sym typeface="Libre Baskervill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8254E"/>
        </a:solidFill>
        <a:effectLst/>
      </p:bgPr>
    </p:bg>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224788" y="15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Student C</a:t>
            </a:r>
            <a:r>
              <a:rPr lang="en"/>
              <a:t> High School Class Registration Guide</a:t>
            </a:r>
            <a:endParaRPr/>
          </a:p>
        </p:txBody>
      </p:sp>
      <p:graphicFrame>
        <p:nvGraphicFramePr>
          <p:cNvPr id="118" name="Google Shape;118;p21"/>
          <p:cNvGraphicFramePr/>
          <p:nvPr/>
        </p:nvGraphicFramePr>
        <p:xfrm>
          <a:off x="224816" y="725157"/>
          <a:ext cx="8694425" cy="4290695"/>
        </p:xfrm>
        <a:graphic>
          <a:graphicData uri="http://schemas.openxmlformats.org/drawingml/2006/table">
            <a:tbl>
              <a:tblPr>
                <a:noFill/>
                <a:tableStyleId>{EE363AC0-8C68-46EC-A1C0-48C4182CE325}</a:tableStyleId>
              </a:tblPr>
              <a:tblGrid>
                <a:gridCol w="818875">
                  <a:extLst>
                    <a:ext uri="{9D8B030D-6E8A-4147-A177-3AD203B41FA5}">
                      <a16:colId xmlns:a16="http://schemas.microsoft.com/office/drawing/2014/main" val="20000"/>
                    </a:ext>
                  </a:extLst>
                </a:gridCol>
                <a:gridCol w="1802950">
                  <a:extLst>
                    <a:ext uri="{9D8B030D-6E8A-4147-A177-3AD203B41FA5}">
                      <a16:colId xmlns:a16="http://schemas.microsoft.com/office/drawing/2014/main" val="20001"/>
                    </a:ext>
                  </a:extLst>
                </a:gridCol>
                <a:gridCol w="1518150">
                  <a:extLst>
                    <a:ext uri="{9D8B030D-6E8A-4147-A177-3AD203B41FA5}">
                      <a16:colId xmlns:a16="http://schemas.microsoft.com/office/drawing/2014/main" val="20002"/>
                    </a:ext>
                  </a:extLst>
                </a:gridCol>
                <a:gridCol w="1518150">
                  <a:extLst>
                    <a:ext uri="{9D8B030D-6E8A-4147-A177-3AD203B41FA5}">
                      <a16:colId xmlns:a16="http://schemas.microsoft.com/office/drawing/2014/main" val="20003"/>
                    </a:ext>
                  </a:extLst>
                </a:gridCol>
                <a:gridCol w="1518150">
                  <a:extLst>
                    <a:ext uri="{9D8B030D-6E8A-4147-A177-3AD203B41FA5}">
                      <a16:colId xmlns:a16="http://schemas.microsoft.com/office/drawing/2014/main" val="20004"/>
                    </a:ext>
                  </a:extLst>
                </a:gridCol>
                <a:gridCol w="1518150">
                  <a:extLst>
                    <a:ext uri="{9D8B030D-6E8A-4147-A177-3AD203B41FA5}">
                      <a16:colId xmlns:a16="http://schemas.microsoft.com/office/drawing/2014/main" val="20005"/>
                    </a:ext>
                  </a:extLst>
                </a:gridCol>
              </a:tblGrid>
              <a:tr h="535225">
                <a:tc>
                  <a:txBody>
                    <a:bodyPr/>
                    <a:lstStyle/>
                    <a:p>
                      <a:pPr marL="0" lvl="0" indent="0" algn="l" rtl="0">
                        <a:spcBef>
                          <a:spcPts val="0"/>
                        </a:spcBef>
                        <a:spcAft>
                          <a:spcPts val="0"/>
                        </a:spcAft>
                        <a:buNone/>
                      </a:pP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Early College</a:t>
                      </a:r>
                      <a:endParaRPr sz="800" b="1">
                        <a:latin typeface="Libre Baskerville"/>
                        <a:ea typeface="Libre Baskerville"/>
                        <a:cs typeface="Libre Baskerville"/>
                        <a:sym typeface="Libre Baskerville"/>
                      </a:endParaRPr>
                    </a:p>
                    <a:p>
                      <a:pPr marL="0" lvl="0" indent="0" algn="l" rtl="0">
                        <a:spcBef>
                          <a:spcPts val="0"/>
                        </a:spcBef>
                        <a:spcAft>
                          <a:spcPts val="0"/>
                        </a:spcAft>
                        <a:buNone/>
                      </a:pPr>
                      <a:r>
                        <a:rPr lang="en" sz="800" b="1">
                          <a:latin typeface="Libre Baskerville"/>
                          <a:ea typeface="Libre Baskerville"/>
                          <a:cs typeface="Libre Baskerville"/>
                          <a:sym typeface="Libre Baskerville"/>
                        </a:rPr>
                        <a:t>Earned Credit Goal</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9</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10</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11</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Grade 12</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535225">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English</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English Composition 1 and 2</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English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English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English Composition 1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English Composition 1 </a:t>
                      </a:r>
                      <a:r>
                        <a:rPr lang="en" sz="700">
                          <a:solidFill>
                            <a:srgbClr val="000000"/>
                          </a:solidFill>
                          <a:latin typeface="Libre Baskerville"/>
                          <a:ea typeface="Libre Baskerville"/>
                          <a:cs typeface="Libre Baskerville"/>
                          <a:sym typeface="Libre Baskerville"/>
                        </a:rPr>
                        <a:t>⬲</a:t>
                      </a:r>
                      <a:endParaRPr sz="700">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700"/>
                        <a:buFont typeface="Arial"/>
                        <a:buNone/>
                      </a:pPr>
                      <a:r>
                        <a:rPr lang="en" sz="700">
                          <a:solidFill>
                            <a:srgbClr val="000000"/>
                          </a:solidFill>
                          <a:latin typeface="Libre Baskerville"/>
                          <a:ea typeface="Libre Baskerville"/>
                          <a:cs typeface="Libre Baskerville"/>
                          <a:sym typeface="Libre Baskerville"/>
                        </a:rPr>
                        <a:t>English Composition 2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700"/>
                        <a:buFont typeface="Arial"/>
                        <a:buNone/>
                      </a:pPr>
                      <a:r>
                        <a:rPr lang="en" sz="700">
                          <a:solidFill>
                            <a:srgbClr val="000000"/>
                          </a:solidFill>
                          <a:latin typeface="Libre Baskerville"/>
                          <a:ea typeface="Libre Baskerville"/>
                          <a:cs typeface="Libre Baskerville"/>
                          <a:sym typeface="Libre Baskerville"/>
                        </a:rPr>
                        <a:t>Literature ⏭</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1043100">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Math</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700" i="1">
                          <a:latin typeface="Libre Baskerville"/>
                          <a:ea typeface="Libre Baskerville"/>
                          <a:cs typeface="Libre Baskerville"/>
                          <a:sym typeface="Libre Baskerville"/>
                        </a:rPr>
                        <a:t>Earned credit college algebra min. 3 credits which is the foundation of calculus or brief calculus and may be the only course required for Non-STEM and Non-Business degrees</a:t>
                      </a:r>
                      <a:endParaRPr sz="700" i="1">
                        <a:latin typeface="Libre Baskerville"/>
                        <a:ea typeface="Libre Baskerville"/>
                        <a:cs typeface="Libre Baskerville"/>
                        <a:sym typeface="Libre Baskerville"/>
                      </a:endParaRPr>
                    </a:p>
                    <a:p>
                      <a:pPr marL="0" lvl="0" indent="0" algn="l" rtl="0">
                        <a:spcBef>
                          <a:spcPts val="0"/>
                        </a:spcBef>
                        <a:spcAft>
                          <a:spcPts val="0"/>
                        </a:spcAft>
                        <a:buNone/>
                      </a:pP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b="1">
                          <a:solidFill>
                            <a:srgbClr val="000000"/>
                          </a:solidFill>
                          <a:latin typeface="Libre Baskerville"/>
                          <a:ea typeface="Libre Baskerville"/>
                          <a:cs typeface="Libre Baskerville"/>
                          <a:sym typeface="Libre Baskerville"/>
                        </a:rPr>
                        <a:t>STEM (academic)</a:t>
                      </a:r>
                      <a:r>
                        <a:rPr lang="en" sz="700">
                          <a:solidFill>
                            <a:srgbClr val="000000"/>
                          </a:solidFill>
                          <a:latin typeface="Libre Baskerville"/>
                          <a:ea typeface="Libre Baskerville"/>
                          <a:cs typeface="Libre Baskerville"/>
                          <a:sym typeface="Libre Baskerville"/>
                        </a:rPr>
                        <a:t>: Algebra 2 &gt; Precalculus &gt; Calculus</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Algebra I</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Geometry</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Algebra 2</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tc>
                  <a:txBody>
                    <a:bodyPr/>
                    <a:lstStyle/>
                    <a:p>
                      <a:pPr marL="0" lvl="0" indent="0" algn="l" rtl="0">
                        <a:spcBef>
                          <a:spcPts val="0"/>
                        </a:spcBef>
                        <a:spcAft>
                          <a:spcPts val="0"/>
                        </a:spcAft>
                        <a:buClr>
                          <a:schemeClr val="dk1"/>
                        </a:buClr>
                        <a:buSzPts val="1100"/>
                        <a:buFont typeface="Arial"/>
                        <a:buNone/>
                      </a:pPr>
                      <a:r>
                        <a:rPr lang="en" sz="700">
                          <a:solidFill>
                            <a:schemeClr val="dk1"/>
                          </a:solidFill>
                          <a:latin typeface="Libre Baskerville"/>
                          <a:ea typeface="Libre Baskerville"/>
                          <a:cs typeface="Libre Baskerville"/>
                          <a:sym typeface="Libre Baskerville"/>
                        </a:rPr>
                        <a:t>Algebra 2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AD1DC"/>
                    </a:solidFill>
                  </a:tcPr>
                </a:tc>
                <a:extLst>
                  <a:ext uri="{0D108BD9-81ED-4DB2-BD59-A6C34878D82A}">
                    <a16:rowId xmlns:a16="http://schemas.microsoft.com/office/drawing/2014/main" val="10002"/>
                  </a:ext>
                </a:extLst>
              </a:tr>
              <a:tr h="558975">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Science</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Up to two lab sciences min. 4-8 credits</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b="1">
                          <a:latin typeface="Libre Baskerville"/>
                          <a:ea typeface="Libre Baskerville"/>
                          <a:cs typeface="Libre Baskerville"/>
                          <a:sym typeface="Libre Baskerville"/>
                        </a:rPr>
                        <a:t>STEM (academic)</a:t>
                      </a:r>
                      <a:r>
                        <a:rPr lang="en" sz="700">
                          <a:latin typeface="Libre Baskerville"/>
                          <a:ea typeface="Libre Baskerville"/>
                          <a:cs typeface="Libre Baskerville"/>
                          <a:sym typeface="Libre Baskerville"/>
                        </a:rPr>
                        <a:t>: Biology or Chemistry for majors</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Science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Biology ⏭</a:t>
                      </a:r>
                      <a:endParaRPr sz="700">
                        <a:latin typeface="Libre Baskerville"/>
                        <a:ea typeface="Libre Baskerville"/>
                        <a:cs typeface="Libre Baskerville"/>
                        <a:sym typeface="Libre Baskerville"/>
                      </a:endParaRPr>
                    </a:p>
                    <a:p>
                      <a:pPr marL="0" lvl="0" indent="0" algn="l" rtl="0">
                        <a:spcBef>
                          <a:spcPts val="0"/>
                        </a:spcBef>
                        <a:spcAft>
                          <a:spcPts val="0"/>
                        </a:spcAft>
                        <a:buNone/>
                      </a:pPr>
                      <a:r>
                        <a:rPr lang="en" sz="700">
                          <a:latin typeface="Libre Baskerville"/>
                          <a:ea typeface="Libre Baskerville"/>
                          <a:cs typeface="Libre Baskerville"/>
                          <a:sym typeface="Libre Baskerville"/>
                        </a:rPr>
                        <a:t>Chemistry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Biology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Chemistry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Physics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Other lab science ⬲</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Biology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Chemistry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Physics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Other lab science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535225">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Social Science</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Any course min. 3 credits</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Social Science Sequence</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World History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U.S. History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U.S. Government ⏭</a:t>
                      </a:r>
                      <a:endParaRPr sz="700">
                        <a:solidFill>
                          <a:srgbClr val="000000"/>
                        </a:solidFill>
                        <a:latin typeface="Libre Baskerville"/>
                        <a:ea typeface="Libre Baskerville"/>
                        <a:cs typeface="Libre Baskerville"/>
                        <a:sym typeface="Libre Baskerville"/>
                      </a:endParaRPr>
                    </a:p>
                    <a:p>
                      <a:pPr marL="0" lvl="0" indent="0" algn="l" rtl="0">
                        <a:spcBef>
                          <a:spcPts val="0"/>
                        </a:spcBef>
                        <a:spcAft>
                          <a:spcPts val="0"/>
                        </a:spcAft>
                        <a:buNone/>
                      </a:pPr>
                      <a:r>
                        <a:rPr lang="en" sz="700">
                          <a:solidFill>
                            <a:srgbClr val="000000"/>
                          </a:solidFill>
                          <a:latin typeface="Libre Baskerville"/>
                          <a:ea typeface="Libre Baskerville"/>
                          <a:cs typeface="Libre Baskerville"/>
                          <a:sym typeface="Libre Baskerville"/>
                        </a:rPr>
                        <a:t>Economics ⏭</a:t>
                      </a:r>
                      <a:endParaRPr sz="700">
                        <a:solidFill>
                          <a:srgbClr val="000000"/>
                        </a:solidFill>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CE5CD"/>
                    </a:solidFill>
                  </a:tcPr>
                </a:tc>
                <a:extLst>
                  <a:ext uri="{0D108BD9-81ED-4DB2-BD59-A6C34878D82A}">
                    <a16:rowId xmlns:a16="http://schemas.microsoft.com/office/drawing/2014/main" val="10004"/>
                  </a:ext>
                </a:extLst>
              </a:tr>
              <a:tr h="537050">
                <a:tc>
                  <a:txBody>
                    <a:bodyPr/>
                    <a:lstStyle/>
                    <a:p>
                      <a:pPr marL="0" lvl="0" indent="0" algn="l" rtl="0">
                        <a:spcBef>
                          <a:spcPts val="0"/>
                        </a:spcBef>
                        <a:spcAft>
                          <a:spcPts val="0"/>
                        </a:spcAft>
                        <a:buNone/>
                      </a:pPr>
                      <a:r>
                        <a:rPr lang="en" sz="800" b="1">
                          <a:latin typeface="Libre Baskerville"/>
                          <a:ea typeface="Libre Baskerville"/>
                          <a:cs typeface="Libre Baskerville"/>
                          <a:sym typeface="Libre Baskerville"/>
                        </a:rPr>
                        <a:t>Electives</a:t>
                      </a:r>
                      <a:endParaRPr sz="800" b="1">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Work-based certificates approved for college credit and any course that applies to program(s) of interest</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Career Exploration</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700">
                          <a:latin typeface="Libre Baskerville"/>
                          <a:ea typeface="Libre Baskerville"/>
                          <a:cs typeface="Libre Baskerville"/>
                          <a:sym typeface="Libre Baskerville"/>
                        </a:rPr>
                        <a:t>CTE Elective ⍈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CTE Elective ⍈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rgbClr val="000000"/>
                        </a:buClr>
                        <a:buSzPts val="1100"/>
                        <a:buFont typeface="Arial"/>
                        <a:buNone/>
                      </a:pPr>
                      <a:r>
                        <a:rPr lang="en" sz="700">
                          <a:solidFill>
                            <a:srgbClr val="000000"/>
                          </a:solidFill>
                          <a:latin typeface="Libre Baskerville"/>
                          <a:ea typeface="Libre Baskerville"/>
                          <a:cs typeface="Libre Baskerville"/>
                          <a:sym typeface="Libre Baskerville"/>
                        </a:rPr>
                        <a:t>CTE Elective ⍈ ⬲</a:t>
                      </a:r>
                      <a:endParaRPr sz="700">
                        <a:latin typeface="Libre Baskerville"/>
                        <a:ea typeface="Libre Baskerville"/>
                        <a:cs typeface="Libre Baskerville"/>
                        <a:sym typeface="Libre Baskerville"/>
                      </a:endParaRPr>
                    </a:p>
                  </a:txBody>
                  <a:tcPr marL="83125" marR="83125" marT="60500" marB="6050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r h="535225">
                <a:tc gridSpan="6">
                  <a:txBody>
                    <a:bodyPr/>
                    <a:lstStyle/>
                    <a:p>
                      <a:pPr marL="0" lvl="0" indent="0" algn="l" rtl="0">
                        <a:spcBef>
                          <a:spcPts val="0"/>
                        </a:spcBef>
                        <a:spcAft>
                          <a:spcPts val="0"/>
                        </a:spcAft>
                        <a:buNone/>
                      </a:pPr>
                      <a:endParaRPr sz="800">
                        <a:latin typeface="Libre Baskerville"/>
                        <a:ea typeface="Libre Baskerville"/>
                        <a:cs typeface="Libre Baskerville"/>
                        <a:sym typeface="Libre Baskerville"/>
                      </a:endParaRPr>
                    </a:p>
                  </a:txBody>
                  <a:tcPr marL="83125" marR="83125" marT="60500" marB="605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119" name="Google Shape;119;p21"/>
          <p:cNvSpPr txBox="1"/>
          <p:nvPr/>
        </p:nvSpPr>
        <p:spPr>
          <a:xfrm>
            <a:off x="224750" y="4635325"/>
            <a:ext cx="1632600" cy="283800"/>
          </a:xfrm>
          <a:prstGeom prst="rect">
            <a:avLst/>
          </a:prstGeom>
          <a:no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595959"/>
                </a:solidFill>
              </a:rPr>
              <a:t>⏭ </a:t>
            </a:r>
            <a:r>
              <a:rPr lang="en" sz="1000">
                <a:solidFill>
                  <a:srgbClr val="595959"/>
                </a:solidFill>
                <a:latin typeface="League Spartan"/>
                <a:ea typeface="League Spartan"/>
                <a:cs typeface="League Spartan"/>
                <a:sym typeface="League Spartan"/>
              </a:rPr>
              <a:t>AP or Dual Enrollment</a:t>
            </a:r>
            <a:endParaRPr sz="1000">
              <a:solidFill>
                <a:srgbClr val="595959"/>
              </a:solidFill>
              <a:latin typeface="League Spartan"/>
              <a:ea typeface="League Spartan"/>
              <a:cs typeface="League Spartan"/>
              <a:sym typeface="League Spartan"/>
            </a:endParaRPr>
          </a:p>
        </p:txBody>
      </p:sp>
      <p:sp>
        <p:nvSpPr>
          <p:cNvPr id="120" name="Google Shape;120;p21"/>
          <p:cNvSpPr txBox="1"/>
          <p:nvPr/>
        </p:nvSpPr>
        <p:spPr>
          <a:xfrm>
            <a:off x="1857350" y="4635325"/>
            <a:ext cx="1632600" cy="283800"/>
          </a:xfrm>
          <a:prstGeom prst="rect">
            <a:avLst/>
          </a:prstGeom>
          <a:no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595959"/>
                </a:solidFill>
              </a:rPr>
              <a:t>⬲ </a:t>
            </a:r>
            <a:r>
              <a:rPr lang="en" sz="1000">
                <a:solidFill>
                  <a:srgbClr val="595959"/>
                </a:solidFill>
                <a:latin typeface="League Spartan"/>
                <a:ea typeface="League Spartan"/>
                <a:cs typeface="League Spartan"/>
                <a:sym typeface="League Spartan"/>
              </a:rPr>
              <a:t>Dual Enrollment Only</a:t>
            </a:r>
            <a:endParaRPr sz="1000">
              <a:solidFill>
                <a:srgbClr val="595959"/>
              </a:solidFill>
              <a:latin typeface="League Spartan"/>
              <a:ea typeface="League Spartan"/>
              <a:cs typeface="League Spartan"/>
              <a:sym typeface="League Spartan"/>
            </a:endParaRPr>
          </a:p>
        </p:txBody>
      </p:sp>
      <p:sp>
        <p:nvSpPr>
          <p:cNvPr id="121" name="Google Shape;121;p21"/>
          <p:cNvSpPr txBox="1"/>
          <p:nvPr/>
        </p:nvSpPr>
        <p:spPr>
          <a:xfrm>
            <a:off x="3489952" y="4588069"/>
            <a:ext cx="1766400" cy="378300"/>
          </a:xfrm>
          <a:prstGeom prst="rect">
            <a:avLst/>
          </a:prstGeom>
          <a:noFill/>
          <a:ln>
            <a:noFill/>
          </a:ln>
        </p:spPr>
        <p:txBody>
          <a:bodyPr spcFirstLastPara="1" wrap="square" lIns="75575" tIns="75575" rIns="75575" bIns="75575" anchor="ctr" anchorCtr="0">
            <a:noAutofit/>
          </a:bodyPr>
          <a:lstStyle/>
          <a:p>
            <a:pPr marL="0" lvl="0" indent="0" algn="l" rtl="0">
              <a:spcBef>
                <a:spcPts val="0"/>
              </a:spcBef>
              <a:spcAft>
                <a:spcPts val="0"/>
              </a:spcAft>
              <a:buNone/>
            </a:pPr>
            <a:r>
              <a:rPr lang="en" sz="1800">
                <a:solidFill>
                  <a:srgbClr val="595959"/>
                </a:solidFill>
              </a:rPr>
              <a:t>⍈ </a:t>
            </a:r>
            <a:r>
              <a:rPr lang="en" sz="1000">
                <a:solidFill>
                  <a:srgbClr val="595959"/>
                </a:solidFill>
                <a:latin typeface="League Spartan"/>
                <a:ea typeface="League Spartan"/>
                <a:cs typeface="League Spartan"/>
                <a:sym typeface="League Spartan"/>
              </a:rPr>
              <a:t>Work-based Certificate</a:t>
            </a:r>
            <a:endParaRPr sz="1000">
              <a:solidFill>
                <a:srgbClr val="595959"/>
              </a:solidFill>
              <a:latin typeface="League Spartan"/>
              <a:ea typeface="League Spartan"/>
              <a:cs typeface="League Spartan"/>
              <a:sym typeface="League Spart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2939</Words>
  <Application>Microsoft Macintosh PowerPoint</Application>
  <PresentationFormat>On-screen Show (16:9)</PresentationFormat>
  <Paragraphs>545</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League Spartan</vt:lpstr>
      <vt:lpstr>Libre Baskerville</vt:lpstr>
      <vt:lpstr>Simple Light</vt:lpstr>
      <vt:lpstr>I am an advanced math student. I would like to earn a college degree in science, computer science, engineering, or math. The types of careers that I am interested in include: teaching science, math, or psychology at a college or university engineering such as civil, mechanical, and aerospace medical such as dentist, physician, or psychiatrist computer network architect, computer programming, and information security analyst</vt:lpstr>
      <vt:lpstr>Student A</vt:lpstr>
      <vt:lpstr>Student A High School Class Registration Guide</vt:lpstr>
      <vt:lpstr>I am an advanced math student. I would like to earn a college degree in science, computer science, engineering, or math. The types of careers that I am interested in include: teaching science, math, or psychology at a college or university engineering such as civil, mechanical, and aerospace medical such as dentist, physician, or psychiatrist computer network architect, computer programming, and information security analyst</vt:lpstr>
      <vt:lpstr>Student B</vt:lpstr>
      <vt:lpstr>Student B High School Class Registration Guide</vt:lpstr>
      <vt:lpstr>I am a traditional math student. I would like to earn a college degree, but I’m not sure about my college and career plan.</vt:lpstr>
      <vt:lpstr>Student C</vt:lpstr>
      <vt:lpstr>Student C High School Class Registration Guide</vt:lpstr>
      <vt:lpstr>I am a traditional math student. I do not want to earn a degree in science, computer science, engineering, math, or business.  The types of careers that I am interested in include: early childhood or elementary school teaching computer network and user support manufacturing and/or construction medical assistant or technician nursing lawyer</vt:lpstr>
      <vt:lpstr>I am a traditional math student. I want to earn a degree in a career or technical education program. The types of careers that I am interested in include: automated industrial technology (robotics) automotive service welding advanced manufacturing fire science veterinary technology construction</vt:lpstr>
      <vt:lpstr>Student D</vt:lpstr>
      <vt:lpstr>Student D High School Class Registration Guide</vt:lpstr>
      <vt:lpstr>I am an advanced math student, and I would like to earn a business degree. The types of careers that I am interested in include: accounting business ownership or entrepreneurship business operations management</vt:lpstr>
      <vt:lpstr>Student E</vt:lpstr>
      <vt:lpstr>Student E High School Class Registration Guide</vt:lpstr>
      <vt:lpstr>I am an advanced math student, and I would like to earn a business degree. The types of careers that I am interested in include: accounting business ownership or entrepreneurship business operations management</vt:lpstr>
      <vt:lpstr>Student F</vt:lpstr>
      <vt:lpstr>Student F High School Class Registration Guide</vt:lpstr>
      <vt:lpstr>I am a traditional math student, and I would like to earn a business degree. The types of careers that I am interested in include: accounting business ownership or entrepreneurship business operations management</vt:lpstr>
      <vt:lpstr>Student G</vt:lpstr>
      <vt:lpstr>Student G High School Class Registration Guide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am an advanced math student. I would like to earn a college degree in science, computer science, engineering, or math. The types of careers that I am interested in include: teaching science, math, or psychology at a college or university engineering such as civil, mechanical, and aerospace medical such as dentist, physician, or psychiatrist computer network architect, computer programming, and information security analyst</dc:title>
  <cp:lastModifiedBy>Maddy Belskus</cp:lastModifiedBy>
  <cp:revision>1</cp:revision>
  <dcterms:modified xsi:type="dcterms:W3CDTF">2024-09-24T15:45:53Z</dcterms:modified>
</cp:coreProperties>
</file>