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7772400" cx="10058400"/>
  <p:notesSz cx="6858000" cy="9144000"/>
  <p:embeddedFontLst>
    <p:embeddedFont>
      <p:font typeface="League Spartan Medium"/>
      <p:regular r:id="rId29"/>
      <p:bold r:id="rId30"/>
    </p:embeddedFont>
    <p:embeddedFont>
      <p:font typeface="League Spartan"/>
      <p:regular r:id="rId31"/>
      <p:bold r:id="rId32"/>
    </p:embeddedFont>
    <p:embeddedFont>
      <p:font typeface="Libre Baskerville"/>
      <p:regular r:id="rId33"/>
      <p:bold r:id="rId34"/>
      <p: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448">
          <p15:clr>
            <a:srgbClr val="747775"/>
          </p15:clr>
        </p15:guide>
        <p15:guide id="2" pos="316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D1D8832-9A60-4B85-9EBC-4BEB6B7ECC4D}">
  <a:tblStyle styleId="{BD1D8832-9A60-4B85-9EBC-4BEB6B7ECC4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448" orient="horz"/>
        <p:guide pos="316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LeagueSpartanMedium-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eagueSpartan-regular.fntdata"/><Relationship Id="rId30" Type="http://schemas.openxmlformats.org/officeDocument/2006/relationships/font" Target="fonts/LeagueSpartanMedium-bold.fntdata"/><Relationship Id="rId11" Type="http://schemas.openxmlformats.org/officeDocument/2006/relationships/slide" Target="slides/slide5.xml"/><Relationship Id="rId33" Type="http://schemas.openxmlformats.org/officeDocument/2006/relationships/font" Target="fonts/LibreBaskerville-regular.fntdata"/><Relationship Id="rId10" Type="http://schemas.openxmlformats.org/officeDocument/2006/relationships/slide" Target="slides/slide4.xml"/><Relationship Id="rId32" Type="http://schemas.openxmlformats.org/officeDocument/2006/relationships/font" Target="fonts/LeagueSpartan-bold.fntdata"/><Relationship Id="rId13" Type="http://schemas.openxmlformats.org/officeDocument/2006/relationships/slide" Target="slides/slide7.xml"/><Relationship Id="rId35" Type="http://schemas.openxmlformats.org/officeDocument/2006/relationships/font" Target="fonts/LibreBaskerville-italic.fntdata"/><Relationship Id="rId12" Type="http://schemas.openxmlformats.org/officeDocument/2006/relationships/slide" Target="slides/slide6.xml"/><Relationship Id="rId34" Type="http://schemas.openxmlformats.org/officeDocument/2006/relationships/font" Target="fonts/LibreBaskerville-bold.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769d98f7f0_0_0: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769d98f7f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769d98f7f0_0_8: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769d98f7f0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769d98f7f0_0_33: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769d98f7f0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769d98f7f0_0_17: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769d98f7f0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769d98f7f0_0_46: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769d98f7f0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769d98f7f0_0_25: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769d98f7f0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76bde511ee_0_5: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76bde511e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76bde511ee_0_13: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76bde511ee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76bde511ee_0_22: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76bde511ee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76bde511ee_0_35: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276bde511ee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e4ca4155f6_0_7: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e4ca4155f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76bde511ee_0_44: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276bde511ee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3cb5ab7fd1_0_0: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33cb5ab7fd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3cb5ab7fd1_0_7: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33cb5ab7fd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74fe2dfb06_0_28: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74fe2dfb06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74fe2dfb06_0_35: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74fe2dfb06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e5db9fab7d_0_0: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e5db9fab7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e4ca4155f6_0_19: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e4ca4155f6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e4ca4155f6_0_27: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e4ca4155f6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e5db9fab7d_0_12: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e5db9fab7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e59dae5ed2_0_8: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e59dae5ed2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42879" y="1125136"/>
            <a:ext cx="9372600" cy="31017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p:txBody>
      </p:sp>
      <p:sp>
        <p:nvSpPr>
          <p:cNvPr id="11" name="Google Shape;11;p2"/>
          <p:cNvSpPr txBox="1"/>
          <p:nvPr>
            <p:ph idx="1" type="subTitle"/>
          </p:nvPr>
        </p:nvSpPr>
        <p:spPr>
          <a:xfrm>
            <a:off x="342870" y="4282678"/>
            <a:ext cx="9372600" cy="1197600"/>
          </a:xfrm>
          <a:prstGeom prst="rect">
            <a:avLst/>
          </a:prstGeom>
        </p:spPr>
        <p:txBody>
          <a:bodyPr anchorCtr="0" anchor="t" bIns="113100" lIns="113100" spcFirstLastPara="1" rIns="113100" wrap="square" tIns="113100">
            <a:norm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p:txBody>
      </p:sp>
      <p:sp>
        <p:nvSpPr>
          <p:cNvPr id="12" name="Google Shape;12;p2"/>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42870" y="1671478"/>
            <a:ext cx="9372600" cy="29670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46" name="Google Shape;46;p11"/>
          <p:cNvSpPr txBox="1"/>
          <p:nvPr>
            <p:ph idx="1" type="body"/>
          </p:nvPr>
        </p:nvSpPr>
        <p:spPr>
          <a:xfrm>
            <a:off x="342870" y="4763362"/>
            <a:ext cx="9372600" cy="1965600"/>
          </a:xfrm>
          <a:prstGeom prst="rect">
            <a:avLst/>
          </a:prstGeom>
        </p:spPr>
        <p:txBody>
          <a:bodyPr anchorCtr="0" anchor="t" bIns="113100" lIns="113100" spcFirstLastPara="1" rIns="113100" wrap="square" tIns="113100">
            <a:normAutofit/>
          </a:bodyPr>
          <a:lstStyle>
            <a:lvl1pPr indent="-368300" lvl="0" marL="457200" algn="ctr">
              <a:spcBef>
                <a:spcPts val="0"/>
              </a:spcBef>
              <a:spcAft>
                <a:spcPts val="0"/>
              </a:spcAft>
              <a:buSzPts val="2200"/>
              <a:buChar char="●"/>
              <a:defRPr/>
            </a:lvl1pPr>
            <a:lvl2pPr indent="-336550" lvl="1" marL="914400" algn="ctr">
              <a:spcBef>
                <a:spcPts val="0"/>
              </a:spcBef>
              <a:spcAft>
                <a:spcPts val="0"/>
              </a:spcAft>
              <a:buSzPts val="1700"/>
              <a:buChar char="○"/>
              <a:defRPr/>
            </a:lvl2pPr>
            <a:lvl3pPr indent="-336550" lvl="2" marL="1371600" algn="ctr">
              <a:spcBef>
                <a:spcPts val="0"/>
              </a:spcBef>
              <a:spcAft>
                <a:spcPts val="0"/>
              </a:spcAft>
              <a:buSzPts val="1700"/>
              <a:buChar char="■"/>
              <a:defRPr/>
            </a:lvl3pPr>
            <a:lvl4pPr indent="-336550" lvl="3" marL="1828800" algn="ctr">
              <a:spcBef>
                <a:spcPts val="0"/>
              </a:spcBef>
              <a:spcAft>
                <a:spcPts val="0"/>
              </a:spcAft>
              <a:buSzPts val="1700"/>
              <a:buChar char="●"/>
              <a:defRPr/>
            </a:lvl4pPr>
            <a:lvl5pPr indent="-336550" lvl="4" marL="2286000" algn="ctr">
              <a:spcBef>
                <a:spcPts val="0"/>
              </a:spcBef>
              <a:spcAft>
                <a:spcPts val="0"/>
              </a:spcAft>
              <a:buSzPts val="1700"/>
              <a:buChar char="○"/>
              <a:defRPr/>
            </a:lvl5pPr>
            <a:lvl6pPr indent="-336550" lvl="5" marL="2743200" algn="ctr">
              <a:spcBef>
                <a:spcPts val="0"/>
              </a:spcBef>
              <a:spcAft>
                <a:spcPts val="0"/>
              </a:spcAft>
              <a:buSzPts val="1700"/>
              <a:buChar char="■"/>
              <a:defRPr/>
            </a:lvl6pPr>
            <a:lvl7pPr indent="-336550" lvl="6" marL="3200400" algn="ctr">
              <a:spcBef>
                <a:spcPts val="0"/>
              </a:spcBef>
              <a:spcAft>
                <a:spcPts val="0"/>
              </a:spcAft>
              <a:buSzPts val="1700"/>
              <a:buChar char="●"/>
              <a:defRPr/>
            </a:lvl7pPr>
            <a:lvl8pPr indent="-336550" lvl="7" marL="3657600" algn="ctr">
              <a:spcBef>
                <a:spcPts val="0"/>
              </a:spcBef>
              <a:spcAft>
                <a:spcPts val="0"/>
              </a:spcAft>
              <a:buSzPts val="1700"/>
              <a:buChar char="○"/>
              <a:defRPr/>
            </a:lvl8pPr>
            <a:lvl9pPr indent="-336550" lvl="8" marL="4114800" algn="ctr">
              <a:spcBef>
                <a:spcPts val="0"/>
              </a:spcBef>
              <a:spcAft>
                <a:spcPts val="0"/>
              </a:spcAft>
              <a:buSzPts val="1700"/>
              <a:buChar char="■"/>
              <a:defRPr/>
            </a:lvl9pPr>
          </a:lstStyle>
          <a:p/>
        </p:txBody>
      </p:sp>
      <p:sp>
        <p:nvSpPr>
          <p:cNvPr id="47" name="Google Shape;47;p11"/>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42870" y="3250173"/>
            <a:ext cx="9372600" cy="1272000"/>
          </a:xfrm>
          <a:prstGeom prst="rect">
            <a:avLst/>
          </a:prstGeom>
        </p:spPr>
        <p:txBody>
          <a:bodyPr anchorCtr="0" anchor="ctr" bIns="113100" lIns="113100" spcFirstLastPara="1" rIns="113100" wrap="square" tIns="113100">
            <a:norm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p:txBody>
      </p:sp>
      <p:sp>
        <p:nvSpPr>
          <p:cNvPr id="15" name="Google Shape;15;p3"/>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8" name="Google Shape;18;p4"/>
          <p:cNvSpPr txBox="1"/>
          <p:nvPr>
            <p:ph idx="1" type="body"/>
          </p:nvPr>
        </p:nvSpPr>
        <p:spPr>
          <a:xfrm>
            <a:off x="342870" y="1741518"/>
            <a:ext cx="9372600" cy="5162700"/>
          </a:xfrm>
          <a:prstGeom prst="rect">
            <a:avLst/>
          </a:prstGeom>
        </p:spPr>
        <p:txBody>
          <a:bodyPr anchorCtr="0" anchor="t" bIns="113100" lIns="113100" spcFirstLastPara="1" rIns="113100" wrap="square" tIns="113100">
            <a:normAutofit/>
          </a:bodyPr>
          <a:lstStyle>
            <a:lvl1pPr indent="-368300" lvl="0" marL="457200">
              <a:spcBef>
                <a:spcPts val="0"/>
              </a:spcBef>
              <a:spcAft>
                <a:spcPts val="0"/>
              </a:spcAft>
              <a:buSzPts val="22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19" name="Google Shape;19;p4"/>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2" name="Google Shape;22;p5"/>
          <p:cNvSpPr txBox="1"/>
          <p:nvPr>
            <p:ph idx="1" type="body"/>
          </p:nvPr>
        </p:nvSpPr>
        <p:spPr>
          <a:xfrm>
            <a:off x="342870" y="1741518"/>
            <a:ext cx="4399800" cy="5162700"/>
          </a:xfrm>
          <a:prstGeom prst="rect">
            <a:avLst/>
          </a:prstGeom>
        </p:spPr>
        <p:txBody>
          <a:bodyPr anchorCtr="0" anchor="t" bIns="113100" lIns="113100" spcFirstLastPara="1" rIns="113100" wrap="square" tIns="113100">
            <a:normAutofit/>
          </a:bodyPr>
          <a:lstStyle>
            <a:lvl1pPr indent="-336550" lvl="0" marL="457200">
              <a:spcBef>
                <a:spcPts val="0"/>
              </a:spcBef>
              <a:spcAft>
                <a:spcPts val="0"/>
              </a:spcAft>
              <a:buSzPts val="1700"/>
              <a:buChar char="●"/>
              <a:defRPr sz="17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3" name="Google Shape;23;p5"/>
          <p:cNvSpPr txBox="1"/>
          <p:nvPr>
            <p:ph idx="2" type="body"/>
          </p:nvPr>
        </p:nvSpPr>
        <p:spPr>
          <a:xfrm>
            <a:off x="5315640" y="1741518"/>
            <a:ext cx="4399800" cy="5162700"/>
          </a:xfrm>
          <a:prstGeom prst="rect">
            <a:avLst/>
          </a:prstGeom>
        </p:spPr>
        <p:txBody>
          <a:bodyPr anchorCtr="0" anchor="t" bIns="113100" lIns="113100" spcFirstLastPara="1" rIns="113100" wrap="square" tIns="113100">
            <a:normAutofit/>
          </a:bodyPr>
          <a:lstStyle>
            <a:lvl1pPr indent="-336550" lvl="0" marL="457200">
              <a:spcBef>
                <a:spcPts val="0"/>
              </a:spcBef>
              <a:spcAft>
                <a:spcPts val="0"/>
              </a:spcAft>
              <a:buSzPts val="1700"/>
              <a:buChar char="●"/>
              <a:defRPr sz="17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4" name="Google Shape;24;p5"/>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7" name="Google Shape;27;p6"/>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42870" y="839573"/>
            <a:ext cx="3088800" cy="1141800"/>
          </a:xfrm>
          <a:prstGeom prst="rect">
            <a:avLst/>
          </a:prstGeom>
        </p:spPr>
        <p:txBody>
          <a:bodyPr anchorCtr="0" anchor="b" bIns="113100" lIns="113100" spcFirstLastPara="1" rIns="113100" wrap="square" tIns="11310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0" name="Google Shape;30;p7"/>
          <p:cNvSpPr txBox="1"/>
          <p:nvPr>
            <p:ph idx="1" type="body"/>
          </p:nvPr>
        </p:nvSpPr>
        <p:spPr>
          <a:xfrm>
            <a:off x="342870" y="2099840"/>
            <a:ext cx="3088800" cy="4804500"/>
          </a:xfrm>
          <a:prstGeom prst="rect">
            <a:avLst/>
          </a:prstGeom>
        </p:spPr>
        <p:txBody>
          <a:bodyPr anchorCtr="0" anchor="t" bIns="113100" lIns="113100" spcFirstLastPara="1" rIns="113100" wrap="square" tIns="113100">
            <a:normAutofit/>
          </a:bodyPr>
          <a:lstStyle>
            <a:lvl1pPr indent="-323850" lvl="0" marL="457200">
              <a:spcBef>
                <a:spcPts val="0"/>
              </a:spcBef>
              <a:spcAft>
                <a:spcPts val="0"/>
              </a:spcAft>
              <a:buSzPts val="1500"/>
              <a:buChar char="●"/>
              <a:defRPr sz="15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31" name="Google Shape;31;p7"/>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539275" y="680227"/>
            <a:ext cx="7004700" cy="6181800"/>
          </a:xfrm>
          <a:prstGeom prst="rect">
            <a:avLst/>
          </a:prstGeom>
        </p:spPr>
        <p:txBody>
          <a:bodyPr anchorCtr="0" anchor="ctr" bIns="113100" lIns="113100" spcFirstLastPara="1" rIns="113100" wrap="square" tIns="113100">
            <a:normAutofit/>
          </a:bodyPr>
          <a:lstStyle>
            <a:lvl1pPr lvl="0">
              <a:spcBef>
                <a:spcPts val="0"/>
              </a:spcBef>
              <a:spcAft>
                <a:spcPts val="0"/>
              </a:spcAft>
              <a:buSzPts val="5900"/>
              <a:buNone/>
              <a:defRPr sz="5900"/>
            </a:lvl1pPr>
            <a:lvl2pPr lvl="1">
              <a:spcBef>
                <a:spcPts val="0"/>
              </a:spcBef>
              <a:spcAft>
                <a:spcPts val="0"/>
              </a:spcAft>
              <a:buSzPts val="5900"/>
              <a:buNone/>
              <a:defRPr sz="5900"/>
            </a:lvl2pPr>
            <a:lvl3pPr lvl="2">
              <a:spcBef>
                <a:spcPts val="0"/>
              </a:spcBef>
              <a:spcAft>
                <a:spcPts val="0"/>
              </a:spcAft>
              <a:buSzPts val="5900"/>
              <a:buNone/>
              <a:defRPr sz="5900"/>
            </a:lvl3pPr>
            <a:lvl4pPr lvl="3">
              <a:spcBef>
                <a:spcPts val="0"/>
              </a:spcBef>
              <a:spcAft>
                <a:spcPts val="0"/>
              </a:spcAft>
              <a:buSzPts val="5900"/>
              <a:buNone/>
              <a:defRPr sz="5900"/>
            </a:lvl4pPr>
            <a:lvl5pPr lvl="4">
              <a:spcBef>
                <a:spcPts val="0"/>
              </a:spcBef>
              <a:spcAft>
                <a:spcPts val="0"/>
              </a:spcAft>
              <a:buSzPts val="5900"/>
              <a:buNone/>
              <a:defRPr sz="5900"/>
            </a:lvl5pPr>
            <a:lvl6pPr lvl="5">
              <a:spcBef>
                <a:spcPts val="0"/>
              </a:spcBef>
              <a:spcAft>
                <a:spcPts val="0"/>
              </a:spcAft>
              <a:buSzPts val="5900"/>
              <a:buNone/>
              <a:defRPr sz="5900"/>
            </a:lvl6pPr>
            <a:lvl7pPr lvl="6">
              <a:spcBef>
                <a:spcPts val="0"/>
              </a:spcBef>
              <a:spcAft>
                <a:spcPts val="0"/>
              </a:spcAft>
              <a:buSzPts val="5900"/>
              <a:buNone/>
              <a:defRPr sz="5900"/>
            </a:lvl7pPr>
            <a:lvl8pPr lvl="7">
              <a:spcBef>
                <a:spcPts val="0"/>
              </a:spcBef>
              <a:spcAft>
                <a:spcPts val="0"/>
              </a:spcAft>
              <a:buSzPts val="5900"/>
              <a:buNone/>
              <a:defRPr sz="5900"/>
            </a:lvl8pPr>
            <a:lvl9pPr lvl="8">
              <a:spcBef>
                <a:spcPts val="0"/>
              </a:spcBef>
              <a:spcAft>
                <a:spcPts val="0"/>
              </a:spcAft>
              <a:buSzPts val="5900"/>
              <a:buNone/>
              <a:defRPr sz="5900"/>
            </a:lvl9pPr>
          </a:lstStyle>
          <a:p/>
        </p:txBody>
      </p:sp>
      <p:sp>
        <p:nvSpPr>
          <p:cNvPr id="34" name="Google Shape;34;p8"/>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5029200" y="-189"/>
            <a:ext cx="5029200" cy="7772400"/>
          </a:xfrm>
          <a:prstGeom prst="rect">
            <a:avLst/>
          </a:prstGeom>
          <a:solidFill>
            <a:schemeClr val="lt2"/>
          </a:solidFill>
          <a:ln>
            <a:noFill/>
          </a:ln>
        </p:spPr>
        <p:txBody>
          <a:bodyPr anchorCtr="0" anchor="ctr" bIns="113100" lIns="113100" spcFirstLastPara="1" rIns="113100" wrap="square" tIns="11310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92050" y="1863464"/>
            <a:ext cx="4449600" cy="22398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38" name="Google Shape;38;p9"/>
          <p:cNvSpPr txBox="1"/>
          <p:nvPr>
            <p:ph idx="1" type="subTitle"/>
          </p:nvPr>
        </p:nvSpPr>
        <p:spPr>
          <a:xfrm>
            <a:off x="292050" y="4235758"/>
            <a:ext cx="4449600" cy="1866300"/>
          </a:xfrm>
          <a:prstGeom prst="rect">
            <a:avLst/>
          </a:prstGeom>
        </p:spPr>
        <p:txBody>
          <a:bodyPr anchorCtr="0" anchor="t" bIns="113100" lIns="113100" spcFirstLastPara="1" rIns="113100" wrap="square" tIns="113100">
            <a:norm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p:txBody>
      </p:sp>
      <p:sp>
        <p:nvSpPr>
          <p:cNvPr id="39" name="Google Shape;39;p9"/>
          <p:cNvSpPr txBox="1"/>
          <p:nvPr>
            <p:ph idx="2" type="body"/>
          </p:nvPr>
        </p:nvSpPr>
        <p:spPr>
          <a:xfrm>
            <a:off x="5433450" y="1094158"/>
            <a:ext cx="4220700" cy="5583600"/>
          </a:xfrm>
          <a:prstGeom prst="rect">
            <a:avLst/>
          </a:prstGeom>
        </p:spPr>
        <p:txBody>
          <a:bodyPr anchorCtr="0" anchor="ctr" bIns="113100" lIns="113100" spcFirstLastPara="1" rIns="113100" wrap="square" tIns="113100">
            <a:normAutofit/>
          </a:bodyPr>
          <a:lstStyle>
            <a:lvl1pPr indent="-368300" lvl="0" marL="457200">
              <a:spcBef>
                <a:spcPts val="0"/>
              </a:spcBef>
              <a:spcAft>
                <a:spcPts val="0"/>
              </a:spcAft>
              <a:buSzPts val="22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40" name="Google Shape;40;p9"/>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42870" y="6392869"/>
            <a:ext cx="6598800" cy="914400"/>
          </a:xfrm>
          <a:prstGeom prst="rect">
            <a:avLst/>
          </a:prstGeom>
        </p:spPr>
        <p:txBody>
          <a:bodyPr anchorCtr="0" anchor="ctr" bIns="113100" lIns="113100" spcFirstLastPara="1" rIns="113100" wrap="square" tIns="113100">
            <a:normAutofit/>
          </a:bodyPr>
          <a:lstStyle>
            <a:lvl1pPr indent="-228600" lvl="0" marL="457200">
              <a:lnSpc>
                <a:spcPct val="100000"/>
              </a:lnSpc>
              <a:spcBef>
                <a:spcPts val="0"/>
              </a:spcBef>
              <a:spcAft>
                <a:spcPts val="0"/>
              </a:spcAft>
              <a:buSzPts val="2200"/>
              <a:buNone/>
              <a:defRPr/>
            </a:lvl1pPr>
          </a:lstStyle>
          <a:p/>
        </p:txBody>
      </p:sp>
      <p:sp>
        <p:nvSpPr>
          <p:cNvPr id="43" name="Google Shape;43;p10"/>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p:txBody>
      </p:sp>
      <p:sp>
        <p:nvSpPr>
          <p:cNvPr id="7" name="Google Shape;7;p1"/>
          <p:cNvSpPr txBox="1"/>
          <p:nvPr>
            <p:ph idx="1" type="body"/>
          </p:nvPr>
        </p:nvSpPr>
        <p:spPr>
          <a:xfrm>
            <a:off x="342870" y="1741518"/>
            <a:ext cx="9372600" cy="5162700"/>
          </a:xfrm>
          <a:prstGeom prst="rect">
            <a:avLst/>
          </a:prstGeom>
          <a:noFill/>
          <a:ln>
            <a:noFill/>
          </a:ln>
        </p:spPr>
        <p:txBody>
          <a:bodyPr anchorCtr="0" anchor="t" bIns="113100" lIns="113100" spcFirstLastPara="1" rIns="113100" wrap="square" tIns="113100">
            <a:normAutofit/>
          </a:bodyPr>
          <a:lstStyle>
            <a:lvl1pPr indent="-368300" lvl="0" marL="457200">
              <a:lnSpc>
                <a:spcPct val="115000"/>
              </a:lnSpc>
              <a:spcBef>
                <a:spcPts val="0"/>
              </a:spcBef>
              <a:spcAft>
                <a:spcPts val="0"/>
              </a:spcAft>
              <a:buClr>
                <a:schemeClr val="dk2"/>
              </a:buClr>
              <a:buSzPts val="2200"/>
              <a:buChar char="●"/>
              <a:defRPr sz="2200">
                <a:solidFill>
                  <a:schemeClr val="dk2"/>
                </a:solidFill>
              </a:defRPr>
            </a:lvl1pPr>
            <a:lvl2pPr indent="-336550" lvl="1" marL="914400">
              <a:lnSpc>
                <a:spcPct val="115000"/>
              </a:lnSpc>
              <a:spcBef>
                <a:spcPts val="0"/>
              </a:spcBef>
              <a:spcAft>
                <a:spcPts val="0"/>
              </a:spcAft>
              <a:buClr>
                <a:schemeClr val="dk2"/>
              </a:buClr>
              <a:buSzPts val="1700"/>
              <a:buChar char="○"/>
              <a:defRPr sz="1700">
                <a:solidFill>
                  <a:schemeClr val="dk2"/>
                </a:solidFill>
              </a:defRPr>
            </a:lvl2pPr>
            <a:lvl3pPr indent="-336550" lvl="2" marL="1371600">
              <a:lnSpc>
                <a:spcPct val="115000"/>
              </a:lnSpc>
              <a:spcBef>
                <a:spcPts val="0"/>
              </a:spcBef>
              <a:spcAft>
                <a:spcPts val="0"/>
              </a:spcAft>
              <a:buClr>
                <a:schemeClr val="dk2"/>
              </a:buClr>
              <a:buSzPts val="1700"/>
              <a:buChar char="■"/>
              <a:defRPr sz="1700">
                <a:solidFill>
                  <a:schemeClr val="dk2"/>
                </a:solidFill>
              </a:defRPr>
            </a:lvl3pPr>
            <a:lvl4pPr indent="-336550" lvl="3" marL="1828800">
              <a:lnSpc>
                <a:spcPct val="115000"/>
              </a:lnSpc>
              <a:spcBef>
                <a:spcPts val="0"/>
              </a:spcBef>
              <a:spcAft>
                <a:spcPts val="0"/>
              </a:spcAft>
              <a:buClr>
                <a:schemeClr val="dk2"/>
              </a:buClr>
              <a:buSzPts val="1700"/>
              <a:buChar char="●"/>
              <a:defRPr sz="1700">
                <a:solidFill>
                  <a:schemeClr val="dk2"/>
                </a:solidFill>
              </a:defRPr>
            </a:lvl4pPr>
            <a:lvl5pPr indent="-336550" lvl="4" marL="2286000">
              <a:lnSpc>
                <a:spcPct val="115000"/>
              </a:lnSpc>
              <a:spcBef>
                <a:spcPts val="0"/>
              </a:spcBef>
              <a:spcAft>
                <a:spcPts val="0"/>
              </a:spcAft>
              <a:buClr>
                <a:schemeClr val="dk2"/>
              </a:buClr>
              <a:buSzPts val="1700"/>
              <a:buChar char="○"/>
              <a:defRPr sz="1700">
                <a:solidFill>
                  <a:schemeClr val="dk2"/>
                </a:solidFill>
              </a:defRPr>
            </a:lvl5pPr>
            <a:lvl6pPr indent="-336550" lvl="5" marL="2743200">
              <a:lnSpc>
                <a:spcPct val="115000"/>
              </a:lnSpc>
              <a:spcBef>
                <a:spcPts val="0"/>
              </a:spcBef>
              <a:spcAft>
                <a:spcPts val="0"/>
              </a:spcAft>
              <a:buClr>
                <a:schemeClr val="dk2"/>
              </a:buClr>
              <a:buSzPts val="1700"/>
              <a:buChar char="■"/>
              <a:defRPr sz="1700">
                <a:solidFill>
                  <a:schemeClr val="dk2"/>
                </a:solidFill>
              </a:defRPr>
            </a:lvl6pPr>
            <a:lvl7pPr indent="-336550" lvl="6" marL="3200400">
              <a:lnSpc>
                <a:spcPct val="115000"/>
              </a:lnSpc>
              <a:spcBef>
                <a:spcPts val="0"/>
              </a:spcBef>
              <a:spcAft>
                <a:spcPts val="0"/>
              </a:spcAft>
              <a:buClr>
                <a:schemeClr val="dk2"/>
              </a:buClr>
              <a:buSzPts val="1700"/>
              <a:buChar char="●"/>
              <a:defRPr sz="1700">
                <a:solidFill>
                  <a:schemeClr val="dk2"/>
                </a:solidFill>
              </a:defRPr>
            </a:lvl7pPr>
            <a:lvl8pPr indent="-336550" lvl="7" marL="3657600">
              <a:lnSpc>
                <a:spcPct val="115000"/>
              </a:lnSpc>
              <a:spcBef>
                <a:spcPts val="0"/>
              </a:spcBef>
              <a:spcAft>
                <a:spcPts val="0"/>
              </a:spcAft>
              <a:buClr>
                <a:schemeClr val="dk2"/>
              </a:buClr>
              <a:buSzPts val="1700"/>
              <a:buChar char="○"/>
              <a:defRPr sz="1700">
                <a:solidFill>
                  <a:schemeClr val="dk2"/>
                </a:solidFill>
              </a:defRPr>
            </a:lvl8pPr>
            <a:lvl9pPr indent="-336550" lvl="8" marL="4114800">
              <a:lnSpc>
                <a:spcPct val="115000"/>
              </a:lnSpc>
              <a:spcBef>
                <a:spcPts val="0"/>
              </a:spcBef>
              <a:spcAft>
                <a:spcPts val="0"/>
              </a:spcAft>
              <a:buClr>
                <a:schemeClr val="dk2"/>
              </a:buClr>
              <a:buSzPts val="1700"/>
              <a:buChar char="■"/>
              <a:defRPr sz="1700">
                <a:solidFill>
                  <a:schemeClr val="dk2"/>
                </a:solidFill>
              </a:defRPr>
            </a:lvl9pPr>
          </a:lstStyle>
          <a:p/>
        </p:txBody>
      </p:sp>
      <p:sp>
        <p:nvSpPr>
          <p:cNvPr id="8" name="Google Shape;8;p1"/>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azed.gov/cte/programs" TargetMode="External"/><Relationship Id="rId4" Type="http://schemas.openxmlformats.org/officeDocument/2006/relationships/hyperlink" Target="https://aztransfer.com/" TargetMode="External"/><Relationship Id="rId5" Type="http://schemas.openxmlformats.org/officeDocument/2006/relationships/hyperlink" Target="https://aztransmac2.asu.edu/cgi-bin/WebObjects/ATASS.woa/wa/EEG" TargetMode="External"/><Relationship Id="rId6" Type="http://schemas.openxmlformats.org/officeDocument/2006/relationships/hyperlink" Target="https://drive.google.com/file/d/1V-NHPvta_gf9xaPn6kfM5WoADZnp4uax/view?usp=sharing" TargetMode="External"/><Relationship Id="rId7" Type="http://schemas.openxmlformats.org/officeDocument/2006/relationships/hyperlink" Target="https://creativecommons.org/licenses/by-nc-sa/4.0/?ref=chooser-v1" TargetMode="External"/><Relationship Id="rId8"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hyperlink" Target="https://arizonaatwork.com/job-market-trends" TargetMode="External"/><Relationship Id="rId4" Type="http://schemas.openxmlformats.org/officeDocument/2006/relationships/hyperlink" Target="https://drive.google.com/file/d/1V-NHPvta_gf9xaPn6kfM5WoADZnp4uax/view?usp=sharing" TargetMode="External"/><Relationship Id="rId5" Type="http://schemas.openxmlformats.org/officeDocument/2006/relationships/hyperlink" Target="https://creativecommons.org/licenses/by-nc-sa/4.0/?ref=chooser-v1" TargetMode="External"/><Relationship Id="rId6"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hyperlink" Target="https://drive.google.com/file/d/1V-NHPvta_gf9xaPn6kfM5WoADZnp4uax/view?usp=sharing" TargetMode="External"/><Relationship Id="rId4" Type="http://schemas.openxmlformats.org/officeDocument/2006/relationships/hyperlink" Target="https://creativecommons.org/licenses/by-nc-sa/4.0/?ref=chooser-v1" TargetMode="External"/><Relationship Id="rId5"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hyperlink" Target="https://drive.google.com/file/d/1V-NHPvta_gf9xaPn6kfM5WoADZnp4uax/view?usp=sharing" TargetMode="External"/><Relationship Id="rId5" Type="http://schemas.openxmlformats.org/officeDocument/2006/relationships/hyperlink" Target="https://creativecommons.org/licenses/by-nc-sa/4.0/?ref=chooser-v1" TargetMode="External"/><Relationship Id="rId6"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www.azed.gov/cte/nt/" TargetMode="External"/><Relationship Id="rId4" Type="http://schemas.openxmlformats.org/officeDocument/2006/relationships/hyperlink" Target="https://www.azed.gov/cte/programs" TargetMode="External"/><Relationship Id="rId9" Type="http://schemas.openxmlformats.org/officeDocument/2006/relationships/image" Target="../media/image4.png"/><Relationship Id="rId5" Type="http://schemas.openxmlformats.org/officeDocument/2006/relationships/hyperlink" Target="https://aztransfer.com/" TargetMode="External"/><Relationship Id="rId6" Type="http://schemas.openxmlformats.org/officeDocument/2006/relationships/hyperlink" Target="https://aztransmac2.asu.edu/cgi-bin/WebObjects/ATASS.woa/wa/EEG" TargetMode="External"/><Relationship Id="rId7" Type="http://schemas.openxmlformats.org/officeDocument/2006/relationships/hyperlink" Target="https://drive.google.com/file/d/1V-NHPvta_gf9xaPn6kfM5WoADZnp4uax/view?usp=sharing" TargetMode="External"/><Relationship Id="rId8" Type="http://schemas.openxmlformats.org/officeDocument/2006/relationships/hyperlink" Target="https://creativecommons.org/licenses/by-nc-sa/4.0/?ref=chooser-v1"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hyperlink" Target="https://drive.google.com/file/d/1V-NHPvta_gf9xaPn6kfM5WoADZnp4uax/view?usp=sharing" TargetMode="External"/><Relationship Id="rId5" Type="http://schemas.openxmlformats.org/officeDocument/2006/relationships/hyperlink" Target="https://creativecommons.org/licenses/by-nc-sa/4.0/?ref=chooser-v1" TargetMode="External"/><Relationship Id="rId6"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s://www.azed.gov/cte/nt/" TargetMode="External"/><Relationship Id="rId4" Type="http://schemas.openxmlformats.org/officeDocument/2006/relationships/hyperlink" Target="https://www.azed.gov/cte/programs" TargetMode="External"/><Relationship Id="rId9" Type="http://schemas.openxmlformats.org/officeDocument/2006/relationships/image" Target="../media/image4.png"/><Relationship Id="rId5" Type="http://schemas.openxmlformats.org/officeDocument/2006/relationships/hyperlink" Target="https://aztransfer.com/" TargetMode="External"/><Relationship Id="rId6" Type="http://schemas.openxmlformats.org/officeDocument/2006/relationships/hyperlink" Target="https://aztransmac2.asu.edu/cgi-bin/WebObjects/ATASS.woa/wa/EEG" TargetMode="External"/><Relationship Id="rId7" Type="http://schemas.openxmlformats.org/officeDocument/2006/relationships/hyperlink" Target="https://drive.google.com/file/d/1V-NHPvta_gf9xaPn6kfM5WoADZnp4uax/view?usp=sharing" TargetMode="External"/><Relationship Id="rId8" Type="http://schemas.openxmlformats.org/officeDocument/2006/relationships/hyperlink" Target="https://creativecommons.org/licenses/by-nc-sa/4.0/?ref=chooser-v1"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hyperlink" Target="https://arizonaatwork.com/job-market-trends" TargetMode="External"/><Relationship Id="rId4" Type="http://schemas.openxmlformats.org/officeDocument/2006/relationships/hyperlink" Target="https://drive.google.com/file/d/1V-NHPvta_gf9xaPn6kfM5WoADZnp4uax/view?usp=sharing" TargetMode="External"/><Relationship Id="rId5" Type="http://schemas.openxmlformats.org/officeDocument/2006/relationships/hyperlink" Target="https://creativecommons.org/licenses/by-nc-sa/4.0/?ref=chooser-v1" TargetMode="External"/><Relationship Id="rId6"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hyperlink" Target="https://drive.google.com/file/d/1V-NHPvta_gf9xaPn6kfM5WoADZnp4uax/view?usp=sharing" TargetMode="External"/><Relationship Id="rId4" Type="http://schemas.openxmlformats.org/officeDocument/2006/relationships/hyperlink" Target="https://creativecommons.org/licenses/by-nc-sa/4.0/?ref=chooser-v1" TargetMode="External"/><Relationship Id="rId5"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hyperlink" Target="https://drive.google.com/file/d/1V-NHPvta_gf9xaPn6kfM5WoADZnp4uax/view?usp=sharing" TargetMode="External"/><Relationship Id="rId5" Type="http://schemas.openxmlformats.org/officeDocument/2006/relationships/hyperlink" Target="https://creativecommons.org/licenses/by-nc-sa/4.0/?ref=chooser-v1" TargetMode="External"/><Relationship Id="rId6"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s://www.azed.gov/cte/pm" TargetMode="External"/><Relationship Id="rId4" Type="http://schemas.openxmlformats.org/officeDocument/2006/relationships/hyperlink" Target="https://www.azed.gov/cte/programs" TargetMode="External"/><Relationship Id="rId9" Type="http://schemas.openxmlformats.org/officeDocument/2006/relationships/image" Target="../media/image4.png"/><Relationship Id="rId5" Type="http://schemas.openxmlformats.org/officeDocument/2006/relationships/hyperlink" Target="https://aztransfer.com/" TargetMode="External"/><Relationship Id="rId6" Type="http://schemas.openxmlformats.org/officeDocument/2006/relationships/hyperlink" Target="https://aztransmac2.asu.edu/cgi-bin/WebObjects/ATASS.woa/wa/EEG" TargetMode="External"/><Relationship Id="rId7" Type="http://schemas.openxmlformats.org/officeDocument/2006/relationships/hyperlink" Target="https://drive.google.com/file/d/1V-NHPvta_gf9xaPn6kfM5WoADZnp4uax/view?usp=sharing" TargetMode="External"/><Relationship Id="rId8" Type="http://schemas.openxmlformats.org/officeDocument/2006/relationships/hyperlink" Target="https://creativecommons.org/licenses/by-nc-sa/4.0/?ref=chooser-v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www.azed.gov/cte/programs" TargetMode="External"/><Relationship Id="rId4" Type="http://schemas.openxmlformats.org/officeDocument/2006/relationships/hyperlink" Target="https://aztransfer.com/" TargetMode="External"/><Relationship Id="rId5" Type="http://schemas.openxmlformats.org/officeDocument/2006/relationships/hyperlink" Target="https://aztransmac2.asu.edu/cgi-bin/WebObjects/ATASS.woa/wa/EEG" TargetMode="External"/><Relationship Id="rId6" Type="http://schemas.openxmlformats.org/officeDocument/2006/relationships/hyperlink" Target="https://drive.google.com/file/d/1V-NHPvta_gf9xaPn6kfM5WoADZnp4uax/view?usp=sharing" TargetMode="External"/><Relationship Id="rId7" Type="http://schemas.openxmlformats.org/officeDocument/2006/relationships/hyperlink" Target="https://creativecommons.org/licenses/by-nc-sa/4.0/?ref=chooser-v1" TargetMode="External"/><Relationship Id="rId8"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s://www.azed.gov/cte/es/" TargetMode="External"/><Relationship Id="rId4" Type="http://schemas.openxmlformats.org/officeDocument/2006/relationships/hyperlink" Target="https://www.azed.gov/cte/programs" TargetMode="External"/><Relationship Id="rId9" Type="http://schemas.openxmlformats.org/officeDocument/2006/relationships/image" Target="../media/image4.png"/><Relationship Id="rId5" Type="http://schemas.openxmlformats.org/officeDocument/2006/relationships/hyperlink" Target="https://aztransfer.com/" TargetMode="External"/><Relationship Id="rId6" Type="http://schemas.openxmlformats.org/officeDocument/2006/relationships/hyperlink" Target="https://aztransmac2.asu.edu/cgi-bin/WebObjects/ATASS.woa/wa/EEG" TargetMode="External"/><Relationship Id="rId7" Type="http://schemas.openxmlformats.org/officeDocument/2006/relationships/hyperlink" Target="https://drive.google.com/file/d/1V-NHPvta_gf9xaPn6kfM5WoADZnp4uax/view?usp=sharing" TargetMode="External"/><Relationship Id="rId8" Type="http://schemas.openxmlformats.org/officeDocument/2006/relationships/hyperlink" Target="https://creativecommons.org/licenses/by-nc-sa/4.0/?ref=chooser-v1"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https://arizonaatwork.com/job-market-trends" TargetMode="External"/><Relationship Id="rId4" Type="http://schemas.openxmlformats.org/officeDocument/2006/relationships/hyperlink" Target="https://drive.google.com/file/d/1V-NHPvta_gf9xaPn6kfM5WoADZnp4uax/view?usp=sharing" TargetMode="External"/><Relationship Id="rId5" Type="http://schemas.openxmlformats.org/officeDocument/2006/relationships/hyperlink" Target="https://creativecommons.org/licenses/by-nc-sa/4.0/?ref=chooser-v1" TargetMode="External"/><Relationship Id="rId6"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hyperlink" Target="https://drive.google.com/file/d/1V-NHPvta_gf9xaPn6kfM5WoADZnp4uax/view?usp=sharing" TargetMode="External"/><Relationship Id="rId4" Type="http://schemas.openxmlformats.org/officeDocument/2006/relationships/hyperlink" Target="https://creativecommons.org/licenses/by-nc-sa/4.0/?ref=chooser-v1" TargetMode="External"/><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hyperlink" Target="https://drive.google.com/file/d/1V-NHPvta_gf9xaPn6kfM5WoADZnp4uax/view?usp=sharing" TargetMode="External"/><Relationship Id="rId5" Type="http://schemas.openxmlformats.org/officeDocument/2006/relationships/hyperlink" Target="https://creativecommons.org/licenses/by-nc-sa/4.0/?ref=chooser-v1" TargetMode="External"/><Relationship Id="rId6"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www.azed.gov/cte/programs" TargetMode="External"/><Relationship Id="rId4" Type="http://schemas.openxmlformats.org/officeDocument/2006/relationships/hyperlink" Target="https://aztransfer.com/" TargetMode="External"/><Relationship Id="rId5" Type="http://schemas.openxmlformats.org/officeDocument/2006/relationships/hyperlink" Target="https://aztransmac2.asu.edu/cgi-bin/WebObjects/ATASS.woa/wa/EEG" TargetMode="External"/><Relationship Id="rId6" Type="http://schemas.openxmlformats.org/officeDocument/2006/relationships/hyperlink" Target="https://drive.google.com/file/d/1V-NHPvta_gf9xaPn6kfM5WoADZnp4uax/view?usp=sharing" TargetMode="External"/><Relationship Id="rId7" Type="http://schemas.openxmlformats.org/officeDocument/2006/relationships/hyperlink" Target="https://creativecommons.org/licenses/by-nc-sa/4.0/?ref=chooser-v1" TargetMode="External"/><Relationship Id="rId8"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www.azed.gov/cte/programs" TargetMode="External"/><Relationship Id="rId4" Type="http://schemas.openxmlformats.org/officeDocument/2006/relationships/hyperlink" Target="https://aztransfer.com/" TargetMode="External"/><Relationship Id="rId5" Type="http://schemas.openxmlformats.org/officeDocument/2006/relationships/hyperlink" Target="https://aztransmac2.asu.edu/cgi-bin/WebObjects/ATASS.woa/wa/EEG" TargetMode="External"/><Relationship Id="rId6" Type="http://schemas.openxmlformats.org/officeDocument/2006/relationships/hyperlink" Target="https://drive.google.com/file/d/1V-NHPvta_gf9xaPn6kfM5WoADZnp4uax/view?usp=sharing" TargetMode="External"/><Relationship Id="rId7" Type="http://schemas.openxmlformats.org/officeDocument/2006/relationships/hyperlink" Target="https://creativecommons.org/licenses/by-nc-sa/4.0/?ref=chooser-v1" TargetMode="External"/><Relationship Id="rId8"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hyperlink" Target="https://drive.google.com/file/d/1V-NHPvta_gf9xaPn6kfM5WoADZnp4uax/view?usp=sharing" TargetMode="External"/><Relationship Id="rId5" Type="http://schemas.openxmlformats.org/officeDocument/2006/relationships/hyperlink" Target="https://creativecommons.org/licenses/by-nc-sa/4.0/?ref=chooser-v1" TargetMode="External"/><Relationship Id="rId6"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www.azed.gov/cte/programs" TargetMode="External"/><Relationship Id="rId4" Type="http://schemas.openxmlformats.org/officeDocument/2006/relationships/hyperlink" Target="https://aztransfer.com/" TargetMode="External"/><Relationship Id="rId5" Type="http://schemas.openxmlformats.org/officeDocument/2006/relationships/hyperlink" Target="https://aztransmac2.asu.edu/cgi-bin/WebObjects/ATASS.woa/wa/EEG" TargetMode="External"/><Relationship Id="rId6" Type="http://schemas.openxmlformats.org/officeDocument/2006/relationships/hyperlink" Target="https://drive.google.com/file/d/1V-NHPvta_gf9xaPn6kfM5WoADZnp4uax/view?usp=sharing" TargetMode="External"/><Relationship Id="rId7" Type="http://schemas.openxmlformats.org/officeDocument/2006/relationships/hyperlink" Target="https://creativecommons.org/licenses/by-nc-sa/4.0/?ref=chooser-v1" TargetMode="External"/><Relationship Id="rId8"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247200" y="218675"/>
            <a:ext cx="9564000" cy="1083900"/>
          </a:xfrm>
          <a:prstGeom prst="rect">
            <a:avLst/>
          </a:prstGeom>
          <a:solidFill>
            <a:srgbClr val="F3F3F3"/>
          </a:solid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800">
                <a:solidFill>
                  <a:schemeClr val="dk2"/>
                </a:solidFill>
                <a:latin typeface="League Spartan Medium"/>
                <a:ea typeface="League Spartan Medium"/>
                <a:cs typeface="League Spartan Medium"/>
                <a:sym typeface="League Spartan Medium"/>
              </a:rPr>
              <a:t>Occupational Program Title</a:t>
            </a:r>
            <a:endParaRPr sz="3800">
              <a:solidFill>
                <a:schemeClr val="dk2"/>
              </a:solidFill>
              <a:latin typeface="League Spartan Medium"/>
              <a:ea typeface="League Spartan Medium"/>
              <a:cs typeface="League Spartan Medium"/>
              <a:sym typeface="League Spartan Medium"/>
            </a:endParaRPr>
          </a:p>
          <a:p>
            <a:pPr indent="0" lvl="0" marL="0" rtl="0" algn="r">
              <a:spcBef>
                <a:spcPts val="0"/>
              </a:spcBef>
              <a:spcAft>
                <a:spcPts val="0"/>
              </a:spcAft>
              <a:buNone/>
            </a:pPr>
            <a:r>
              <a:rPr i="1" lang="en" sz="2200">
                <a:solidFill>
                  <a:schemeClr val="dk2"/>
                </a:solidFill>
                <a:latin typeface="Libre Baskerville"/>
                <a:ea typeface="Libre Baskerville"/>
                <a:cs typeface="Libre Baskerville"/>
                <a:sym typeface="Libre Baskerville"/>
              </a:rPr>
              <a:t>Arizona Department of Education</a:t>
            </a:r>
            <a:endParaRPr i="1" sz="2200">
              <a:solidFill>
                <a:schemeClr val="dk2"/>
              </a:solidFill>
              <a:latin typeface="Libre Baskerville"/>
              <a:ea typeface="Libre Baskerville"/>
              <a:cs typeface="Libre Baskerville"/>
              <a:sym typeface="Libre Baskerville"/>
            </a:endParaRPr>
          </a:p>
        </p:txBody>
      </p:sp>
      <p:graphicFrame>
        <p:nvGraphicFramePr>
          <p:cNvPr id="55" name="Google Shape;55;p13"/>
          <p:cNvGraphicFramePr/>
          <p:nvPr/>
        </p:nvGraphicFramePr>
        <p:xfrm>
          <a:off x="247238" y="1374975"/>
          <a:ext cx="3000000" cy="3000000"/>
        </p:xfrm>
        <a:graphic>
          <a:graphicData uri="http://schemas.openxmlformats.org/drawingml/2006/table">
            <a:tbl>
              <a:tblPr>
                <a:noFill/>
                <a:tableStyleId>{BD1D8832-9A60-4B85-9EBC-4BEB6B7ECC4D}</a:tableStyleId>
              </a:tblPr>
              <a:tblGrid>
                <a:gridCol w="1366275"/>
                <a:gridCol w="1366275"/>
                <a:gridCol w="1366275"/>
                <a:gridCol w="1366275"/>
                <a:gridCol w="1366275"/>
                <a:gridCol w="1366275"/>
                <a:gridCol w="1366275"/>
              </a:tblGrid>
              <a:tr h="381000">
                <a:tc>
                  <a:txBody>
                    <a:bodyPr/>
                    <a:lstStyle/>
                    <a:p>
                      <a:pPr indent="0" lvl="0" marL="0" rtl="0" algn="l">
                        <a:spcBef>
                          <a:spcPts val="0"/>
                        </a:spcBef>
                        <a:spcAft>
                          <a:spcPts val="0"/>
                        </a:spcAft>
                        <a:buNone/>
                      </a:pPr>
                      <a:r>
                        <a:t/>
                      </a:r>
                      <a:endParaRPr sz="1200">
                        <a:latin typeface="Libre Baskerville"/>
                        <a:ea typeface="Libre Baskerville"/>
                        <a:cs typeface="Libre Baskerville"/>
                        <a:sym typeface="Libre Baskerville"/>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English (4)</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Math (4)</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Science (3)</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History &amp; Social Science (3)</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Fine Arts &amp; CTE (1)</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Electives (7)</a:t>
                      </a:r>
                      <a:endParaRPr b="1" sz="1200">
                        <a:latin typeface="Libre Baskerville"/>
                        <a:ea typeface="Libre Baskerville"/>
                        <a:cs typeface="Libre Baskerville"/>
                        <a:sym typeface="Libre Baskerville"/>
                      </a:endParaRPr>
                    </a:p>
                    <a:p>
                      <a:pPr indent="0" lvl="0" marL="0" rtl="0" algn="ctr">
                        <a:spcBef>
                          <a:spcPts val="0"/>
                        </a:spcBef>
                        <a:spcAft>
                          <a:spcPts val="0"/>
                        </a:spcAft>
                        <a:buNone/>
                      </a:pPr>
                      <a:r>
                        <a:rPr i="1" lang="en" sz="1100">
                          <a:latin typeface="Libre Baskerville"/>
                          <a:ea typeface="Libre Baskerville"/>
                          <a:cs typeface="Libre Baskerville"/>
                          <a:sym typeface="Libre Baskerville"/>
                        </a:rPr>
                        <a:t>See additional electives in chart</a:t>
                      </a:r>
                      <a:endParaRPr i="1" sz="11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792450">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Grade 9</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Frosh English</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Algebra I</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Earth &amp; Space Science</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i="1" lang="en" sz="1000">
                          <a:latin typeface="Libre Baskerville"/>
                          <a:ea typeface="Libre Baskerville"/>
                          <a:cs typeface="Libre Baskerville"/>
                          <a:sym typeface="Libre Baskerville"/>
                        </a:rPr>
                        <a:t>Career Exploration</a:t>
                      </a:r>
                      <a:endParaRPr i="1"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i="1" lang="en" sz="1000">
                          <a:latin typeface="Libre Baskerville"/>
                          <a:ea typeface="Libre Baskerville"/>
                          <a:cs typeface="Libre Baskerville"/>
                          <a:sym typeface="Libre Baskerville"/>
                        </a:rPr>
                        <a:t>Any</a:t>
                      </a:r>
                      <a:endParaRPr i="1"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 </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Any</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i="1" lang="en" sz="1000">
                          <a:latin typeface="Libre Baskerville"/>
                          <a:ea typeface="Libre Baskerville"/>
                          <a:cs typeface="Libre Baskerville"/>
                          <a:sym typeface="Libre Baskerville"/>
                        </a:rPr>
                        <a:t>*World Language University req.</a:t>
                      </a:r>
                      <a:endParaRPr i="1"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792450">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Grade 10</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Libre Baskerville"/>
                          <a:ea typeface="Libre Baskerville"/>
                          <a:cs typeface="Libre Baskerville"/>
                          <a:sym typeface="Libre Baskerville"/>
                        </a:rPr>
                        <a:t>Soph English</a:t>
                      </a:r>
                      <a:endParaRPr sz="10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None/>
                      </a:pPr>
                      <a:r>
                        <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Geometry</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solidFill>
                            <a:schemeClr val="dk1"/>
                          </a:solidFill>
                          <a:latin typeface="Libre Baskerville"/>
                          <a:ea typeface="Libre Baskerville"/>
                          <a:cs typeface="Libre Baskerville"/>
                          <a:sym typeface="Libre Baskerville"/>
                        </a:rPr>
                        <a:t>Physical Science</a:t>
                      </a:r>
                      <a:endParaRPr sz="10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Clr>
                          <a:schemeClr val="dk1"/>
                        </a:buClr>
                        <a:buSzPts val="1100"/>
                        <a:buFont typeface="Arial"/>
                        <a:buNone/>
                      </a:pPr>
                      <a:r>
                        <a:rPr lang="en" sz="1000">
                          <a:solidFill>
                            <a:schemeClr val="dk1"/>
                          </a:solidFill>
                          <a:latin typeface="Libre Baskerville"/>
                          <a:ea typeface="Libre Baskerville"/>
                          <a:cs typeface="Libre Baskerville"/>
                          <a:sym typeface="Libre Baskerville"/>
                        </a:rPr>
                        <a:t>*Chemistry Foundations</a:t>
                      </a:r>
                      <a:endParaRPr sz="1000">
                        <a:solidFill>
                          <a:schemeClr val="dk1"/>
                        </a:solidFill>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World History</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i="1" lang="en" sz="1000">
                          <a:latin typeface="Libre Baskerville"/>
                          <a:ea typeface="Libre Baskerville"/>
                          <a:cs typeface="Libre Baskerville"/>
                          <a:sym typeface="Libre Baskerville"/>
                        </a:rPr>
                        <a:t>*Any one course</a:t>
                      </a:r>
                      <a:endParaRPr i="1"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CTE</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Any</a:t>
                      </a:r>
                      <a:endParaRPr sz="1000">
                        <a:latin typeface="Libre Baskerville"/>
                        <a:ea typeface="Libre Baskerville"/>
                        <a:cs typeface="Libre Baskerville"/>
                        <a:sym typeface="Libre Baskerville"/>
                      </a:endParaRPr>
                    </a:p>
                    <a:p>
                      <a:pPr indent="0" lvl="0" marL="0" rtl="0" algn="l">
                        <a:spcBef>
                          <a:spcPts val="0"/>
                        </a:spcBef>
                        <a:spcAft>
                          <a:spcPts val="0"/>
                        </a:spcAft>
                        <a:buClr>
                          <a:schemeClr val="dk1"/>
                        </a:buClr>
                        <a:buSzPts val="1100"/>
                        <a:buFont typeface="Arial"/>
                        <a:buNone/>
                      </a:pPr>
                      <a:r>
                        <a:rPr i="1" lang="en" sz="1000">
                          <a:solidFill>
                            <a:schemeClr val="dk1"/>
                          </a:solidFill>
                          <a:latin typeface="Libre Baskerville"/>
                          <a:ea typeface="Libre Baskerville"/>
                          <a:cs typeface="Libre Baskerville"/>
                          <a:sym typeface="Libre Baskerville"/>
                        </a:rPr>
                        <a:t>*</a:t>
                      </a:r>
                      <a:r>
                        <a:rPr i="1" lang="en" sz="1000">
                          <a:solidFill>
                            <a:schemeClr val="dk1"/>
                          </a:solidFill>
                          <a:latin typeface="Libre Baskerville"/>
                          <a:ea typeface="Libre Baskerville"/>
                          <a:cs typeface="Libre Baskerville"/>
                          <a:sym typeface="Libre Baskerville"/>
                        </a:rPr>
                        <a:t>World Language University req.</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792450">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Grade 11</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Junior English</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*English Comp 1</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Algebra II</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solidFill>
                            <a:schemeClr val="dk1"/>
                          </a:solidFill>
                          <a:latin typeface="Libre Baskerville"/>
                          <a:ea typeface="Libre Baskerville"/>
                          <a:cs typeface="Libre Baskerville"/>
                          <a:sym typeface="Libre Baskerville"/>
                        </a:rPr>
                        <a:t>Life Science</a:t>
                      </a:r>
                      <a:endParaRPr sz="10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Clr>
                          <a:schemeClr val="dk1"/>
                        </a:buClr>
                        <a:buSzPts val="1100"/>
                        <a:buFont typeface="Arial"/>
                        <a:buNone/>
                      </a:pPr>
                      <a:r>
                        <a:rPr lang="en" sz="1000">
                          <a:solidFill>
                            <a:schemeClr val="dk1"/>
                          </a:solidFill>
                          <a:latin typeface="Libre Baskerville"/>
                          <a:ea typeface="Libre Baskerville"/>
                          <a:cs typeface="Libre Baskerville"/>
                          <a:sym typeface="Libre Baskerville"/>
                        </a:rPr>
                        <a:t>*Biology Foundations</a:t>
                      </a:r>
                      <a:endParaRPr sz="1000">
                        <a:solidFill>
                          <a:schemeClr val="dk1"/>
                        </a:solidFill>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Am/AZ History</a:t>
                      </a:r>
                      <a:endParaRPr sz="1000">
                        <a:latin typeface="Libre Baskerville"/>
                        <a:ea typeface="Libre Baskerville"/>
                        <a:cs typeface="Libre Baskerville"/>
                        <a:sym typeface="Libre Baskerville"/>
                      </a:endParaRPr>
                    </a:p>
                    <a:p>
                      <a:pPr indent="0" lvl="0" marL="0" rtl="0" algn="l">
                        <a:spcBef>
                          <a:spcPts val="0"/>
                        </a:spcBef>
                        <a:spcAft>
                          <a:spcPts val="0"/>
                        </a:spcAft>
                        <a:buClr>
                          <a:schemeClr val="dk1"/>
                        </a:buClr>
                        <a:buSzPts val="1100"/>
                        <a:buFont typeface="Arial"/>
                        <a:buNone/>
                      </a:pPr>
                      <a:r>
                        <a:rPr i="1" lang="en" sz="1000">
                          <a:solidFill>
                            <a:schemeClr val="dk1"/>
                          </a:solidFill>
                          <a:latin typeface="Libre Baskerville"/>
                          <a:ea typeface="Libre Baskerville"/>
                          <a:cs typeface="Libre Baskerville"/>
                          <a:sym typeface="Libre Baskerville"/>
                        </a:rPr>
                        <a:t>*</a:t>
                      </a:r>
                      <a:r>
                        <a:rPr i="1" lang="en" sz="1000">
                          <a:solidFill>
                            <a:schemeClr val="dk1"/>
                          </a:solidFill>
                          <a:latin typeface="Libre Baskerville"/>
                          <a:ea typeface="Libre Baskerville"/>
                          <a:cs typeface="Libre Baskerville"/>
                          <a:sym typeface="Libre Baskerville"/>
                        </a:rPr>
                        <a:t>Any one course</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CTE</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792450">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Grade 12</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Senior English</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*Eng Comp 1 or Eng Comp 1 and 2</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Math Choice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*College Mathematics</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i="1" lang="en" sz="1000">
                          <a:latin typeface="Libre Baskerville"/>
                          <a:ea typeface="Libre Baskerville"/>
                          <a:cs typeface="Libre Baskerville"/>
                          <a:sym typeface="Libre Baskerville"/>
                        </a:rPr>
                        <a:t>*Lab Science/Other</a:t>
                      </a:r>
                      <a:endParaRPr i="1"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Government &amp; Economics</a:t>
                      </a:r>
                      <a:endParaRPr sz="1000">
                        <a:latin typeface="Libre Baskerville"/>
                        <a:ea typeface="Libre Baskerville"/>
                        <a:cs typeface="Libre Baskerville"/>
                        <a:sym typeface="Libre Baskerville"/>
                      </a:endParaRPr>
                    </a:p>
                    <a:p>
                      <a:pPr indent="0" lvl="0" marL="0" rtl="0" algn="l">
                        <a:spcBef>
                          <a:spcPts val="0"/>
                        </a:spcBef>
                        <a:spcAft>
                          <a:spcPts val="0"/>
                        </a:spcAft>
                        <a:buClr>
                          <a:schemeClr val="dk1"/>
                        </a:buClr>
                        <a:buSzPts val="1100"/>
                        <a:buFont typeface="Arial"/>
                        <a:buNone/>
                      </a:pPr>
                      <a:r>
                        <a:rPr i="1" lang="en" sz="1000">
                          <a:solidFill>
                            <a:schemeClr val="dk1"/>
                          </a:solidFill>
                          <a:latin typeface="Libre Baskerville"/>
                          <a:ea typeface="Libre Baskerville"/>
                          <a:cs typeface="Libre Baskerville"/>
                          <a:sym typeface="Libre Baskerville"/>
                        </a:rPr>
                        <a:t>*</a:t>
                      </a:r>
                      <a:r>
                        <a:rPr i="1" lang="en" sz="1000">
                          <a:solidFill>
                            <a:schemeClr val="dk1"/>
                          </a:solidFill>
                          <a:latin typeface="Libre Baskerville"/>
                          <a:ea typeface="Libre Baskerville"/>
                          <a:cs typeface="Libre Baskerville"/>
                          <a:sym typeface="Libre Baskerville"/>
                        </a:rPr>
                        <a:t>Any one course</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CTE</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bl>
          </a:graphicData>
        </a:graphic>
      </p:graphicFrame>
      <p:sp>
        <p:nvSpPr>
          <p:cNvPr id="56" name="Google Shape;56;p13"/>
          <p:cNvSpPr txBox="1"/>
          <p:nvPr/>
        </p:nvSpPr>
        <p:spPr>
          <a:xfrm>
            <a:off x="247288" y="5348650"/>
            <a:ext cx="3296700" cy="1961100"/>
          </a:xfrm>
          <a:prstGeom prst="rect">
            <a:avLst/>
          </a:prstGeom>
          <a:solidFill>
            <a:srgbClr val="F3F3F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latin typeface="League Spartan Medium"/>
                <a:ea typeface="League Spartan Medium"/>
                <a:cs typeface="League Spartan Medium"/>
                <a:sym typeface="League Spartan Medium"/>
              </a:rPr>
              <a:t>AZ Department of Education</a:t>
            </a:r>
            <a:endParaRPr sz="2000">
              <a:solidFill>
                <a:schemeClr val="dk2"/>
              </a:solidFill>
              <a:latin typeface="League Spartan Medium"/>
              <a:ea typeface="League Spartan Medium"/>
              <a:cs typeface="League Spartan Medium"/>
              <a:sym typeface="League Spartan Medium"/>
            </a:endParaRPr>
          </a:p>
          <a:p>
            <a:pPr indent="0" lvl="0" marL="0" rtl="0" algn="l">
              <a:spcBef>
                <a:spcPts val="0"/>
              </a:spcBef>
              <a:spcAft>
                <a:spcPts val="0"/>
              </a:spcAft>
              <a:buNone/>
            </a:pPr>
            <a:r>
              <a:rPr i="1" lang="en" sz="1600">
                <a:solidFill>
                  <a:schemeClr val="dk2"/>
                </a:solidFill>
                <a:latin typeface="Libre Baskerville"/>
                <a:ea typeface="Libre Baskerville"/>
                <a:cs typeface="Libre Baskerville"/>
                <a:sym typeface="Libre Baskerville"/>
              </a:rPr>
              <a:t>Approved Industry Credentials</a:t>
            </a:r>
            <a:endParaRPr i="1" sz="1600">
              <a:solidFill>
                <a:schemeClr val="dk2"/>
              </a:solidFill>
              <a:latin typeface="Libre Baskerville"/>
              <a:ea typeface="Libre Baskerville"/>
              <a:cs typeface="Libre Baskerville"/>
              <a:sym typeface="Libre Baskerville"/>
            </a:endParaRPr>
          </a:p>
          <a:p>
            <a:pPr indent="-304800" lvl="0" marL="457200" rtl="0" algn="l">
              <a:spcBef>
                <a:spcPts val="1000"/>
              </a:spcBef>
              <a:spcAft>
                <a:spcPts val="0"/>
              </a:spcAft>
              <a:buClr>
                <a:schemeClr val="dk2"/>
              </a:buClr>
              <a:buSzPts val="1200"/>
              <a:buFont typeface="Libre Baskerville"/>
              <a:buChar char="●"/>
            </a:pPr>
            <a:r>
              <a:rPr lang="en" sz="1200">
                <a:solidFill>
                  <a:schemeClr val="dk2"/>
                </a:solidFill>
                <a:latin typeface="Libre Baskerville"/>
                <a:ea typeface="Libre Baskerville"/>
                <a:cs typeface="Libre Baskerville"/>
                <a:sym typeface="Libre Baskerville"/>
              </a:rPr>
              <a:t> </a:t>
            </a:r>
            <a:endParaRPr sz="1200">
              <a:solidFill>
                <a:schemeClr val="dk2"/>
              </a:solidFill>
              <a:latin typeface="Libre Baskerville"/>
              <a:ea typeface="Libre Baskerville"/>
              <a:cs typeface="Libre Baskerville"/>
              <a:sym typeface="Libre Baskerville"/>
            </a:endParaRPr>
          </a:p>
          <a:p>
            <a:pPr indent="-304800" lvl="0" marL="457200" rtl="0" algn="l">
              <a:spcBef>
                <a:spcPts val="1000"/>
              </a:spcBef>
              <a:spcAft>
                <a:spcPts val="0"/>
              </a:spcAft>
              <a:buClr>
                <a:schemeClr val="dk2"/>
              </a:buClr>
              <a:buSzPts val="1200"/>
              <a:buFont typeface="Libre Baskerville"/>
              <a:buChar char="●"/>
            </a:pPr>
            <a:r>
              <a:rPr lang="en" sz="1200">
                <a:solidFill>
                  <a:schemeClr val="dk2"/>
                </a:solidFill>
                <a:latin typeface="Libre Baskerville"/>
                <a:ea typeface="Libre Baskerville"/>
                <a:cs typeface="Libre Baskerville"/>
                <a:sym typeface="Libre Baskerville"/>
              </a:rPr>
              <a:t> </a:t>
            </a:r>
            <a:endParaRPr sz="1200">
              <a:solidFill>
                <a:schemeClr val="dk2"/>
              </a:solidFill>
              <a:latin typeface="Libre Baskerville"/>
              <a:ea typeface="Libre Baskerville"/>
              <a:cs typeface="Libre Baskerville"/>
              <a:sym typeface="Libre Baskerville"/>
            </a:endParaRPr>
          </a:p>
          <a:p>
            <a:pPr indent="-304800" lvl="0" marL="457200" rtl="0" algn="l">
              <a:spcBef>
                <a:spcPts val="1000"/>
              </a:spcBef>
              <a:spcAft>
                <a:spcPts val="1000"/>
              </a:spcAft>
              <a:buClr>
                <a:schemeClr val="dk2"/>
              </a:buClr>
              <a:buSzPts val="1200"/>
              <a:buFont typeface="Libre Baskerville"/>
              <a:buChar char="●"/>
            </a:pPr>
            <a:r>
              <a:t/>
            </a:r>
            <a:endParaRPr sz="1200">
              <a:solidFill>
                <a:schemeClr val="dk2"/>
              </a:solidFill>
              <a:latin typeface="Libre Baskerville"/>
              <a:ea typeface="Libre Baskerville"/>
              <a:cs typeface="Libre Baskerville"/>
              <a:sym typeface="Libre Baskerville"/>
            </a:endParaRPr>
          </a:p>
        </p:txBody>
      </p:sp>
      <p:sp>
        <p:nvSpPr>
          <p:cNvPr id="57" name="Google Shape;57;p13"/>
          <p:cNvSpPr txBox="1"/>
          <p:nvPr/>
        </p:nvSpPr>
        <p:spPr>
          <a:xfrm>
            <a:off x="3656013" y="5348650"/>
            <a:ext cx="6155100" cy="1961100"/>
          </a:xfrm>
          <a:prstGeom prst="rect">
            <a:avLst/>
          </a:prstGeom>
          <a:solidFill>
            <a:srgbClr val="F3F3F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latin typeface="League Spartan Medium"/>
                <a:ea typeface="League Spartan Medium"/>
                <a:cs typeface="League Spartan Medium"/>
                <a:sym typeface="League Spartan Medium"/>
              </a:rPr>
              <a:t>Helpful Websites</a:t>
            </a:r>
            <a:endParaRPr sz="2000">
              <a:solidFill>
                <a:schemeClr val="dk2"/>
              </a:solidFill>
              <a:latin typeface="League Spartan Medium"/>
              <a:ea typeface="League Spartan Medium"/>
              <a:cs typeface="League Spartan Medium"/>
              <a:sym typeface="League Spartan Medium"/>
            </a:endParaRPr>
          </a:p>
          <a:p>
            <a:pPr indent="-304800" lvl="0" marL="457200" rtl="0" algn="l">
              <a:spcBef>
                <a:spcPts val="1000"/>
              </a:spcBef>
              <a:spcAft>
                <a:spcPts val="0"/>
              </a:spcAft>
              <a:buClr>
                <a:schemeClr val="dk2"/>
              </a:buClr>
              <a:buSzPts val="1200"/>
              <a:buFont typeface="Libre Baskerville"/>
              <a:buChar char="●"/>
            </a:pPr>
            <a:r>
              <a:rPr lang="en" sz="1200">
                <a:solidFill>
                  <a:schemeClr val="dk2"/>
                </a:solidFill>
                <a:latin typeface="Libre Baskerville"/>
                <a:ea typeface="Libre Baskerville"/>
                <a:cs typeface="Libre Baskerville"/>
                <a:sym typeface="Libre Baskerville"/>
              </a:rPr>
              <a:t>AZ Department of Education CTE programs</a:t>
            </a:r>
            <a:br>
              <a:rPr lang="en" sz="1200">
                <a:solidFill>
                  <a:schemeClr val="dk2"/>
                </a:solidFill>
                <a:latin typeface="Libre Baskerville"/>
                <a:ea typeface="Libre Baskerville"/>
                <a:cs typeface="Libre Baskerville"/>
                <a:sym typeface="Libre Baskerville"/>
              </a:rPr>
            </a:br>
            <a:r>
              <a:rPr lang="en" sz="1200" u="sng">
                <a:solidFill>
                  <a:schemeClr val="hlink"/>
                </a:solidFill>
                <a:latin typeface="Libre Baskerville"/>
                <a:ea typeface="Libre Baskerville"/>
                <a:cs typeface="Libre Baskerville"/>
                <a:sym typeface="Libre Baskerville"/>
                <a:hlinkClick r:id="rId3"/>
              </a:rPr>
              <a:t>https://www.azed.gov/cte/programs</a:t>
            </a:r>
            <a:r>
              <a:rPr lang="en" sz="1200">
                <a:solidFill>
                  <a:schemeClr val="dk2"/>
                </a:solidFill>
                <a:latin typeface="Libre Baskerville"/>
                <a:ea typeface="Libre Baskerville"/>
                <a:cs typeface="Libre Baskerville"/>
                <a:sym typeface="Libre Baskerville"/>
              </a:rPr>
              <a:t> </a:t>
            </a:r>
            <a:endParaRPr sz="1200">
              <a:solidFill>
                <a:schemeClr val="dk2"/>
              </a:solidFill>
              <a:latin typeface="Libre Baskerville"/>
              <a:ea typeface="Libre Baskerville"/>
              <a:cs typeface="Libre Baskerville"/>
              <a:sym typeface="Libre Baskerville"/>
            </a:endParaRPr>
          </a:p>
          <a:p>
            <a:pPr indent="-304800" lvl="0" marL="457200" rtl="0" algn="l">
              <a:spcBef>
                <a:spcPts val="1000"/>
              </a:spcBef>
              <a:spcAft>
                <a:spcPts val="0"/>
              </a:spcAft>
              <a:buClr>
                <a:schemeClr val="dk2"/>
              </a:buClr>
              <a:buSzPts val="1200"/>
              <a:buFont typeface="Libre Baskerville"/>
              <a:buChar char="●"/>
            </a:pPr>
            <a:r>
              <a:rPr lang="en" sz="1200">
                <a:solidFill>
                  <a:schemeClr val="dk2"/>
                </a:solidFill>
                <a:latin typeface="Libre Baskerville"/>
                <a:ea typeface="Libre Baskerville"/>
                <a:cs typeface="Libre Baskerville"/>
                <a:sym typeface="Libre Baskerville"/>
              </a:rPr>
              <a:t>AZ Transfer</a:t>
            </a:r>
            <a:br>
              <a:rPr lang="en" sz="1200">
                <a:solidFill>
                  <a:schemeClr val="dk2"/>
                </a:solidFill>
                <a:latin typeface="Libre Baskerville"/>
                <a:ea typeface="Libre Baskerville"/>
                <a:cs typeface="Libre Baskerville"/>
                <a:sym typeface="Libre Baskerville"/>
              </a:rPr>
            </a:br>
            <a:r>
              <a:rPr lang="en" sz="1200" u="sng">
                <a:solidFill>
                  <a:schemeClr val="hlink"/>
                </a:solidFill>
                <a:latin typeface="Libre Baskerville"/>
                <a:ea typeface="Libre Baskerville"/>
                <a:cs typeface="Libre Baskerville"/>
                <a:sym typeface="Libre Baskerville"/>
                <a:hlinkClick r:id="rId4"/>
              </a:rPr>
              <a:t>https://aztransfer.com/</a:t>
            </a:r>
            <a:r>
              <a:rPr lang="en" sz="1200">
                <a:solidFill>
                  <a:schemeClr val="dk2"/>
                </a:solidFill>
                <a:latin typeface="Libre Baskerville"/>
                <a:ea typeface="Libre Baskerville"/>
                <a:cs typeface="Libre Baskerville"/>
                <a:sym typeface="Libre Baskerville"/>
              </a:rPr>
              <a:t> </a:t>
            </a:r>
            <a:endParaRPr sz="1200">
              <a:solidFill>
                <a:schemeClr val="dk2"/>
              </a:solidFill>
              <a:latin typeface="Libre Baskerville"/>
              <a:ea typeface="Libre Baskerville"/>
              <a:cs typeface="Libre Baskerville"/>
              <a:sym typeface="Libre Baskerville"/>
            </a:endParaRPr>
          </a:p>
          <a:p>
            <a:pPr indent="-304800" lvl="0" marL="457200" rtl="0" algn="l">
              <a:spcBef>
                <a:spcPts val="1000"/>
              </a:spcBef>
              <a:spcAft>
                <a:spcPts val="1000"/>
              </a:spcAft>
              <a:buClr>
                <a:schemeClr val="dk2"/>
              </a:buClr>
              <a:buSzPts val="1200"/>
              <a:buFont typeface="Libre Baskerville"/>
              <a:buChar char="●"/>
            </a:pPr>
            <a:r>
              <a:rPr lang="en" sz="1200">
                <a:solidFill>
                  <a:schemeClr val="dk2"/>
                </a:solidFill>
                <a:latin typeface="Libre Baskerville"/>
                <a:ea typeface="Libre Baskerville"/>
                <a:cs typeface="Libre Baskerville"/>
                <a:sym typeface="Libre Baskerville"/>
              </a:rPr>
              <a:t>AZ Transfer Exam Equivalency Guide</a:t>
            </a:r>
            <a:br>
              <a:rPr lang="en" sz="1200">
                <a:solidFill>
                  <a:schemeClr val="dk2"/>
                </a:solidFill>
                <a:latin typeface="Libre Baskerville"/>
                <a:ea typeface="Libre Baskerville"/>
                <a:cs typeface="Libre Baskerville"/>
                <a:sym typeface="Libre Baskerville"/>
              </a:rPr>
            </a:br>
            <a:r>
              <a:rPr lang="en" sz="1200" u="sng">
                <a:solidFill>
                  <a:schemeClr val="hlink"/>
                </a:solidFill>
                <a:latin typeface="Libre Baskerville"/>
                <a:ea typeface="Libre Baskerville"/>
                <a:cs typeface="Libre Baskerville"/>
                <a:sym typeface="Libre Baskerville"/>
                <a:hlinkClick r:id="rId5"/>
              </a:rPr>
              <a:t>https://aztransmac2.asu.edu/cgi-bin/WebObjects/ATASS.woa/wa/EEG</a:t>
            </a:r>
            <a:r>
              <a:rPr lang="en" sz="1200">
                <a:solidFill>
                  <a:schemeClr val="dk2"/>
                </a:solidFill>
                <a:latin typeface="Libre Baskerville"/>
                <a:ea typeface="Libre Baskerville"/>
                <a:cs typeface="Libre Baskerville"/>
                <a:sym typeface="Libre Baskerville"/>
              </a:rPr>
              <a:t> </a:t>
            </a:r>
            <a:endParaRPr sz="1200">
              <a:solidFill>
                <a:schemeClr val="dk2"/>
              </a:solidFill>
              <a:latin typeface="Libre Baskerville"/>
              <a:ea typeface="Libre Baskerville"/>
              <a:cs typeface="Libre Baskerville"/>
              <a:sym typeface="Libre Baskerville"/>
            </a:endParaRPr>
          </a:p>
        </p:txBody>
      </p:sp>
      <p:sp>
        <p:nvSpPr>
          <p:cNvPr id="58" name="Google Shape;58;p13"/>
          <p:cNvSpPr txBox="1"/>
          <p:nvPr/>
        </p:nvSpPr>
        <p:spPr>
          <a:xfrm>
            <a:off x="247225" y="218675"/>
            <a:ext cx="1526700" cy="37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Libre Baskerville"/>
                <a:ea typeface="Libre Baskerville"/>
                <a:cs typeface="Libre Baskerville"/>
                <a:sym typeface="Libre Baskerville"/>
              </a:rPr>
              <a:t>Appendix A</a:t>
            </a:r>
            <a:endParaRPr sz="1200">
              <a:solidFill>
                <a:schemeClr val="dk2"/>
              </a:solidFill>
              <a:latin typeface="Libre Baskerville"/>
              <a:ea typeface="Libre Baskerville"/>
              <a:cs typeface="Libre Baskerville"/>
              <a:sym typeface="Libre Baskerville"/>
            </a:endParaRPr>
          </a:p>
        </p:txBody>
      </p:sp>
      <p:sp>
        <p:nvSpPr>
          <p:cNvPr id="59" name="Google Shape;59;p13"/>
          <p:cNvSpPr txBox="1"/>
          <p:nvPr/>
        </p:nvSpPr>
        <p:spPr>
          <a:xfrm>
            <a:off x="8268300" y="4995150"/>
            <a:ext cx="1526700" cy="28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100">
                <a:solidFill>
                  <a:schemeClr val="dk2"/>
                </a:solidFill>
                <a:latin typeface="Libre Baskerville"/>
                <a:ea typeface="Libre Baskerville"/>
                <a:cs typeface="Libre Baskerville"/>
                <a:sym typeface="Libre Baskerville"/>
              </a:rPr>
              <a:t>* College credit</a:t>
            </a:r>
            <a:endParaRPr sz="1100">
              <a:solidFill>
                <a:schemeClr val="dk2"/>
              </a:solidFill>
              <a:latin typeface="Libre Baskerville"/>
              <a:ea typeface="Libre Baskerville"/>
              <a:cs typeface="Libre Baskerville"/>
              <a:sym typeface="Libre Baskerville"/>
            </a:endParaRPr>
          </a:p>
        </p:txBody>
      </p:sp>
      <p:sp>
        <p:nvSpPr>
          <p:cNvPr id="60" name="Google Shape;60;p13"/>
          <p:cNvSpPr txBox="1"/>
          <p:nvPr/>
        </p:nvSpPr>
        <p:spPr>
          <a:xfrm>
            <a:off x="263400" y="7309750"/>
            <a:ext cx="9531600" cy="457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000">
                <a:solidFill>
                  <a:srgbClr val="666666"/>
                </a:solidFill>
                <a:highlight>
                  <a:srgbClr val="FFFFFF"/>
                </a:highlight>
                <a:uFill>
                  <a:noFill/>
                </a:uFill>
                <a:latin typeface="Libre Baskerville"/>
                <a:ea typeface="Libre Baskerville"/>
                <a:cs typeface="Libre Baskerville"/>
                <a:sym typeface="Libre Baskerville"/>
                <a:hlinkClick r:id="rId6">
                  <a:extLst>
                    <a:ext uri="{A12FA001-AC4F-418D-AE19-62706E023703}">
                      <ahyp:hlinkClr val="tx"/>
                    </a:ext>
                  </a:extLst>
                </a:hlinkClick>
              </a:rPr>
              <a:t>Programs of Study: Occupational Certificates and Degrees </a:t>
            </a:r>
            <a:r>
              <a:rPr lang="en" sz="1000">
                <a:solidFill>
                  <a:srgbClr val="666666"/>
                </a:solidFill>
                <a:highlight>
                  <a:srgbClr val="FFFFFF"/>
                </a:highlight>
                <a:latin typeface="Libre Baskerville"/>
                <a:ea typeface="Libre Baskerville"/>
                <a:cs typeface="Libre Baskerville"/>
                <a:sym typeface="Libre Baskerville"/>
              </a:rPr>
              <a:t>© 2024 by Center for the Future of Arizona and Level Up Education Pathways Consulting, LLC is licensed under </a:t>
            </a:r>
            <a:r>
              <a:rPr lang="en" sz="1000">
                <a:solidFill>
                  <a:srgbClr val="666666"/>
                </a:solidFill>
                <a:highlight>
                  <a:srgbClr val="FFFFFF"/>
                </a:highlight>
                <a:uFill>
                  <a:noFill/>
                </a:uFill>
                <a:latin typeface="Libre Baskerville"/>
                <a:ea typeface="Libre Baskerville"/>
                <a:cs typeface="Libre Baskerville"/>
                <a:sym typeface="Libre Baskerville"/>
                <a:hlinkClick r:id="rId7">
                  <a:extLst>
                    <a:ext uri="{A12FA001-AC4F-418D-AE19-62706E023703}">
                      <ahyp:hlinkClr val="tx"/>
                    </a:ext>
                  </a:extLst>
                </a:hlinkClick>
              </a:rPr>
              <a:t>CC BY-NC-SA 4.0</a:t>
            </a:r>
            <a:endParaRPr sz="2200">
              <a:solidFill>
                <a:schemeClr val="dk2"/>
              </a:solidFill>
            </a:endParaRPr>
          </a:p>
        </p:txBody>
      </p:sp>
      <p:pic>
        <p:nvPicPr>
          <p:cNvPr id="61" name="Google Shape;61;p13"/>
          <p:cNvPicPr preferRelativeResize="0"/>
          <p:nvPr/>
        </p:nvPicPr>
        <p:blipFill rotWithShape="1">
          <a:blip r:embed="rId8">
            <a:alphaModFix/>
          </a:blip>
          <a:srcRect b="4364" l="0" r="0" t="8169"/>
          <a:stretch/>
        </p:blipFill>
        <p:spPr>
          <a:xfrm>
            <a:off x="263400" y="552996"/>
            <a:ext cx="2716400" cy="72977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2"/>
          <p:cNvSpPr txBox="1"/>
          <p:nvPr/>
        </p:nvSpPr>
        <p:spPr>
          <a:xfrm>
            <a:off x="247200" y="218675"/>
            <a:ext cx="9564000" cy="801000"/>
          </a:xfrm>
          <a:prstGeom prst="rect">
            <a:avLst/>
          </a:prstGeom>
          <a:solidFill>
            <a:srgbClr val="F3F3F3"/>
          </a:solid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3800">
                <a:solidFill>
                  <a:schemeClr val="dk2"/>
                </a:solidFill>
                <a:latin typeface="League Spartan Medium"/>
                <a:ea typeface="League Spartan Medium"/>
                <a:cs typeface="League Spartan Medium"/>
                <a:sym typeface="League Spartan Medium"/>
              </a:rPr>
              <a:t>Information Technology</a:t>
            </a:r>
            <a:endParaRPr i="1" sz="1600">
              <a:solidFill>
                <a:schemeClr val="dk2"/>
              </a:solidFill>
              <a:latin typeface="Libre Baskerville"/>
              <a:ea typeface="Libre Baskerville"/>
              <a:cs typeface="Libre Baskerville"/>
              <a:sym typeface="Libre Baskerville"/>
            </a:endParaRPr>
          </a:p>
        </p:txBody>
      </p:sp>
      <p:sp>
        <p:nvSpPr>
          <p:cNvPr id="166" name="Google Shape;166;p22"/>
          <p:cNvSpPr txBox="1"/>
          <p:nvPr/>
        </p:nvSpPr>
        <p:spPr>
          <a:xfrm>
            <a:off x="0" y="1019675"/>
            <a:ext cx="10058400" cy="5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u="sng">
                <a:solidFill>
                  <a:schemeClr val="hlink"/>
                </a:solidFill>
                <a:latin typeface="League Spartan Medium"/>
                <a:ea typeface="League Spartan Medium"/>
                <a:cs typeface="League Spartan Medium"/>
                <a:sym typeface="League Spartan Medium"/>
                <a:hlinkClick r:id="rId3"/>
              </a:rPr>
              <a:t>Selected Occupations, Wages, and Job Growth</a:t>
            </a:r>
            <a:endParaRPr sz="2200">
              <a:solidFill>
                <a:schemeClr val="dk2"/>
              </a:solidFill>
              <a:latin typeface="League Spartan Medium"/>
              <a:ea typeface="League Spartan Medium"/>
              <a:cs typeface="League Spartan Medium"/>
              <a:sym typeface="League Spartan Medium"/>
            </a:endParaRPr>
          </a:p>
        </p:txBody>
      </p:sp>
      <p:graphicFrame>
        <p:nvGraphicFramePr>
          <p:cNvPr id="167" name="Google Shape;167;p22"/>
          <p:cNvGraphicFramePr/>
          <p:nvPr/>
        </p:nvGraphicFramePr>
        <p:xfrm>
          <a:off x="247225" y="1520675"/>
          <a:ext cx="3000000" cy="3000000"/>
        </p:xfrm>
        <a:graphic>
          <a:graphicData uri="http://schemas.openxmlformats.org/drawingml/2006/table">
            <a:tbl>
              <a:tblPr>
                <a:noFill/>
                <a:tableStyleId>{BD1D8832-9A60-4B85-9EBC-4BEB6B7ECC4D}</a:tableStyleId>
              </a:tblPr>
              <a:tblGrid>
                <a:gridCol w="1598325"/>
                <a:gridCol w="2318300"/>
                <a:gridCol w="1351100"/>
                <a:gridCol w="1351100"/>
                <a:gridCol w="1351100"/>
                <a:gridCol w="1594000"/>
              </a:tblGrid>
              <a:tr h="1159200">
                <a:tc>
                  <a:txBody>
                    <a:bodyPr/>
                    <a:lstStyle/>
                    <a:p>
                      <a:pPr indent="0" lvl="0" marL="0" rtl="0" algn="l">
                        <a:spcBef>
                          <a:spcPts val="0"/>
                        </a:spcBef>
                        <a:spcAft>
                          <a:spcPts val="0"/>
                        </a:spcAft>
                        <a:buNone/>
                      </a:pPr>
                      <a:r>
                        <a:rPr b="1" lang="en" sz="1200">
                          <a:latin typeface="Libre Baskerville"/>
                          <a:ea typeface="Libre Baskerville"/>
                          <a:cs typeface="Libre Baskerville"/>
                          <a:sym typeface="Libre Baskerville"/>
                        </a:rPr>
                        <a:t>Program</a:t>
                      </a:r>
                      <a:endParaRPr b="1" sz="1200">
                        <a:latin typeface="Libre Baskerville"/>
                        <a:ea typeface="Libre Baskerville"/>
                        <a:cs typeface="Libre Baskerville"/>
                        <a:sym typeface="Libre Baskerville"/>
                      </a:endParaRPr>
                    </a:p>
                  </a:txBody>
                  <a:tcPr marT="91425" marB="91425" marR="91425" marL="91425" anchor="b">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b="1" lang="en" sz="1200">
                          <a:latin typeface="Libre Baskerville"/>
                          <a:ea typeface="Libre Baskerville"/>
                          <a:cs typeface="Libre Baskerville"/>
                          <a:sym typeface="Libre Baskerville"/>
                        </a:rPr>
                        <a:t>Typical Jobs: AZ High Demand High Wage</a:t>
                      </a:r>
                      <a:endParaRPr b="1" sz="1200">
                        <a:latin typeface="Libre Baskerville"/>
                        <a:ea typeface="Libre Baskerville"/>
                        <a:cs typeface="Libre Baskerville"/>
                        <a:sym typeface="Libre Baskerville"/>
                      </a:endParaRPr>
                    </a:p>
                  </a:txBody>
                  <a:tcPr marT="91425" marB="91425" marR="91425" marL="91425" anchor="b">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Average Wage</a:t>
                      </a:r>
                      <a:endParaRPr b="1" sz="1200">
                        <a:latin typeface="Libre Baskerville"/>
                        <a:ea typeface="Libre Baskerville"/>
                        <a:cs typeface="Libre Baskerville"/>
                        <a:sym typeface="Libre Baskerville"/>
                      </a:endParaRPr>
                    </a:p>
                  </a:txBody>
                  <a:tcPr marT="91425" marB="91425" marR="91425" marL="91425" anchor="b">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Growth in AZ; Annual Job Opening</a:t>
                      </a:r>
                      <a:endParaRPr b="1" sz="1200">
                        <a:latin typeface="Libre Baskerville"/>
                        <a:ea typeface="Libre Baskerville"/>
                        <a:cs typeface="Libre Baskerville"/>
                        <a:sym typeface="Libre Baskerville"/>
                      </a:endParaRPr>
                    </a:p>
                  </a:txBody>
                  <a:tcPr marT="91425" marB="91425" marR="91425" marL="91425" anchor="b">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Projected Annual Job Change</a:t>
                      </a:r>
                      <a:endParaRPr b="1" sz="1200">
                        <a:latin typeface="Libre Baskerville"/>
                        <a:ea typeface="Libre Baskerville"/>
                        <a:cs typeface="Libre Baskerville"/>
                        <a:sym typeface="Libre Baskerville"/>
                      </a:endParaRPr>
                    </a:p>
                  </a:txBody>
                  <a:tcPr marT="91425" marB="91425" marR="91425" marL="91425" anchor="b">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b="1" lang="en" sz="1200">
                          <a:latin typeface="Libre Baskerville"/>
                          <a:ea typeface="Libre Baskerville"/>
                          <a:cs typeface="Libre Baskerville"/>
                          <a:sym typeface="Libre Baskerville"/>
                        </a:rPr>
                        <a:t>Stackable?</a:t>
                      </a:r>
                      <a:endParaRPr b="1" sz="1200">
                        <a:latin typeface="Libre Baskerville"/>
                        <a:ea typeface="Libre Baskerville"/>
                        <a:cs typeface="Libre Baskerville"/>
                        <a:sym typeface="Libre Baskerville"/>
                      </a:endParaRPr>
                    </a:p>
                  </a:txBody>
                  <a:tcPr marT="91425" marB="91425" marR="91425" marL="91425" anchor="b">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1159200">
                <a:tc>
                  <a:txBody>
                    <a:bodyPr/>
                    <a:lstStyle/>
                    <a:p>
                      <a:pPr indent="0" lvl="0" marL="0" rtl="0" algn="l">
                        <a:spcBef>
                          <a:spcPts val="0"/>
                        </a:spcBef>
                        <a:spcAft>
                          <a:spcPts val="0"/>
                        </a:spcAft>
                        <a:buNone/>
                      </a:pPr>
                      <a:r>
                        <a:rPr b="1" lang="en" sz="1200">
                          <a:latin typeface="Libre Baskerville"/>
                          <a:ea typeface="Libre Baskerville"/>
                          <a:cs typeface="Libre Baskerville"/>
                          <a:sym typeface="Libre Baskerville"/>
                        </a:rPr>
                        <a:t>Network</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Computer Network Architects</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Computer Network Support</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Network and Computer Systems</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Libre Baskerville"/>
                          <a:ea typeface="Libre Baskerville"/>
                          <a:cs typeface="Libre Baskerville"/>
                          <a:sym typeface="Libre Baskerville"/>
                        </a:rPr>
                        <a:t>$118,807</a:t>
                      </a:r>
                      <a:endParaRPr sz="1000">
                        <a:latin typeface="Libre Baskerville"/>
                        <a:ea typeface="Libre Baskerville"/>
                        <a:cs typeface="Libre Baskerville"/>
                        <a:sym typeface="Libre Baskerville"/>
                      </a:endParaRPr>
                    </a:p>
                    <a:p>
                      <a:pPr indent="0" lvl="0" marL="0" rtl="0" algn="ctr">
                        <a:spcBef>
                          <a:spcPts val="0"/>
                        </a:spcBef>
                        <a:spcAft>
                          <a:spcPts val="0"/>
                        </a:spcAft>
                        <a:buNone/>
                      </a:pPr>
                      <a:r>
                        <a:rPr lang="en" sz="1000">
                          <a:latin typeface="Libre Baskerville"/>
                          <a:ea typeface="Libre Baskerville"/>
                          <a:cs typeface="Libre Baskerville"/>
                          <a:sym typeface="Libre Baskerville"/>
                        </a:rPr>
                        <a:t>$62,541</a:t>
                      </a:r>
                      <a:endParaRPr sz="1000">
                        <a:latin typeface="Libre Baskerville"/>
                        <a:ea typeface="Libre Baskerville"/>
                        <a:cs typeface="Libre Baskerville"/>
                        <a:sym typeface="Libre Baskerville"/>
                      </a:endParaRPr>
                    </a:p>
                    <a:p>
                      <a:pPr indent="0" lvl="0" marL="0" rtl="0" algn="ctr">
                        <a:spcBef>
                          <a:spcPts val="0"/>
                        </a:spcBef>
                        <a:spcAft>
                          <a:spcPts val="0"/>
                        </a:spcAft>
                        <a:buNone/>
                      </a:pPr>
                      <a:r>
                        <a:rPr lang="en" sz="1000">
                          <a:latin typeface="Libre Baskerville"/>
                          <a:ea typeface="Libre Baskerville"/>
                          <a:cs typeface="Libre Baskerville"/>
                          <a:sym typeface="Libre Baskerville"/>
                        </a:rPr>
                        <a:t>$87,906</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Libre Baskerville"/>
                          <a:ea typeface="Libre Baskerville"/>
                          <a:cs typeface="Libre Baskerville"/>
                          <a:sym typeface="Libre Baskerville"/>
                        </a:rPr>
                        <a:t>399</a:t>
                      </a:r>
                      <a:endParaRPr sz="1000">
                        <a:latin typeface="Libre Baskerville"/>
                        <a:ea typeface="Libre Baskerville"/>
                        <a:cs typeface="Libre Baskerville"/>
                        <a:sym typeface="Libre Baskerville"/>
                      </a:endParaRPr>
                    </a:p>
                    <a:p>
                      <a:pPr indent="0" lvl="0" marL="0" rtl="0" algn="ctr">
                        <a:spcBef>
                          <a:spcPts val="0"/>
                        </a:spcBef>
                        <a:spcAft>
                          <a:spcPts val="0"/>
                        </a:spcAft>
                        <a:buNone/>
                      </a:pPr>
                      <a:r>
                        <a:rPr lang="en" sz="1000">
                          <a:latin typeface="Libre Baskerville"/>
                          <a:ea typeface="Libre Baskerville"/>
                          <a:cs typeface="Libre Baskerville"/>
                          <a:sym typeface="Libre Baskerville"/>
                        </a:rPr>
                        <a:t>436</a:t>
                      </a:r>
                      <a:endParaRPr sz="1000">
                        <a:latin typeface="Libre Baskerville"/>
                        <a:ea typeface="Libre Baskerville"/>
                        <a:cs typeface="Libre Baskerville"/>
                        <a:sym typeface="Libre Baskerville"/>
                      </a:endParaRPr>
                    </a:p>
                    <a:p>
                      <a:pPr indent="0" lvl="0" marL="0" rtl="0" algn="ctr">
                        <a:spcBef>
                          <a:spcPts val="0"/>
                        </a:spcBef>
                        <a:spcAft>
                          <a:spcPts val="0"/>
                        </a:spcAft>
                        <a:buNone/>
                      </a:pPr>
                      <a:r>
                        <a:rPr lang="en" sz="1000">
                          <a:latin typeface="Libre Baskerville"/>
                          <a:ea typeface="Libre Baskerville"/>
                          <a:cs typeface="Libre Baskerville"/>
                          <a:sym typeface="Libre Baskerville"/>
                        </a:rPr>
                        <a:t>736</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Libre Baskerville"/>
                          <a:ea typeface="Libre Baskerville"/>
                          <a:cs typeface="Libre Baskerville"/>
                          <a:sym typeface="Libre Baskerville"/>
                        </a:rPr>
                        <a:t>0.0%</a:t>
                      </a:r>
                      <a:endParaRPr sz="1000">
                        <a:latin typeface="Libre Baskerville"/>
                        <a:ea typeface="Libre Baskerville"/>
                        <a:cs typeface="Libre Baskerville"/>
                        <a:sym typeface="Libre Baskerville"/>
                      </a:endParaRPr>
                    </a:p>
                    <a:p>
                      <a:pPr indent="0" lvl="0" marL="0" rtl="0" algn="ctr">
                        <a:spcBef>
                          <a:spcPts val="0"/>
                        </a:spcBef>
                        <a:spcAft>
                          <a:spcPts val="0"/>
                        </a:spcAft>
                        <a:buNone/>
                      </a:pPr>
                      <a:r>
                        <a:rPr lang="en" sz="1000">
                          <a:latin typeface="Libre Baskerville"/>
                          <a:ea typeface="Libre Baskerville"/>
                          <a:cs typeface="Libre Baskerville"/>
                          <a:sym typeface="Libre Baskerville"/>
                        </a:rPr>
                        <a:t>0.0%</a:t>
                      </a:r>
                      <a:endParaRPr sz="1000">
                        <a:latin typeface="Libre Baskerville"/>
                        <a:ea typeface="Libre Baskerville"/>
                        <a:cs typeface="Libre Baskerville"/>
                        <a:sym typeface="Libre Baskerville"/>
                      </a:endParaRPr>
                    </a:p>
                    <a:p>
                      <a:pPr indent="0" lvl="0" marL="0" rtl="0" algn="ctr">
                        <a:spcBef>
                          <a:spcPts val="0"/>
                        </a:spcBef>
                        <a:spcAft>
                          <a:spcPts val="0"/>
                        </a:spcAft>
                        <a:buNone/>
                      </a:pPr>
                      <a:r>
                        <a:rPr lang="en" sz="1000">
                          <a:latin typeface="Libre Baskerville"/>
                          <a:ea typeface="Libre Baskerville"/>
                          <a:cs typeface="Libre Baskerville"/>
                          <a:sym typeface="Libre Baskerville"/>
                        </a:rPr>
                        <a:t>0.0%</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Industry certificates to associate’s degrees to bachelor’s degrees</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1159200">
                <a:tc>
                  <a:txBody>
                    <a:bodyPr/>
                    <a:lstStyle/>
                    <a:p>
                      <a:pPr indent="0" lvl="0" marL="0" rtl="0" algn="l">
                        <a:spcBef>
                          <a:spcPts val="0"/>
                        </a:spcBef>
                        <a:spcAft>
                          <a:spcPts val="0"/>
                        </a:spcAft>
                        <a:buNone/>
                      </a:pPr>
                      <a:r>
                        <a:rPr b="1" lang="en" sz="1200">
                          <a:latin typeface="Libre Baskerville"/>
                          <a:ea typeface="Libre Baskerville"/>
                          <a:cs typeface="Libre Baskerville"/>
                          <a:sym typeface="Libre Baskerville"/>
                        </a:rPr>
                        <a:t>Cybersecurity</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Information</a:t>
                      </a:r>
                      <a:r>
                        <a:rPr lang="en" sz="1000">
                          <a:latin typeface="Libre Baskerville"/>
                          <a:ea typeface="Libre Baskerville"/>
                          <a:cs typeface="Libre Baskerville"/>
                          <a:sym typeface="Libre Baskerville"/>
                        </a:rPr>
                        <a:t> Security Analyst</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Libre Baskerville"/>
                          <a:ea typeface="Libre Baskerville"/>
                          <a:cs typeface="Libre Baskerville"/>
                          <a:sym typeface="Libre Baskerville"/>
                        </a:rPr>
                        <a:t>$108,643</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Libre Baskerville"/>
                          <a:ea typeface="Libre Baskerville"/>
                          <a:cs typeface="Libre Baskerville"/>
                          <a:sym typeface="Libre Baskerville"/>
                        </a:rPr>
                        <a:t>584</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Libre Baskerville"/>
                          <a:ea typeface="Libre Baskerville"/>
                          <a:cs typeface="Libre Baskerville"/>
                          <a:sym typeface="Libre Baskerville"/>
                        </a:rPr>
                        <a:t>0.1%</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Libre Baskerville"/>
                          <a:ea typeface="Libre Baskerville"/>
                          <a:cs typeface="Libre Baskerville"/>
                          <a:sym typeface="Libre Baskerville"/>
                        </a:rPr>
                        <a:t>Industry certificates to associate’s degrees to bachelor’s degrees</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1159200">
                <a:tc>
                  <a:txBody>
                    <a:bodyPr/>
                    <a:lstStyle/>
                    <a:p>
                      <a:pPr indent="0" lvl="0" marL="0" rtl="0" algn="l">
                        <a:spcBef>
                          <a:spcPts val="0"/>
                        </a:spcBef>
                        <a:spcAft>
                          <a:spcPts val="0"/>
                        </a:spcAft>
                        <a:buNone/>
                      </a:pPr>
                      <a:r>
                        <a:rPr b="1" lang="en" sz="1200">
                          <a:latin typeface="Libre Baskerville"/>
                          <a:ea typeface="Libre Baskerville"/>
                          <a:cs typeface="Libre Baskerville"/>
                          <a:sym typeface="Libre Baskerville"/>
                        </a:rPr>
                        <a:t>Hardware Engineers</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Computer Hardware Engineers</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Libre Baskerville"/>
                          <a:ea typeface="Libre Baskerville"/>
                          <a:cs typeface="Libre Baskerville"/>
                          <a:sym typeface="Libre Baskerville"/>
                        </a:rPr>
                        <a:t>$121,905</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Libre Baskerville"/>
                          <a:ea typeface="Libre Baskerville"/>
                          <a:cs typeface="Libre Baskerville"/>
                          <a:sym typeface="Libre Baskerville"/>
                        </a:rPr>
                        <a:t>255</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Libre Baskerville"/>
                          <a:ea typeface="Libre Baskerville"/>
                          <a:cs typeface="Libre Baskerville"/>
                          <a:sym typeface="Libre Baskerville"/>
                        </a:rPr>
                        <a:t>0.01%</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Libre Baskerville"/>
                          <a:ea typeface="Libre Baskerville"/>
                          <a:cs typeface="Libre Baskerville"/>
                          <a:sym typeface="Libre Baskerville"/>
                        </a:rPr>
                        <a:t>Industry certificates to associate’s degrees to bachelor’s degrees</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1159200">
                <a:tc>
                  <a:txBody>
                    <a:bodyPr/>
                    <a:lstStyle/>
                    <a:p>
                      <a:pPr indent="0" lvl="0" marL="0" rtl="0" algn="l">
                        <a:spcBef>
                          <a:spcPts val="0"/>
                        </a:spcBef>
                        <a:spcAft>
                          <a:spcPts val="0"/>
                        </a:spcAft>
                        <a:buNone/>
                      </a:pPr>
                      <a:r>
                        <a:rPr b="1" lang="en" sz="1200">
                          <a:latin typeface="Libre Baskerville"/>
                          <a:ea typeface="Libre Baskerville"/>
                          <a:cs typeface="Libre Baskerville"/>
                          <a:sym typeface="Libre Baskerville"/>
                        </a:rPr>
                        <a:t>Other</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Computer Occupations, Other</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Libre Baskerville"/>
                          <a:ea typeface="Libre Baskerville"/>
                          <a:cs typeface="Libre Baskerville"/>
                          <a:sym typeface="Libre Baskerville"/>
                        </a:rPr>
                        <a:t>$84,029</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Libre Baskerville"/>
                          <a:ea typeface="Libre Baskerville"/>
                          <a:cs typeface="Libre Baskerville"/>
                          <a:sym typeface="Libre Baskerville"/>
                        </a:rPr>
                        <a:t>7,087</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Libre Baskerville"/>
                          <a:ea typeface="Libre Baskerville"/>
                          <a:cs typeface="Libre Baskerville"/>
                          <a:sym typeface="Libre Baskerville"/>
                        </a:rPr>
                        <a:t>0.0%</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Not enough information</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bl>
          </a:graphicData>
        </a:graphic>
      </p:graphicFrame>
      <p:sp>
        <p:nvSpPr>
          <p:cNvPr id="168" name="Google Shape;168;p22"/>
          <p:cNvSpPr txBox="1"/>
          <p:nvPr/>
        </p:nvSpPr>
        <p:spPr>
          <a:xfrm>
            <a:off x="263400" y="141200"/>
            <a:ext cx="1526700" cy="37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Libre Baskerville"/>
                <a:ea typeface="Libre Baskerville"/>
                <a:cs typeface="Libre Baskerville"/>
                <a:sym typeface="Libre Baskerville"/>
              </a:rPr>
              <a:t>Appendix J</a:t>
            </a:r>
            <a:endParaRPr sz="1200">
              <a:solidFill>
                <a:schemeClr val="dk2"/>
              </a:solidFill>
              <a:latin typeface="Libre Baskerville"/>
              <a:ea typeface="Libre Baskerville"/>
              <a:cs typeface="Libre Baskerville"/>
              <a:sym typeface="Libre Baskerville"/>
            </a:endParaRPr>
          </a:p>
        </p:txBody>
      </p:sp>
      <p:sp>
        <p:nvSpPr>
          <p:cNvPr id="169" name="Google Shape;169;p22"/>
          <p:cNvSpPr txBox="1"/>
          <p:nvPr/>
        </p:nvSpPr>
        <p:spPr>
          <a:xfrm>
            <a:off x="263400" y="7309750"/>
            <a:ext cx="9531600" cy="457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000">
                <a:solidFill>
                  <a:srgbClr val="666666"/>
                </a:solidFill>
                <a:highlight>
                  <a:srgbClr val="FFFFFF"/>
                </a:highlight>
                <a:uFill>
                  <a:noFill/>
                </a:uFill>
                <a:latin typeface="Libre Baskerville"/>
                <a:ea typeface="Libre Baskerville"/>
                <a:cs typeface="Libre Baskerville"/>
                <a:sym typeface="Libre Baskerville"/>
                <a:hlinkClick r:id="rId4">
                  <a:extLst>
                    <a:ext uri="{A12FA001-AC4F-418D-AE19-62706E023703}">
                      <ahyp:hlinkClr val="tx"/>
                    </a:ext>
                  </a:extLst>
                </a:hlinkClick>
              </a:rPr>
              <a:t>Programs of Study: Occupational Certificates and Degrees </a:t>
            </a:r>
            <a:r>
              <a:rPr lang="en" sz="1000">
                <a:solidFill>
                  <a:srgbClr val="666666"/>
                </a:solidFill>
                <a:highlight>
                  <a:srgbClr val="FFFFFF"/>
                </a:highlight>
                <a:latin typeface="Libre Baskerville"/>
                <a:ea typeface="Libre Baskerville"/>
                <a:cs typeface="Libre Baskerville"/>
                <a:sym typeface="Libre Baskerville"/>
              </a:rPr>
              <a:t>© 2024 by Center for the Future of Arizona and Level Up Education Pathways Consulting, LLC is licensed under </a:t>
            </a:r>
            <a:r>
              <a:rPr lang="en" sz="1000">
                <a:solidFill>
                  <a:srgbClr val="666666"/>
                </a:solidFill>
                <a:highlight>
                  <a:srgbClr val="FFFFFF"/>
                </a:highlight>
                <a:uFill>
                  <a:noFill/>
                </a:uFill>
                <a:latin typeface="Libre Baskerville"/>
                <a:ea typeface="Libre Baskerville"/>
                <a:cs typeface="Libre Baskerville"/>
                <a:sym typeface="Libre Baskerville"/>
                <a:hlinkClick r:id="rId5">
                  <a:extLst>
                    <a:ext uri="{A12FA001-AC4F-418D-AE19-62706E023703}">
                      <ahyp:hlinkClr val="tx"/>
                    </a:ext>
                  </a:extLst>
                </a:hlinkClick>
              </a:rPr>
              <a:t>CC BY-NC-SA 4.0</a:t>
            </a:r>
            <a:endParaRPr sz="2200">
              <a:solidFill>
                <a:schemeClr val="dk2"/>
              </a:solidFill>
            </a:endParaRPr>
          </a:p>
        </p:txBody>
      </p:sp>
      <p:pic>
        <p:nvPicPr>
          <p:cNvPr id="170" name="Google Shape;170;p22"/>
          <p:cNvPicPr preferRelativeResize="0"/>
          <p:nvPr/>
        </p:nvPicPr>
        <p:blipFill rotWithShape="1">
          <a:blip r:embed="rId6">
            <a:alphaModFix/>
          </a:blip>
          <a:srcRect b="4364" l="0" r="0" t="8169"/>
          <a:stretch/>
        </p:blipFill>
        <p:spPr>
          <a:xfrm>
            <a:off x="7078600" y="254296"/>
            <a:ext cx="2716400" cy="72977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3"/>
          <p:cNvSpPr txBox="1"/>
          <p:nvPr/>
        </p:nvSpPr>
        <p:spPr>
          <a:xfrm>
            <a:off x="247200" y="218675"/>
            <a:ext cx="9564000" cy="1538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3800">
                <a:solidFill>
                  <a:schemeClr val="dk2"/>
                </a:solidFill>
                <a:latin typeface="League Spartan Medium"/>
                <a:ea typeface="League Spartan Medium"/>
                <a:cs typeface="League Spartan Medium"/>
                <a:sym typeface="League Spartan Medium"/>
              </a:rPr>
              <a:t>Information Technology</a:t>
            </a:r>
            <a:endParaRPr sz="3800">
              <a:solidFill>
                <a:schemeClr val="dk2"/>
              </a:solidFill>
              <a:latin typeface="League Spartan Medium"/>
              <a:ea typeface="League Spartan Medium"/>
              <a:cs typeface="League Spartan Medium"/>
              <a:sym typeface="League Spartan Medium"/>
            </a:endParaRPr>
          </a:p>
          <a:p>
            <a:pPr indent="0" lvl="0" marL="0" rtl="0" algn="r">
              <a:lnSpc>
                <a:spcPct val="115000"/>
              </a:lnSpc>
              <a:spcBef>
                <a:spcPts val="1000"/>
              </a:spcBef>
              <a:spcAft>
                <a:spcPts val="0"/>
              </a:spcAft>
              <a:buNone/>
            </a:pPr>
            <a:r>
              <a:rPr i="1" lang="en" sz="1600">
                <a:solidFill>
                  <a:schemeClr val="dk2"/>
                </a:solidFill>
                <a:latin typeface="Libre Baskerville"/>
                <a:ea typeface="Libre Baskerville"/>
                <a:cs typeface="Libre Baskerville"/>
                <a:sym typeface="Libre Baskerville"/>
              </a:rPr>
              <a:t>Network and Computer Systems, Cybersecurity,</a:t>
            </a:r>
            <a:endParaRPr i="1" sz="1600">
              <a:solidFill>
                <a:schemeClr val="dk2"/>
              </a:solidFill>
              <a:latin typeface="Libre Baskerville"/>
              <a:ea typeface="Libre Baskerville"/>
              <a:cs typeface="Libre Baskerville"/>
              <a:sym typeface="Libre Baskerville"/>
            </a:endParaRPr>
          </a:p>
          <a:p>
            <a:pPr indent="0" lvl="0" marL="0" rtl="0" algn="r">
              <a:lnSpc>
                <a:spcPct val="115000"/>
              </a:lnSpc>
              <a:spcBef>
                <a:spcPts val="0"/>
              </a:spcBef>
              <a:spcAft>
                <a:spcPts val="0"/>
              </a:spcAft>
              <a:buNone/>
            </a:pPr>
            <a:r>
              <a:rPr i="1" lang="en" sz="1600">
                <a:solidFill>
                  <a:schemeClr val="dk2"/>
                </a:solidFill>
                <a:latin typeface="Libre Baskerville"/>
                <a:ea typeface="Libre Baskerville"/>
                <a:cs typeface="Libre Baskerville"/>
                <a:sym typeface="Libre Baskerville"/>
              </a:rPr>
              <a:t>Hardware Engineers and Other Computing Professions</a:t>
            </a:r>
            <a:endParaRPr i="1" sz="1600">
              <a:solidFill>
                <a:schemeClr val="dk2"/>
              </a:solidFill>
              <a:latin typeface="Libre Baskerville"/>
              <a:ea typeface="Libre Baskerville"/>
              <a:cs typeface="Libre Baskerville"/>
              <a:sym typeface="Libre Baskerville"/>
            </a:endParaRPr>
          </a:p>
        </p:txBody>
      </p:sp>
      <p:graphicFrame>
        <p:nvGraphicFramePr>
          <p:cNvPr id="176" name="Google Shape;176;p23"/>
          <p:cNvGraphicFramePr/>
          <p:nvPr/>
        </p:nvGraphicFramePr>
        <p:xfrm>
          <a:off x="247300" y="1837100"/>
          <a:ext cx="3000000" cy="3000000"/>
        </p:xfrm>
        <a:graphic>
          <a:graphicData uri="http://schemas.openxmlformats.org/drawingml/2006/table">
            <a:tbl>
              <a:tblPr>
                <a:noFill/>
                <a:tableStyleId>{BD1D8832-9A60-4B85-9EBC-4BEB6B7ECC4D}</a:tableStyleId>
              </a:tblPr>
              <a:tblGrid>
                <a:gridCol w="1343325"/>
                <a:gridCol w="2041325"/>
                <a:gridCol w="2041325"/>
                <a:gridCol w="2041325"/>
                <a:gridCol w="2096475"/>
              </a:tblGrid>
              <a:tr h="780100">
                <a:tc>
                  <a:txBody>
                    <a:bodyPr/>
                    <a:lstStyle/>
                    <a:p>
                      <a:pPr indent="0" lvl="0" marL="0" rtl="0" algn="l">
                        <a:spcBef>
                          <a:spcPts val="0"/>
                        </a:spcBef>
                        <a:spcAft>
                          <a:spcPts val="0"/>
                        </a:spcAft>
                        <a:buNone/>
                      </a:pPr>
                      <a:r>
                        <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200">
                          <a:latin typeface="Libre Baskerville"/>
                          <a:ea typeface="Libre Baskerville"/>
                          <a:cs typeface="Libre Baskerville"/>
                          <a:sym typeface="Libre Baskerville"/>
                        </a:rPr>
                        <a:t>Orientation/</a:t>
                      </a:r>
                      <a:endParaRPr b="1" sz="1200">
                        <a:latin typeface="Libre Baskerville"/>
                        <a:ea typeface="Libre Baskerville"/>
                        <a:cs typeface="Libre Baskerville"/>
                        <a:sym typeface="Libre Baskerville"/>
                      </a:endParaRPr>
                    </a:p>
                    <a:p>
                      <a:pPr indent="0" lvl="0" marL="0" rtl="0" algn="l">
                        <a:spcBef>
                          <a:spcPts val="0"/>
                        </a:spcBef>
                        <a:spcAft>
                          <a:spcPts val="0"/>
                        </a:spcAft>
                        <a:buNone/>
                      </a:pPr>
                      <a:r>
                        <a:rPr b="1" lang="en" sz="1200">
                          <a:latin typeface="Libre Baskerville"/>
                          <a:ea typeface="Libre Baskerville"/>
                          <a:cs typeface="Libre Baskerville"/>
                          <a:sym typeface="Libre Baskerville"/>
                        </a:rPr>
                        <a:t>Introduction</a:t>
                      </a:r>
                      <a:endParaRPr b="1" sz="1200">
                        <a:latin typeface="Libre Baskerville"/>
                        <a:ea typeface="Libre Baskerville"/>
                        <a:cs typeface="Libre Baskerville"/>
                        <a:sym typeface="Libre Baskerville"/>
                      </a:endParaRPr>
                    </a:p>
                    <a:p>
                      <a:pPr indent="0" lvl="0" marL="0" rtl="0" algn="l">
                        <a:spcBef>
                          <a:spcPts val="0"/>
                        </a:spcBef>
                        <a:spcAft>
                          <a:spcPts val="0"/>
                        </a:spcAft>
                        <a:buNone/>
                      </a:pPr>
                      <a:r>
                        <a:rPr b="1" lang="en" sz="1200">
                          <a:latin typeface="Libre Baskerville"/>
                          <a:ea typeface="Libre Baskerville"/>
                          <a:cs typeface="Libre Baskerville"/>
                          <a:sym typeface="Libre Baskerville"/>
                        </a:rPr>
                        <a:t>Grades 9-10</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b="1" lang="en" sz="1200">
                          <a:latin typeface="Libre Baskerville"/>
                          <a:ea typeface="Libre Baskerville"/>
                          <a:cs typeface="Libre Baskerville"/>
                          <a:sym typeface="Libre Baskerville"/>
                        </a:rPr>
                        <a:t>Skill Development</a:t>
                      </a:r>
                      <a:endParaRPr b="1" sz="1200">
                        <a:latin typeface="Libre Baskerville"/>
                        <a:ea typeface="Libre Baskerville"/>
                        <a:cs typeface="Libre Baskerville"/>
                        <a:sym typeface="Libre Baskerville"/>
                      </a:endParaRPr>
                    </a:p>
                    <a:p>
                      <a:pPr indent="0" lvl="0" marL="0" rtl="0" algn="l">
                        <a:spcBef>
                          <a:spcPts val="0"/>
                        </a:spcBef>
                        <a:spcAft>
                          <a:spcPts val="0"/>
                        </a:spcAft>
                        <a:buNone/>
                      </a:pPr>
                      <a:r>
                        <a:rPr b="1" lang="en" sz="1200">
                          <a:latin typeface="Libre Baskerville"/>
                          <a:ea typeface="Libre Baskerville"/>
                          <a:cs typeface="Libre Baskerville"/>
                          <a:sym typeface="Libre Baskerville"/>
                        </a:rPr>
                        <a:t>Grades 10-11</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b="1" lang="en" sz="1200">
                          <a:latin typeface="Libre Baskerville"/>
                          <a:ea typeface="Libre Baskerville"/>
                          <a:cs typeface="Libre Baskerville"/>
                          <a:sym typeface="Libre Baskerville"/>
                        </a:rPr>
                        <a:t>Capstone/Advanced</a:t>
                      </a:r>
                      <a:endParaRPr b="1" sz="1200">
                        <a:latin typeface="Libre Baskerville"/>
                        <a:ea typeface="Libre Baskerville"/>
                        <a:cs typeface="Libre Baskerville"/>
                        <a:sym typeface="Libre Baskerville"/>
                      </a:endParaRPr>
                    </a:p>
                    <a:p>
                      <a:pPr indent="0" lvl="0" marL="0" rtl="0" algn="l">
                        <a:spcBef>
                          <a:spcPts val="0"/>
                        </a:spcBef>
                        <a:spcAft>
                          <a:spcPts val="0"/>
                        </a:spcAft>
                        <a:buNone/>
                      </a:pPr>
                      <a:r>
                        <a:rPr b="1" lang="en" sz="1200">
                          <a:latin typeface="Libre Baskerville"/>
                          <a:ea typeface="Libre Baskerville"/>
                          <a:cs typeface="Libre Baskerville"/>
                          <a:sym typeface="Libre Baskerville"/>
                        </a:rPr>
                        <a:t>Grade 12</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b="1" lang="en" sz="1200">
                          <a:latin typeface="Libre Baskerville"/>
                          <a:ea typeface="Libre Baskerville"/>
                          <a:cs typeface="Libre Baskerville"/>
                          <a:sym typeface="Libre Baskerville"/>
                        </a:rPr>
                        <a:t>Post Secondary Courses</a:t>
                      </a:r>
                      <a:endParaRPr b="1" sz="1200">
                        <a:latin typeface="Libre Baskerville"/>
                        <a:ea typeface="Libre Baskerville"/>
                        <a:cs typeface="Libre Baskerville"/>
                        <a:sym typeface="Libre Baskerville"/>
                      </a:endParaRPr>
                    </a:p>
                    <a:p>
                      <a:pPr indent="0" lvl="0" marL="0" rtl="0" algn="l">
                        <a:spcBef>
                          <a:spcPts val="0"/>
                        </a:spcBef>
                        <a:spcAft>
                          <a:spcPts val="0"/>
                        </a:spcAft>
                        <a:buNone/>
                      </a:pPr>
                      <a:r>
                        <a:rPr b="1" lang="en" sz="1200">
                          <a:latin typeface="Libre Baskerville"/>
                          <a:ea typeface="Libre Baskerville"/>
                          <a:cs typeface="Libre Baskerville"/>
                          <a:sym typeface="Libre Baskerville"/>
                        </a:rPr>
                        <a:t>Recommended 1st Year</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FEFEF"/>
                    </a:solidFill>
                  </a:tcPr>
                </a:tc>
              </a:tr>
              <a:tr h="780100">
                <a:tc>
                  <a:txBody>
                    <a:bodyPr/>
                    <a:lstStyle/>
                    <a:p>
                      <a:pPr indent="0" lvl="0" marL="0" rtl="0" algn="l">
                        <a:spcBef>
                          <a:spcPts val="0"/>
                        </a:spcBef>
                        <a:spcAft>
                          <a:spcPts val="0"/>
                        </a:spcAft>
                        <a:buNone/>
                      </a:pPr>
                      <a:r>
                        <a:rPr b="1" lang="en" sz="1200">
                          <a:latin typeface="Libre Baskerville"/>
                          <a:ea typeface="Libre Baskerville"/>
                          <a:cs typeface="Libre Baskerville"/>
                          <a:sym typeface="Libre Baskerville"/>
                        </a:rPr>
                        <a:t>English</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English Sequence</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en" sz="1000">
                          <a:solidFill>
                            <a:schemeClr val="dk1"/>
                          </a:solidFill>
                          <a:latin typeface="Libre Baskerville"/>
                          <a:ea typeface="Libre Baskerville"/>
                          <a:cs typeface="Libre Baskerville"/>
                          <a:sym typeface="Libre Baskerville"/>
                        </a:rPr>
                        <a:t>English Sequence</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English Composition 1 **</a:t>
                      </a:r>
                      <a:endParaRPr sz="1000">
                        <a:latin typeface="Libre Baskerville"/>
                        <a:ea typeface="Libre Baskerville"/>
                        <a:cs typeface="Libre Baskerville"/>
                        <a:sym typeface="Libre Baskerville"/>
                      </a:endParaRPr>
                    </a:p>
                    <a:p>
                      <a:pPr indent="0" lvl="0" marL="0" rtl="0" algn="l">
                        <a:spcBef>
                          <a:spcPts val="0"/>
                        </a:spcBef>
                        <a:spcAft>
                          <a:spcPts val="0"/>
                        </a:spcAft>
                        <a:buClr>
                          <a:schemeClr val="dk1"/>
                        </a:buClr>
                        <a:buSzPts val="1100"/>
                        <a:buFont typeface="Arial"/>
                        <a:buNone/>
                      </a:pPr>
                      <a:r>
                        <a:rPr lang="en" sz="1000">
                          <a:solidFill>
                            <a:schemeClr val="dk1"/>
                          </a:solidFill>
                          <a:latin typeface="Libre Baskerville"/>
                          <a:ea typeface="Libre Baskerville"/>
                          <a:cs typeface="Libre Baskerville"/>
                          <a:sym typeface="Libre Baskerville"/>
                        </a:rPr>
                        <a:t>English Composition 2 *</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English Composition 1</a:t>
                      </a:r>
                      <a:endParaRPr sz="1000">
                        <a:latin typeface="Libre Baskerville"/>
                        <a:ea typeface="Libre Baskerville"/>
                        <a:cs typeface="Libre Baskerville"/>
                        <a:sym typeface="Libre Baskerville"/>
                      </a:endParaRPr>
                    </a:p>
                    <a:p>
                      <a:pPr indent="0" lvl="0" marL="0" rtl="0" algn="l">
                        <a:spcBef>
                          <a:spcPts val="0"/>
                        </a:spcBef>
                        <a:spcAft>
                          <a:spcPts val="0"/>
                        </a:spcAft>
                        <a:buClr>
                          <a:schemeClr val="dk1"/>
                        </a:buClr>
                        <a:buSzPts val="1100"/>
                        <a:buFont typeface="Arial"/>
                        <a:buNone/>
                      </a:pPr>
                      <a:r>
                        <a:rPr lang="en" sz="1000">
                          <a:solidFill>
                            <a:schemeClr val="dk1"/>
                          </a:solidFill>
                          <a:latin typeface="Libre Baskerville"/>
                          <a:ea typeface="Libre Baskerville"/>
                          <a:cs typeface="Libre Baskerville"/>
                          <a:sym typeface="Libre Baskerville"/>
                        </a:rPr>
                        <a:t>English Composition 2</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FE599"/>
                    </a:solidFill>
                  </a:tcPr>
                </a:tc>
              </a:tr>
              <a:tr h="930100">
                <a:tc>
                  <a:txBody>
                    <a:bodyPr/>
                    <a:lstStyle/>
                    <a:p>
                      <a:pPr indent="0" lvl="0" marL="0" rtl="0" algn="l">
                        <a:spcBef>
                          <a:spcPts val="0"/>
                        </a:spcBef>
                        <a:spcAft>
                          <a:spcPts val="0"/>
                        </a:spcAft>
                        <a:buNone/>
                      </a:pPr>
                      <a:r>
                        <a:rPr b="1" lang="en" sz="1200">
                          <a:latin typeface="Libre Baskerville"/>
                          <a:ea typeface="Libre Baskerville"/>
                          <a:cs typeface="Libre Baskerville"/>
                          <a:sym typeface="Libre Baskerville"/>
                        </a:rPr>
                        <a:t>Math</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AD1DC"/>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Algebra 1</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Geometry</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AD1DC"/>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Geometry</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Algebra 2 **</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Precalculus **</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AD1DC"/>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Algebra 2 **</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Precalculus **</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Calculus **</a:t>
                      </a:r>
                      <a:endParaRPr sz="1000">
                        <a:latin typeface="Libre Baskerville"/>
                        <a:ea typeface="Libre Baskerville"/>
                        <a:cs typeface="Libre Baskerville"/>
                        <a:sym typeface="Libre Baskerville"/>
                      </a:endParaRPr>
                    </a:p>
                    <a:p>
                      <a:pPr indent="0" lvl="0" marL="0" rtl="0" algn="l">
                        <a:spcBef>
                          <a:spcPts val="0"/>
                        </a:spcBef>
                        <a:spcAft>
                          <a:spcPts val="0"/>
                        </a:spcAft>
                        <a:buClr>
                          <a:schemeClr val="dk1"/>
                        </a:buClr>
                        <a:buSzPts val="1100"/>
                        <a:buFont typeface="Arial"/>
                        <a:buNone/>
                      </a:pPr>
                      <a:r>
                        <a:rPr lang="en" sz="1000">
                          <a:solidFill>
                            <a:schemeClr val="dk1"/>
                          </a:solidFill>
                          <a:latin typeface="Libre Baskerville"/>
                          <a:ea typeface="Libre Baskerville"/>
                          <a:cs typeface="Libre Baskerville"/>
                          <a:sym typeface="Libre Baskerville"/>
                        </a:rPr>
                        <a:t>Statistics **</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solidFill>
                            <a:schemeClr val="dk1"/>
                          </a:solidFill>
                          <a:latin typeface="Libre Baskerville"/>
                          <a:ea typeface="Libre Baskerville"/>
                          <a:cs typeface="Libre Baskerville"/>
                          <a:sym typeface="Libre Baskerville"/>
                        </a:rPr>
                        <a:t>General Education Math *</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AD1DC"/>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General Education Math</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5A6BD"/>
                    </a:solidFill>
                  </a:tcPr>
                </a:tc>
              </a:tr>
              <a:tr h="780100">
                <a:tc>
                  <a:txBody>
                    <a:bodyPr/>
                    <a:lstStyle/>
                    <a:p>
                      <a:pPr indent="0" lvl="0" marL="0" rtl="0" algn="l">
                        <a:spcBef>
                          <a:spcPts val="0"/>
                        </a:spcBef>
                        <a:spcAft>
                          <a:spcPts val="0"/>
                        </a:spcAft>
                        <a:buNone/>
                      </a:pPr>
                      <a:r>
                        <a:rPr b="1" lang="en" sz="1200">
                          <a:latin typeface="Libre Baskerville"/>
                          <a:ea typeface="Libre Baskerville"/>
                          <a:cs typeface="Libre Baskerville"/>
                          <a:sym typeface="Libre Baskerville"/>
                        </a:rPr>
                        <a:t>Science</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Science Sequence</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Biology **</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Chemistry **</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Fundamental </a:t>
                      </a:r>
                      <a:r>
                        <a:rPr lang="en" sz="1000">
                          <a:latin typeface="Libre Baskerville"/>
                          <a:ea typeface="Libre Baskerville"/>
                          <a:cs typeface="Libre Baskerville"/>
                          <a:sym typeface="Libre Baskerville"/>
                        </a:rPr>
                        <a:t>Chemistry</a:t>
                      </a:r>
                      <a:r>
                        <a:rPr lang="en" sz="1000">
                          <a:latin typeface="Libre Baskerville"/>
                          <a:ea typeface="Libre Baskerville"/>
                          <a:cs typeface="Libre Baskerville"/>
                          <a:sym typeface="Libre Baskerville"/>
                        </a:rPr>
                        <a:t> OR</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Introduction to Biology OR Other Lab Science</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B6D7A8"/>
                    </a:solidFill>
                  </a:tcPr>
                </a:tc>
              </a:tr>
              <a:tr h="780100">
                <a:tc>
                  <a:txBody>
                    <a:bodyPr/>
                    <a:lstStyle/>
                    <a:p>
                      <a:pPr indent="0" lvl="0" marL="0" rtl="0" algn="l">
                        <a:spcBef>
                          <a:spcPts val="0"/>
                        </a:spcBef>
                        <a:spcAft>
                          <a:spcPts val="0"/>
                        </a:spcAft>
                        <a:buNone/>
                      </a:pPr>
                      <a:r>
                        <a:rPr b="1" lang="en" sz="1200">
                          <a:latin typeface="Libre Baskerville"/>
                          <a:ea typeface="Libre Baskerville"/>
                          <a:cs typeface="Libre Baskerville"/>
                          <a:sym typeface="Libre Baskerville"/>
                        </a:rPr>
                        <a:t>Social Science</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CE5CD"/>
                    </a:solidFill>
                  </a:tcPr>
                </a:tc>
                <a:tc>
                  <a:txBody>
                    <a:bodyPr/>
                    <a:lstStyle/>
                    <a:p>
                      <a:pPr indent="0" lvl="0" marL="0" rtl="0" algn="l">
                        <a:spcBef>
                          <a:spcPts val="0"/>
                        </a:spcBef>
                        <a:spcAft>
                          <a:spcPts val="0"/>
                        </a:spcAft>
                        <a:buNone/>
                      </a:pPr>
                      <a:r>
                        <a:rPr lang="en" sz="1000">
                          <a:solidFill>
                            <a:schemeClr val="dk1"/>
                          </a:solidFill>
                          <a:latin typeface="Libre Baskerville"/>
                          <a:ea typeface="Libre Baskerville"/>
                          <a:cs typeface="Libre Baskerville"/>
                          <a:sym typeface="Libre Baskerville"/>
                        </a:rPr>
                        <a:t>World History **</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CE5CD"/>
                    </a:solidFill>
                  </a:tcPr>
                </a:tc>
                <a:tc>
                  <a:txBody>
                    <a:bodyPr/>
                    <a:lstStyle/>
                    <a:p>
                      <a:pPr indent="0" lvl="0" marL="0" rtl="0" algn="l">
                        <a:spcBef>
                          <a:spcPts val="0"/>
                        </a:spcBef>
                        <a:spcAft>
                          <a:spcPts val="0"/>
                        </a:spcAft>
                        <a:buNone/>
                      </a:pPr>
                      <a:r>
                        <a:rPr lang="en" sz="1000">
                          <a:solidFill>
                            <a:schemeClr val="dk1"/>
                          </a:solidFill>
                          <a:latin typeface="Libre Baskerville"/>
                          <a:ea typeface="Libre Baskerville"/>
                          <a:cs typeface="Libre Baskerville"/>
                          <a:sym typeface="Libre Baskerville"/>
                        </a:rPr>
                        <a:t>U.S. History **</a:t>
                      </a:r>
                      <a:endParaRPr sz="1000">
                        <a:solidFill>
                          <a:schemeClr val="dk1"/>
                        </a:solidFill>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CE5CD"/>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Libre Baskerville"/>
                          <a:ea typeface="Libre Baskerville"/>
                          <a:cs typeface="Libre Baskerville"/>
                          <a:sym typeface="Libre Baskerville"/>
                        </a:rPr>
                        <a:t>U.S. Government **</a:t>
                      </a:r>
                      <a:endParaRPr sz="10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Clr>
                          <a:schemeClr val="dk1"/>
                        </a:buClr>
                        <a:buSzPts val="1100"/>
                        <a:buFont typeface="Arial"/>
                        <a:buNone/>
                      </a:pPr>
                      <a:r>
                        <a:rPr lang="en" sz="1000">
                          <a:solidFill>
                            <a:schemeClr val="dk1"/>
                          </a:solidFill>
                          <a:latin typeface="Libre Baskerville"/>
                          <a:ea typeface="Libre Baskerville"/>
                          <a:cs typeface="Libre Baskerville"/>
                          <a:sym typeface="Libre Baskerville"/>
                        </a:rPr>
                        <a:t>Economics **</a:t>
                      </a:r>
                      <a:endParaRPr sz="1000">
                        <a:solidFill>
                          <a:schemeClr val="dk1"/>
                        </a:solidFill>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CE5CD"/>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See program requirements</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9CB9C"/>
                    </a:solidFill>
                  </a:tcPr>
                </a:tc>
              </a:tr>
              <a:tr h="780100">
                <a:tc>
                  <a:txBody>
                    <a:bodyPr/>
                    <a:lstStyle/>
                    <a:p>
                      <a:pPr indent="0" lvl="0" marL="0" rtl="0" algn="l">
                        <a:spcBef>
                          <a:spcPts val="0"/>
                        </a:spcBef>
                        <a:spcAft>
                          <a:spcPts val="0"/>
                        </a:spcAft>
                        <a:buNone/>
                      </a:pPr>
                      <a:r>
                        <a:rPr b="1" lang="en" sz="1200">
                          <a:latin typeface="Libre Baskerville"/>
                          <a:ea typeface="Libre Baskerville"/>
                          <a:cs typeface="Libre Baskerville"/>
                          <a:sym typeface="Libre Baskerville"/>
                        </a:rPr>
                        <a:t>Electives</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Career Exploration</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Career Development</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000">
                          <a:solidFill>
                            <a:schemeClr val="dk1"/>
                          </a:solidFill>
                          <a:latin typeface="Libre Baskerville"/>
                          <a:ea typeface="Libre Baskerville"/>
                          <a:cs typeface="Libre Baskerville"/>
                          <a:sym typeface="Libre Baskerville"/>
                        </a:rPr>
                        <a:t>Career Development</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See program requirements</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9FC5E8"/>
                    </a:solidFill>
                  </a:tcPr>
                </a:tc>
              </a:tr>
              <a:tr h="780100">
                <a:tc gridSpan="4">
                  <a:txBody>
                    <a:bodyPr/>
                    <a:lstStyle/>
                    <a:p>
                      <a:pPr indent="0" lvl="0" marL="0" rtl="0" algn="l">
                        <a:spcBef>
                          <a:spcPts val="0"/>
                        </a:spcBef>
                        <a:spcAft>
                          <a:spcPts val="0"/>
                        </a:spcAft>
                        <a:buNone/>
                      </a:pPr>
                      <a:r>
                        <a:t/>
                      </a:r>
                      <a:endParaRPr sz="1200">
                        <a:latin typeface="Libre Baskerville"/>
                        <a:ea typeface="Libre Baskerville"/>
                        <a:cs typeface="Libre Baskerville"/>
                        <a:sym typeface="Libre Baskerville"/>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hMerge="1"/>
                <a:tc>
                  <a:txBody>
                    <a:bodyPr/>
                    <a:lstStyle/>
                    <a:p>
                      <a:pPr indent="0" lvl="0" marL="0" rtl="0" algn="l">
                        <a:spcBef>
                          <a:spcPts val="0"/>
                        </a:spcBef>
                        <a:spcAft>
                          <a:spcPts val="0"/>
                        </a:spcAft>
                        <a:buNone/>
                      </a:pPr>
                      <a:r>
                        <a:rPr i="1" lang="en" sz="1000">
                          <a:latin typeface="Libre Baskerville"/>
                          <a:ea typeface="Libre Baskerville"/>
                          <a:cs typeface="Libre Baskerville"/>
                          <a:sym typeface="Libre Baskerville"/>
                        </a:rPr>
                        <a:t>If courses in this column were completed through early college credit, student should take the next required course.</a:t>
                      </a:r>
                      <a:endParaRPr i="1" sz="1000">
                        <a:latin typeface="Libre Baskerville"/>
                        <a:ea typeface="Libre Baskerville"/>
                        <a:cs typeface="Libre Baskerville"/>
                        <a:sym typeface="Libre Baskerville"/>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bl>
          </a:graphicData>
        </a:graphic>
      </p:graphicFrame>
      <p:sp>
        <p:nvSpPr>
          <p:cNvPr id="177" name="Google Shape;177;p23"/>
          <p:cNvSpPr txBox="1"/>
          <p:nvPr/>
        </p:nvSpPr>
        <p:spPr>
          <a:xfrm>
            <a:off x="247225" y="218675"/>
            <a:ext cx="1526700" cy="37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Libre Baskerville"/>
                <a:ea typeface="Libre Baskerville"/>
                <a:cs typeface="Libre Baskerville"/>
                <a:sym typeface="Libre Baskerville"/>
              </a:rPr>
              <a:t>Appendix K</a:t>
            </a:r>
            <a:endParaRPr sz="1200">
              <a:solidFill>
                <a:schemeClr val="dk2"/>
              </a:solidFill>
              <a:latin typeface="Libre Baskerville"/>
              <a:ea typeface="Libre Baskerville"/>
              <a:cs typeface="Libre Baskerville"/>
              <a:sym typeface="Libre Baskerville"/>
            </a:endParaRPr>
          </a:p>
        </p:txBody>
      </p:sp>
      <p:sp>
        <p:nvSpPr>
          <p:cNvPr id="178" name="Google Shape;178;p23"/>
          <p:cNvSpPr txBox="1"/>
          <p:nvPr/>
        </p:nvSpPr>
        <p:spPr>
          <a:xfrm>
            <a:off x="263400" y="7309750"/>
            <a:ext cx="9531600" cy="457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000">
                <a:solidFill>
                  <a:srgbClr val="666666"/>
                </a:solidFill>
                <a:highlight>
                  <a:srgbClr val="FFFFFF"/>
                </a:highlight>
                <a:uFill>
                  <a:noFill/>
                </a:uFill>
                <a:latin typeface="Libre Baskerville"/>
                <a:ea typeface="Libre Baskerville"/>
                <a:cs typeface="Libre Baskerville"/>
                <a:sym typeface="Libre Baskerville"/>
                <a:hlinkClick r:id="rId3">
                  <a:extLst>
                    <a:ext uri="{A12FA001-AC4F-418D-AE19-62706E023703}">
                      <ahyp:hlinkClr val="tx"/>
                    </a:ext>
                  </a:extLst>
                </a:hlinkClick>
              </a:rPr>
              <a:t>Programs of Study: Occupational Certificates and Degrees </a:t>
            </a:r>
            <a:r>
              <a:rPr lang="en" sz="1000">
                <a:solidFill>
                  <a:srgbClr val="666666"/>
                </a:solidFill>
                <a:highlight>
                  <a:srgbClr val="FFFFFF"/>
                </a:highlight>
                <a:latin typeface="Libre Baskerville"/>
                <a:ea typeface="Libre Baskerville"/>
                <a:cs typeface="Libre Baskerville"/>
                <a:sym typeface="Libre Baskerville"/>
              </a:rPr>
              <a:t>© 2024 by Center for the Future of Arizona and Level Up Education Pathways Consulting, LLC is licensed under </a:t>
            </a:r>
            <a:r>
              <a:rPr lang="en" sz="1000">
                <a:solidFill>
                  <a:srgbClr val="666666"/>
                </a:solidFill>
                <a:highlight>
                  <a:srgbClr val="FFFFFF"/>
                </a:highlight>
                <a:uFill>
                  <a:noFill/>
                </a:uFill>
                <a:latin typeface="Libre Baskerville"/>
                <a:ea typeface="Libre Baskerville"/>
                <a:cs typeface="Libre Baskerville"/>
                <a:sym typeface="Libre Baskerville"/>
                <a:hlinkClick r:id="rId4">
                  <a:extLst>
                    <a:ext uri="{A12FA001-AC4F-418D-AE19-62706E023703}">
                      <ahyp:hlinkClr val="tx"/>
                    </a:ext>
                  </a:extLst>
                </a:hlinkClick>
              </a:rPr>
              <a:t>CC BY-NC-SA 4.0</a:t>
            </a:r>
            <a:endParaRPr sz="2200">
              <a:solidFill>
                <a:schemeClr val="dk2"/>
              </a:solidFill>
            </a:endParaRPr>
          </a:p>
        </p:txBody>
      </p:sp>
      <p:sp>
        <p:nvSpPr>
          <p:cNvPr id="179" name="Google Shape;179;p23"/>
          <p:cNvSpPr txBox="1"/>
          <p:nvPr/>
        </p:nvSpPr>
        <p:spPr>
          <a:xfrm>
            <a:off x="1773925" y="6888100"/>
            <a:ext cx="1632600" cy="283800"/>
          </a:xfrm>
          <a:prstGeom prst="rect">
            <a:avLst/>
          </a:prstGeom>
          <a:noFill/>
          <a:ln>
            <a:noFill/>
          </a:ln>
        </p:spPr>
        <p:txBody>
          <a:bodyPr anchorCtr="0" anchor="ctr" bIns="75575" lIns="75575" spcFirstLastPara="1" rIns="75575" wrap="square" tIns="75575">
            <a:noAutofit/>
          </a:bodyPr>
          <a:lstStyle/>
          <a:p>
            <a:pPr indent="0" lvl="0" marL="0" rtl="0" algn="l">
              <a:spcBef>
                <a:spcPts val="0"/>
              </a:spcBef>
              <a:spcAft>
                <a:spcPts val="0"/>
              </a:spcAft>
              <a:buNone/>
            </a:pPr>
            <a:r>
              <a:rPr lang="en" sz="1100">
                <a:solidFill>
                  <a:srgbClr val="595959"/>
                </a:solidFill>
                <a:latin typeface="League Spartan"/>
                <a:ea typeface="League Spartan"/>
                <a:cs typeface="League Spartan"/>
                <a:sym typeface="League Spartan"/>
              </a:rPr>
              <a:t>AP or Dual Enrollment **</a:t>
            </a:r>
            <a:endParaRPr sz="1100">
              <a:solidFill>
                <a:srgbClr val="595959"/>
              </a:solidFill>
              <a:latin typeface="League Spartan"/>
              <a:ea typeface="League Spartan"/>
              <a:cs typeface="League Spartan"/>
              <a:sym typeface="League Spartan"/>
            </a:endParaRPr>
          </a:p>
        </p:txBody>
      </p:sp>
      <p:sp>
        <p:nvSpPr>
          <p:cNvPr id="180" name="Google Shape;180;p23"/>
          <p:cNvSpPr txBox="1"/>
          <p:nvPr/>
        </p:nvSpPr>
        <p:spPr>
          <a:xfrm>
            <a:off x="263400" y="6888100"/>
            <a:ext cx="1632600" cy="283800"/>
          </a:xfrm>
          <a:prstGeom prst="rect">
            <a:avLst/>
          </a:prstGeom>
          <a:noFill/>
          <a:ln>
            <a:noFill/>
          </a:ln>
        </p:spPr>
        <p:txBody>
          <a:bodyPr anchorCtr="0" anchor="ctr" bIns="75575" lIns="75575" spcFirstLastPara="1" rIns="75575" wrap="square" tIns="75575">
            <a:noAutofit/>
          </a:bodyPr>
          <a:lstStyle/>
          <a:p>
            <a:pPr indent="0" lvl="0" marL="0" rtl="0" algn="l">
              <a:spcBef>
                <a:spcPts val="0"/>
              </a:spcBef>
              <a:spcAft>
                <a:spcPts val="0"/>
              </a:spcAft>
              <a:buNone/>
            </a:pPr>
            <a:r>
              <a:rPr lang="en" sz="1100">
                <a:solidFill>
                  <a:srgbClr val="595959"/>
                </a:solidFill>
                <a:latin typeface="League Spartan"/>
                <a:ea typeface="League Spartan"/>
                <a:cs typeface="League Spartan"/>
                <a:sym typeface="League Spartan"/>
              </a:rPr>
              <a:t>Dual Enrollment Only *</a:t>
            </a:r>
            <a:endParaRPr sz="1100">
              <a:solidFill>
                <a:srgbClr val="595959"/>
              </a:solidFill>
              <a:latin typeface="League Spartan"/>
              <a:ea typeface="League Spartan"/>
              <a:cs typeface="League Spartan"/>
              <a:sym typeface="League Spartan"/>
            </a:endParaRPr>
          </a:p>
        </p:txBody>
      </p:sp>
      <p:sp>
        <p:nvSpPr>
          <p:cNvPr id="181" name="Google Shape;181;p23"/>
          <p:cNvSpPr txBox="1"/>
          <p:nvPr/>
        </p:nvSpPr>
        <p:spPr>
          <a:xfrm>
            <a:off x="3406527" y="6840844"/>
            <a:ext cx="1766400" cy="378300"/>
          </a:xfrm>
          <a:prstGeom prst="rect">
            <a:avLst/>
          </a:prstGeom>
          <a:noFill/>
          <a:ln>
            <a:noFill/>
          </a:ln>
        </p:spPr>
        <p:txBody>
          <a:bodyPr anchorCtr="0" anchor="ctr" bIns="75575" lIns="75575" spcFirstLastPara="1" rIns="75575" wrap="square" tIns="75575">
            <a:noAutofit/>
          </a:bodyPr>
          <a:lstStyle/>
          <a:p>
            <a:pPr indent="0" lvl="0" marL="0" rtl="0" algn="l">
              <a:spcBef>
                <a:spcPts val="0"/>
              </a:spcBef>
              <a:spcAft>
                <a:spcPts val="0"/>
              </a:spcAft>
              <a:buNone/>
            </a:pPr>
            <a:r>
              <a:rPr lang="en" sz="1100">
                <a:solidFill>
                  <a:srgbClr val="595959"/>
                </a:solidFill>
                <a:latin typeface="League Spartan"/>
                <a:ea typeface="League Spartan"/>
                <a:cs typeface="League Spartan"/>
                <a:sym typeface="League Spartan"/>
              </a:rPr>
              <a:t>Work-based Certificate ***</a:t>
            </a:r>
            <a:endParaRPr sz="1100">
              <a:solidFill>
                <a:srgbClr val="595959"/>
              </a:solidFill>
              <a:latin typeface="League Spartan"/>
              <a:ea typeface="League Spartan"/>
              <a:cs typeface="League Spartan"/>
              <a:sym typeface="League Spartan"/>
            </a:endParaRPr>
          </a:p>
        </p:txBody>
      </p:sp>
      <p:pic>
        <p:nvPicPr>
          <p:cNvPr id="182" name="Google Shape;182;p23"/>
          <p:cNvPicPr preferRelativeResize="0"/>
          <p:nvPr/>
        </p:nvPicPr>
        <p:blipFill rotWithShape="1">
          <a:blip r:embed="rId5">
            <a:alphaModFix/>
          </a:blip>
          <a:srcRect b="4364" l="0" r="0" t="8169"/>
          <a:stretch/>
        </p:blipFill>
        <p:spPr>
          <a:xfrm>
            <a:off x="247300" y="852146"/>
            <a:ext cx="2716400" cy="72977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4"/>
          <p:cNvSpPr txBox="1"/>
          <p:nvPr/>
        </p:nvSpPr>
        <p:spPr>
          <a:xfrm>
            <a:off x="0" y="0"/>
            <a:ext cx="10058400" cy="844500"/>
          </a:xfrm>
          <a:prstGeom prst="rect">
            <a:avLst/>
          </a:prstGeom>
          <a:solidFill>
            <a:srgbClr val="F3F3F3"/>
          </a:solid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3800">
                <a:solidFill>
                  <a:schemeClr val="dk2"/>
                </a:solidFill>
                <a:latin typeface="League Spartan Medium"/>
                <a:ea typeface="League Spartan Medium"/>
                <a:cs typeface="League Spartan Medium"/>
                <a:sym typeface="League Spartan Medium"/>
              </a:rPr>
              <a:t>Technology Device Maintenance</a:t>
            </a:r>
            <a:endParaRPr sz="3800">
              <a:solidFill>
                <a:schemeClr val="dk2"/>
              </a:solidFill>
              <a:latin typeface="League Spartan Medium"/>
              <a:ea typeface="League Spartan Medium"/>
              <a:cs typeface="League Spartan Medium"/>
              <a:sym typeface="League Spartan Medium"/>
            </a:endParaRPr>
          </a:p>
        </p:txBody>
      </p:sp>
      <p:sp>
        <p:nvSpPr>
          <p:cNvPr id="188" name="Google Shape;188;p24"/>
          <p:cNvSpPr txBox="1"/>
          <p:nvPr/>
        </p:nvSpPr>
        <p:spPr>
          <a:xfrm>
            <a:off x="114450" y="844500"/>
            <a:ext cx="9829500" cy="14307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n" sz="1200">
                <a:solidFill>
                  <a:schemeClr val="dk1"/>
                </a:solidFill>
                <a:latin typeface="Libre Baskerville"/>
                <a:ea typeface="Libre Baskerville"/>
                <a:cs typeface="Libre Baskerville"/>
                <a:sym typeface="Libre Baskerville"/>
              </a:rPr>
              <a:t>Technology device maintenance prepares students to design, development, installation, implementation, use, and management of computers and various computer devices. Students who successfully complete the Technology Devices Maintenance program’s coherent sequence of instruction will develop effective methods to troubleshooting problems using effective communication skills by asking key questions, listening for technical problems and, in turn, explaining problems in an understandable way.</a:t>
            </a:r>
            <a:endParaRPr sz="1200">
              <a:solidFill>
                <a:schemeClr val="dk1"/>
              </a:solidFill>
              <a:latin typeface="Libre Baskerville"/>
              <a:ea typeface="Libre Baskerville"/>
              <a:cs typeface="Libre Baskerville"/>
              <a:sym typeface="Libre Baskerville"/>
            </a:endParaRPr>
          </a:p>
        </p:txBody>
      </p:sp>
      <p:sp>
        <p:nvSpPr>
          <p:cNvPr id="189" name="Google Shape;189;p24"/>
          <p:cNvSpPr txBox="1"/>
          <p:nvPr/>
        </p:nvSpPr>
        <p:spPr>
          <a:xfrm>
            <a:off x="-12" y="2132888"/>
            <a:ext cx="10058400" cy="5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2"/>
                </a:solidFill>
                <a:latin typeface="League Spartan Medium"/>
                <a:ea typeface="League Spartan Medium"/>
                <a:cs typeface="League Spartan Medium"/>
                <a:sym typeface="League Spartan Medium"/>
              </a:rPr>
              <a:t>Making Progress Towards Completion</a:t>
            </a:r>
            <a:endParaRPr sz="2200">
              <a:solidFill>
                <a:schemeClr val="dk2"/>
              </a:solidFill>
              <a:latin typeface="League Spartan Medium"/>
              <a:ea typeface="League Spartan Medium"/>
              <a:cs typeface="League Spartan Medium"/>
              <a:sym typeface="League Spartan Medium"/>
            </a:endParaRPr>
          </a:p>
        </p:txBody>
      </p:sp>
      <p:sp>
        <p:nvSpPr>
          <p:cNvPr id="190" name="Google Shape;190;p24"/>
          <p:cNvSpPr txBox="1"/>
          <p:nvPr/>
        </p:nvSpPr>
        <p:spPr>
          <a:xfrm>
            <a:off x="114450" y="2590703"/>
            <a:ext cx="9829500" cy="11685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n" sz="1200">
                <a:solidFill>
                  <a:schemeClr val="dk1"/>
                </a:solidFill>
                <a:latin typeface="Libre Baskerville"/>
                <a:ea typeface="Libre Baskerville"/>
                <a:cs typeface="Libre Baskerville"/>
                <a:sym typeface="Libre Baskerville"/>
              </a:rPr>
              <a:t>High School students can make informed decisions about the classes that they enroll into that are available for earned college credit. The table and chart below display useful high school class options to make progress towards an associates degree in network and systems administration, which applies towards a bachelor’s degree in computer science or a related degree.</a:t>
            </a:r>
            <a:endParaRPr sz="12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None/>
            </a:pPr>
            <a:r>
              <a:t/>
            </a:r>
            <a:endParaRPr b="1" sz="1600">
              <a:solidFill>
                <a:schemeClr val="dk2"/>
              </a:solidFill>
              <a:latin typeface="Libre Baskerville"/>
              <a:ea typeface="Libre Baskerville"/>
              <a:cs typeface="Libre Baskerville"/>
              <a:sym typeface="Libre Baskerville"/>
            </a:endParaRPr>
          </a:p>
        </p:txBody>
      </p:sp>
      <p:graphicFrame>
        <p:nvGraphicFramePr>
          <p:cNvPr id="191" name="Google Shape;191;p24"/>
          <p:cNvGraphicFramePr/>
          <p:nvPr/>
        </p:nvGraphicFramePr>
        <p:xfrm>
          <a:off x="0" y="4323700"/>
          <a:ext cx="3000000" cy="3000000"/>
        </p:xfrm>
        <a:graphic>
          <a:graphicData uri="http://schemas.openxmlformats.org/drawingml/2006/table">
            <a:tbl>
              <a:tblPr>
                <a:noFill/>
                <a:tableStyleId>{BD1D8832-9A60-4B85-9EBC-4BEB6B7ECC4D}</a:tableStyleId>
              </a:tblPr>
              <a:tblGrid>
                <a:gridCol w="1004850"/>
                <a:gridCol w="2323375"/>
                <a:gridCol w="1700975"/>
              </a:tblGrid>
              <a:tr h="420750">
                <a:tc>
                  <a:txBody>
                    <a:bodyPr/>
                    <a:lstStyle/>
                    <a:p>
                      <a:pPr indent="0" lvl="0" marL="0" rtl="0" algn="l">
                        <a:spcBef>
                          <a:spcPts val="0"/>
                        </a:spcBef>
                        <a:spcAft>
                          <a:spcPts val="0"/>
                        </a:spcAft>
                        <a:buNone/>
                      </a:pPr>
                      <a:r>
                        <a:t/>
                      </a:r>
                      <a:endParaRPr sz="10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b="1" lang="en" sz="1200">
                          <a:latin typeface="League Spartan"/>
                          <a:ea typeface="League Spartan"/>
                          <a:cs typeface="League Spartan"/>
                          <a:sym typeface="League Spartan"/>
                        </a:rPr>
                        <a:t>College Course</a:t>
                      </a:r>
                      <a:endParaRPr b="1" sz="12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b="1" lang="en" sz="1200">
                          <a:latin typeface="League Spartan"/>
                          <a:ea typeface="League Spartan"/>
                          <a:cs typeface="League Spartan"/>
                          <a:sym typeface="League Spartan"/>
                        </a:rPr>
                        <a:t>Credit Type</a:t>
                      </a:r>
                      <a:endParaRPr b="1" sz="12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solidFill>
                      <a:srgbClr val="F3F3F3"/>
                    </a:solidFill>
                  </a:tcPr>
                </a:tc>
              </a:tr>
              <a:tr h="679175">
                <a:tc>
                  <a:txBody>
                    <a:bodyPr/>
                    <a:lstStyle/>
                    <a:p>
                      <a:pPr indent="0" lvl="0" marL="0" rtl="0" algn="l">
                        <a:spcBef>
                          <a:spcPts val="0"/>
                        </a:spcBef>
                        <a:spcAft>
                          <a:spcPts val="0"/>
                        </a:spcAft>
                        <a:buNone/>
                      </a:pPr>
                      <a:r>
                        <a:rPr lang="en" sz="1100">
                          <a:latin typeface="League Spartan"/>
                          <a:ea typeface="League Spartan"/>
                          <a:cs typeface="League Spartan"/>
                          <a:sym typeface="League Spartan"/>
                        </a:rPr>
                        <a:t>English</a:t>
                      </a:r>
                      <a:endParaRPr sz="11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League Spartan"/>
                          <a:ea typeface="League Spartan"/>
                          <a:cs typeface="League Spartan"/>
                          <a:sym typeface="League Spartan"/>
                        </a:rPr>
                        <a:t>English Composition 1 and 2</a:t>
                      </a:r>
                      <a:endParaRPr sz="1000">
                        <a:solidFill>
                          <a:schemeClr val="dk1"/>
                        </a:solidFill>
                        <a:latin typeface="League Spartan"/>
                        <a:ea typeface="League Spartan"/>
                        <a:cs typeface="League Spartan"/>
                        <a:sym typeface="League Spartan"/>
                      </a:endParaRPr>
                    </a:p>
                    <a:p>
                      <a:pPr indent="0" lvl="0" marL="0" rtl="0" algn="l">
                        <a:spcBef>
                          <a:spcPts val="0"/>
                        </a:spcBef>
                        <a:spcAft>
                          <a:spcPts val="0"/>
                        </a:spcAft>
                        <a:buClr>
                          <a:schemeClr val="dk1"/>
                        </a:buClr>
                        <a:buSzPts val="1100"/>
                        <a:buFont typeface="Arial"/>
                        <a:buNone/>
                      </a:pPr>
                      <a:r>
                        <a:rPr lang="en" sz="1000">
                          <a:solidFill>
                            <a:schemeClr val="dk1"/>
                          </a:solidFill>
                          <a:latin typeface="League Spartan"/>
                          <a:ea typeface="League Spartan"/>
                          <a:cs typeface="League Spartan"/>
                          <a:sym typeface="League Spartan"/>
                        </a:rPr>
                        <a:t>(6 cr)</a:t>
                      </a:r>
                      <a:endParaRPr sz="10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League Spartan"/>
                          <a:ea typeface="League Spartan"/>
                          <a:cs typeface="League Spartan"/>
                          <a:sym typeface="League Spartan"/>
                        </a:rPr>
                        <a:t>Dual Enrollment</a:t>
                      </a:r>
                      <a:endParaRPr sz="1000">
                        <a:latin typeface="League Spartan"/>
                        <a:ea typeface="League Spartan"/>
                        <a:cs typeface="League Spartan"/>
                        <a:sym typeface="League Spartan"/>
                      </a:endParaRPr>
                    </a:p>
                    <a:p>
                      <a:pPr indent="0" lvl="0" marL="0" rtl="0" algn="l">
                        <a:spcBef>
                          <a:spcPts val="0"/>
                        </a:spcBef>
                        <a:spcAft>
                          <a:spcPts val="0"/>
                        </a:spcAft>
                        <a:buNone/>
                      </a:pPr>
                      <a:r>
                        <a:rPr lang="en" sz="1000">
                          <a:latin typeface="League Spartan"/>
                          <a:ea typeface="League Spartan"/>
                          <a:cs typeface="League Spartan"/>
                          <a:sym typeface="League Spartan"/>
                        </a:rPr>
                        <a:t>Concurrent Enrollment</a:t>
                      </a:r>
                      <a:endParaRPr sz="1000">
                        <a:latin typeface="League Spartan"/>
                        <a:ea typeface="League Spartan"/>
                        <a:cs typeface="League Spartan"/>
                        <a:sym typeface="League Spartan"/>
                      </a:endParaRPr>
                    </a:p>
                    <a:p>
                      <a:pPr indent="0" lvl="0" marL="0" rtl="0" algn="l">
                        <a:spcBef>
                          <a:spcPts val="0"/>
                        </a:spcBef>
                        <a:spcAft>
                          <a:spcPts val="0"/>
                        </a:spcAft>
                        <a:buNone/>
                      </a:pPr>
                      <a:r>
                        <a:rPr lang="en" sz="1000">
                          <a:latin typeface="League Spartan"/>
                          <a:ea typeface="League Spartan"/>
                          <a:cs typeface="League Spartan"/>
                          <a:sym typeface="League Spartan"/>
                        </a:rPr>
                        <a:t>Nationally Recognized Exam</a:t>
                      </a:r>
                      <a:endParaRPr sz="10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tcPr>
                </a:tc>
              </a:tr>
              <a:tr h="679175">
                <a:tc>
                  <a:txBody>
                    <a:bodyPr/>
                    <a:lstStyle/>
                    <a:p>
                      <a:pPr indent="0" lvl="0" marL="0" rtl="0" algn="l">
                        <a:spcBef>
                          <a:spcPts val="0"/>
                        </a:spcBef>
                        <a:spcAft>
                          <a:spcPts val="0"/>
                        </a:spcAft>
                        <a:buNone/>
                      </a:pPr>
                      <a:r>
                        <a:rPr lang="en" sz="1100">
                          <a:latin typeface="League Spartan"/>
                          <a:ea typeface="League Spartan"/>
                          <a:cs typeface="League Spartan"/>
                          <a:sym typeface="League Spartan"/>
                        </a:rPr>
                        <a:t>Math</a:t>
                      </a:r>
                      <a:endParaRPr sz="11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eague Spartan"/>
                          <a:ea typeface="League Spartan"/>
                          <a:cs typeface="League Spartan"/>
                          <a:sym typeface="League Spartan"/>
                        </a:rPr>
                        <a:t>College Math (3 cr) or higher</a:t>
                      </a:r>
                      <a:endParaRPr sz="10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1"/>
                          </a:solidFill>
                          <a:latin typeface="League Spartan"/>
                          <a:ea typeface="League Spartan"/>
                          <a:cs typeface="League Spartan"/>
                          <a:sym typeface="League Spartan"/>
                        </a:rPr>
                        <a:t>Dual Enrollment</a:t>
                      </a:r>
                      <a:endParaRPr sz="1000">
                        <a:solidFill>
                          <a:schemeClr val="dk1"/>
                        </a:solidFill>
                        <a:latin typeface="League Spartan"/>
                        <a:ea typeface="League Spartan"/>
                        <a:cs typeface="League Spartan"/>
                        <a:sym typeface="League Spartan"/>
                      </a:endParaRPr>
                    </a:p>
                    <a:p>
                      <a:pPr indent="0" lvl="0" marL="0" rtl="0" algn="l">
                        <a:spcBef>
                          <a:spcPts val="0"/>
                        </a:spcBef>
                        <a:spcAft>
                          <a:spcPts val="0"/>
                        </a:spcAft>
                        <a:buNone/>
                      </a:pPr>
                      <a:r>
                        <a:rPr lang="en" sz="1000">
                          <a:solidFill>
                            <a:schemeClr val="dk1"/>
                          </a:solidFill>
                          <a:latin typeface="League Spartan"/>
                          <a:ea typeface="League Spartan"/>
                          <a:cs typeface="League Spartan"/>
                          <a:sym typeface="League Spartan"/>
                        </a:rPr>
                        <a:t>Concurrent Enrollment</a:t>
                      </a:r>
                      <a:endParaRPr sz="1000">
                        <a:solidFill>
                          <a:schemeClr val="dk1"/>
                        </a:solidFill>
                        <a:latin typeface="League Spartan"/>
                        <a:ea typeface="League Spartan"/>
                        <a:cs typeface="League Spartan"/>
                        <a:sym typeface="League Spartan"/>
                      </a:endParaRPr>
                    </a:p>
                    <a:p>
                      <a:pPr indent="0" lvl="0" marL="0" rtl="0" algn="l">
                        <a:spcBef>
                          <a:spcPts val="0"/>
                        </a:spcBef>
                        <a:spcAft>
                          <a:spcPts val="0"/>
                        </a:spcAft>
                        <a:buNone/>
                      </a:pPr>
                      <a:r>
                        <a:rPr lang="en" sz="1000">
                          <a:solidFill>
                            <a:schemeClr val="dk1"/>
                          </a:solidFill>
                          <a:latin typeface="League Spartan"/>
                          <a:ea typeface="League Spartan"/>
                          <a:cs typeface="League Spartan"/>
                          <a:sym typeface="League Spartan"/>
                        </a:rPr>
                        <a:t>Nationally Recognized Exam</a:t>
                      </a:r>
                      <a:endParaRPr sz="10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tcPr>
                </a:tc>
              </a:tr>
              <a:tr h="840900">
                <a:tc>
                  <a:txBody>
                    <a:bodyPr/>
                    <a:lstStyle/>
                    <a:p>
                      <a:pPr indent="0" lvl="0" marL="0" rtl="0" algn="l">
                        <a:spcBef>
                          <a:spcPts val="0"/>
                        </a:spcBef>
                        <a:spcAft>
                          <a:spcPts val="0"/>
                        </a:spcAft>
                        <a:buNone/>
                      </a:pPr>
                      <a:r>
                        <a:rPr lang="en" sz="1100">
                          <a:latin typeface="League Spartan"/>
                          <a:ea typeface="League Spartan"/>
                          <a:cs typeface="League Spartan"/>
                          <a:sym typeface="League Spartan"/>
                        </a:rPr>
                        <a:t>Science</a:t>
                      </a:r>
                      <a:endParaRPr sz="11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eague Spartan"/>
                          <a:ea typeface="League Spartan"/>
                          <a:cs typeface="League Spartan"/>
                          <a:sym typeface="League Spartan"/>
                        </a:rPr>
                        <a:t>Any lab science (4 cr)</a:t>
                      </a:r>
                      <a:endParaRPr sz="10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1"/>
                          </a:solidFill>
                          <a:latin typeface="League Spartan"/>
                          <a:ea typeface="League Spartan"/>
                          <a:cs typeface="League Spartan"/>
                          <a:sym typeface="League Spartan"/>
                        </a:rPr>
                        <a:t>Dual Enrollment</a:t>
                      </a:r>
                      <a:endParaRPr sz="1000">
                        <a:solidFill>
                          <a:schemeClr val="dk1"/>
                        </a:solidFill>
                        <a:latin typeface="League Spartan"/>
                        <a:ea typeface="League Spartan"/>
                        <a:cs typeface="League Spartan"/>
                        <a:sym typeface="League Spartan"/>
                      </a:endParaRPr>
                    </a:p>
                    <a:p>
                      <a:pPr indent="0" lvl="0" marL="0" rtl="0" algn="l">
                        <a:spcBef>
                          <a:spcPts val="0"/>
                        </a:spcBef>
                        <a:spcAft>
                          <a:spcPts val="0"/>
                        </a:spcAft>
                        <a:buNone/>
                      </a:pPr>
                      <a:r>
                        <a:rPr lang="en" sz="1000">
                          <a:solidFill>
                            <a:schemeClr val="dk1"/>
                          </a:solidFill>
                          <a:latin typeface="League Spartan"/>
                          <a:ea typeface="League Spartan"/>
                          <a:cs typeface="League Spartan"/>
                          <a:sym typeface="League Spartan"/>
                        </a:rPr>
                        <a:t>Concurrent Enrollment</a:t>
                      </a:r>
                      <a:endParaRPr sz="1000">
                        <a:solidFill>
                          <a:schemeClr val="dk1"/>
                        </a:solidFill>
                        <a:latin typeface="League Spartan"/>
                        <a:ea typeface="League Spartan"/>
                        <a:cs typeface="League Spartan"/>
                        <a:sym typeface="League Spartan"/>
                      </a:endParaRPr>
                    </a:p>
                    <a:p>
                      <a:pPr indent="0" lvl="0" marL="0" rtl="0" algn="l">
                        <a:spcBef>
                          <a:spcPts val="0"/>
                        </a:spcBef>
                        <a:spcAft>
                          <a:spcPts val="0"/>
                        </a:spcAft>
                        <a:buNone/>
                      </a:pPr>
                      <a:r>
                        <a:rPr lang="en" sz="1000">
                          <a:solidFill>
                            <a:schemeClr val="dk1"/>
                          </a:solidFill>
                          <a:latin typeface="League Spartan"/>
                          <a:ea typeface="League Spartan"/>
                          <a:cs typeface="League Spartan"/>
                          <a:sym typeface="League Spartan"/>
                        </a:rPr>
                        <a:t>Nationally Recognized Exam</a:t>
                      </a:r>
                      <a:endParaRPr sz="10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tcPr>
                </a:tc>
              </a:tr>
              <a:tr h="404300">
                <a:tc>
                  <a:txBody>
                    <a:bodyPr/>
                    <a:lstStyle/>
                    <a:p>
                      <a:pPr indent="0" lvl="0" marL="0" rtl="0" algn="l">
                        <a:spcBef>
                          <a:spcPts val="0"/>
                        </a:spcBef>
                        <a:spcAft>
                          <a:spcPts val="0"/>
                        </a:spcAft>
                        <a:buNone/>
                      </a:pPr>
                      <a:r>
                        <a:rPr lang="en" sz="1100">
                          <a:latin typeface="League Spartan"/>
                          <a:ea typeface="League Spartan"/>
                          <a:cs typeface="League Spartan"/>
                          <a:sym typeface="League Spartan"/>
                        </a:rPr>
                        <a:t>Elective - CTE</a:t>
                      </a:r>
                      <a:endParaRPr sz="11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eague Spartan"/>
                          <a:ea typeface="League Spartan"/>
                          <a:cs typeface="League Spartan"/>
                          <a:sym typeface="League Spartan"/>
                        </a:rPr>
                        <a:t>Survey of Computer Info (3 cr)</a:t>
                      </a:r>
                      <a:endParaRPr sz="1000">
                        <a:latin typeface="League Spartan"/>
                        <a:ea typeface="League Spartan"/>
                        <a:cs typeface="League Spartan"/>
                        <a:sym typeface="League Spartan"/>
                      </a:endParaRPr>
                    </a:p>
                    <a:p>
                      <a:pPr indent="0" lvl="0" marL="0" rtl="0" algn="l">
                        <a:spcBef>
                          <a:spcPts val="0"/>
                        </a:spcBef>
                        <a:spcAft>
                          <a:spcPts val="0"/>
                        </a:spcAft>
                        <a:buNone/>
                      </a:pPr>
                      <a:r>
                        <a:rPr lang="en" sz="1000">
                          <a:latin typeface="League Spartan"/>
                          <a:ea typeface="League Spartan"/>
                          <a:cs typeface="League Spartan"/>
                          <a:sym typeface="League Spartan"/>
                        </a:rPr>
                        <a:t>CompTIA Exams (6-9 cr)</a:t>
                      </a:r>
                      <a:endParaRPr sz="10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League Spartan"/>
                          <a:ea typeface="League Spartan"/>
                          <a:cs typeface="League Spartan"/>
                          <a:sym typeface="League Spartan"/>
                        </a:rPr>
                        <a:t>Work-based Certificate</a:t>
                      </a:r>
                      <a:endParaRPr sz="1000">
                        <a:latin typeface="League Spartan"/>
                        <a:ea typeface="League Spartan"/>
                        <a:cs typeface="League Spartan"/>
                        <a:sym typeface="League Spartan"/>
                      </a:endParaRPr>
                    </a:p>
                    <a:p>
                      <a:pPr indent="0" lvl="0" marL="0" rtl="0" algn="l">
                        <a:spcBef>
                          <a:spcPts val="0"/>
                        </a:spcBef>
                        <a:spcAft>
                          <a:spcPts val="0"/>
                        </a:spcAft>
                        <a:buNone/>
                      </a:pPr>
                      <a:r>
                        <a:rPr lang="en" sz="1000">
                          <a:latin typeface="League Spartan"/>
                          <a:ea typeface="League Spartan"/>
                          <a:cs typeface="League Spartan"/>
                          <a:sym typeface="League Spartan"/>
                        </a:rPr>
                        <a:t>Prior Learning Assessment</a:t>
                      </a:r>
                      <a:endParaRPr sz="10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tcPr>
                </a:tc>
              </a:tr>
            </a:tbl>
          </a:graphicData>
        </a:graphic>
      </p:graphicFrame>
      <p:sp>
        <p:nvSpPr>
          <p:cNvPr id="192" name="Google Shape;192;p24"/>
          <p:cNvSpPr txBox="1"/>
          <p:nvPr/>
        </p:nvSpPr>
        <p:spPr>
          <a:xfrm>
            <a:off x="12750" y="3759188"/>
            <a:ext cx="10058400" cy="501000"/>
          </a:xfrm>
          <a:prstGeom prst="rect">
            <a:avLst/>
          </a:prstGeom>
          <a:solidFill>
            <a:srgbClr val="F3F3F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latin typeface="League Spartan Medium"/>
                <a:ea typeface="League Spartan Medium"/>
                <a:cs typeface="League Spartan Medium"/>
                <a:sym typeface="League Spartan Medium"/>
              </a:rPr>
              <a:t>Questions? Contact your high school counselor or college advisor.</a:t>
            </a:r>
            <a:endParaRPr sz="2000">
              <a:solidFill>
                <a:schemeClr val="dk2"/>
              </a:solidFill>
              <a:latin typeface="League Spartan Medium"/>
              <a:ea typeface="League Spartan Medium"/>
              <a:cs typeface="League Spartan Medium"/>
              <a:sym typeface="League Spartan Medium"/>
            </a:endParaRPr>
          </a:p>
        </p:txBody>
      </p:sp>
      <p:sp>
        <p:nvSpPr>
          <p:cNvPr id="193" name="Google Shape;193;p24"/>
          <p:cNvSpPr txBox="1"/>
          <p:nvPr/>
        </p:nvSpPr>
        <p:spPr>
          <a:xfrm>
            <a:off x="0" y="0"/>
            <a:ext cx="1526700" cy="37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Libre Baskerville"/>
                <a:ea typeface="Libre Baskerville"/>
                <a:cs typeface="Libre Baskerville"/>
                <a:sym typeface="Libre Baskerville"/>
              </a:rPr>
              <a:t>Appendix L</a:t>
            </a:r>
            <a:endParaRPr sz="1200">
              <a:solidFill>
                <a:schemeClr val="dk2"/>
              </a:solidFill>
              <a:latin typeface="Libre Baskerville"/>
              <a:ea typeface="Libre Baskerville"/>
              <a:cs typeface="Libre Baskerville"/>
              <a:sym typeface="Libre Baskerville"/>
            </a:endParaRPr>
          </a:p>
        </p:txBody>
      </p:sp>
      <p:pic>
        <p:nvPicPr>
          <p:cNvPr id="194" name="Google Shape;194;p24" title="Chart"/>
          <p:cNvPicPr preferRelativeResize="0"/>
          <p:nvPr/>
        </p:nvPicPr>
        <p:blipFill>
          <a:blip r:embed="rId3">
            <a:alphaModFix/>
          </a:blip>
          <a:stretch>
            <a:fillRect/>
          </a:stretch>
        </p:blipFill>
        <p:spPr>
          <a:xfrm>
            <a:off x="5270575" y="4323708"/>
            <a:ext cx="4698825" cy="2905442"/>
          </a:xfrm>
          <a:prstGeom prst="rect">
            <a:avLst/>
          </a:prstGeom>
          <a:noFill/>
          <a:ln>
            <a:noFill/>
          </a:ln>
        </p:spPr>
      </p:pic>
      <p:sp>
        <p:nvSpPr>
          <p:cNvPr id="195" name="Google Shape;195;p24"/>
          <p:cNvSpPr txBox="1"/>
          <p:nvPr/>
        </p:nvSpPr>
        <p:spPr>
          <a:xfrm>
            <a:off x="114450" y="7309750"/>
            <a:ext cx="9855000" cy="457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000">
                <a:solidFill>
                  <a:srgbClr val="666666"/>
                </a:solidFill>
                <a:highlight>
                  <a:srgbClr val="FFFFFF"/>
                </a:highlight>
                <a:uFill>
                  <a:noFill/>
                </a:uFill>
                <a:latin typeface="Libre Baskerville"/>
                <a:ea typeface="Libre Baskerville"/>
                <a:cs typeface="Libre Baskerville"/>
                <a:sym typeface="Libre Baskerville"/>
                <a:hlinkClick r:id="rId4">
                  <a:extLst>
                    <a:ext uri="{A12FA001-AC4F-418D-AE19-62706E023703}">
                      <ahyp:hlinkClr val="tx"/>
                    </a:ext>
                  </a:extLst>
                </a:hlinkClick>
              </a:rPr>
              <a:t>Programs of Study: Occupational Certificates and Degrees </a:t>
            </a:r>
            <a:r>
              <a:rPr lang="en" sz="1000">
                <a:solidFill>
                  <a:srgbClr val="666666"/>
                </a:solidFill>
                <a:highlight>
                  <a:srgbClr val="FFFFFF"/>
                </a:highlight>
                <a:latin typeface="Libre Baskerville"/>
                <a:ea typeface="Libre Baskerville"/>
                <a:cs typeface="Libre Baskerville"/>
                <a:sym typeface="Libre Baskerville"/>
              </a:rPr>
              <a:t>© 2024 by Center for the Future of Arizona and Level Up Education Pathways Consulting, LLC is licensed under </a:t>
            </a:r>
            <a:r>
              <a:rPr lang="en" sz="1000">
                <a:solidFill>
                  <a:srgbClr val="666666"/>
                </a:solidFill>
                <a:highlight>
                  <a:srgbClr val="FFFFFF"/>
                </a:highlight>
                <a:uFill>
                  <a:noFill/>
                </a:uFill>
                <a:latin typeface="Libre Baskerville"/>
                <a:ea typeface="Libre Baskerville"/>
                <a:cs typeface="Libre Baskerville"/>
                <a:sym typeface="Libre Baskerville"/>
                <a:hlinkClick r:id="rId5">
                  <a:extLst>
                    <a:ext uri="{A12FA001-AC4F-418D-AE19-62706E023703}">
                      <ahyp:hlinkClr val="tx"/>
                    </a:ext>
                  </a:extLst>
                </a:hlinkClick>
              </a:rPr>
              <a:t>CC BY-NC-SA 4.0</a:t>
            </a:r>
            <a:endParaRPr sz="2200">
              <a:solidFill>
                <a:schemeClr val="dk2"/>
              </a:solidFill>
            </a:endParaRPr>
          </a:p>
        </p:txBody>
      </p:sp>
      <p:pic>
        <p:nvPicPr>
          <p:cNvPr id="196" name="Google Shape;196;p24"/>
          <p:cNvPicPr preferRelativeResize="0"/>
          <p:nvPr/>
        </p:nvPicPr>
        <p:blipFill rotWithShape="1">
          <a:blip r:embed="rId6">
            <a:alphaModFix/>
          </a:blip>
          <a:srcRect b="4364" l="0" r="0" t="8169"/>
          <a:stretch/>
        </p:blipFill>
        <p:spPr>
          <a:xfrm>
            <a:off x="7227550" y="57358"/>
            <a:ext cx="2716400" cy="72977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5"/>
          <p:cNvSpPr txBox="1"/>
          <p:nvPr/>
        </p:nvSpPr>
        <p:spPr>
          <a:xfrm>
            <a:off x="247200" y="129775"/>
            <a:ext cx="9564000" cy="1083900"/>
          </a:xfrm>
          <a:prstGeom prst="rect">
            <a:avLst/>
          </a:prstGeom>
          <a:solidFill>
            <a:srgbClr val="F3F3F3"/>
          </a:solid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800">
                <a:solidFill>
                  <a:schemeClr val="dk2"/>
                </a:solidFill>
                <a:latin typeface="League Spartan Medium"/>
                <a:ea typeface="League Spartan Medium"/>
                <a:cs typeface="League Spartan Medium"/>
                <a:sym typeface="League Spartan Medium"/>
              </a:rPr>
              <a:t>Technology Device Maintenance</a:t>
            </a:r>
            <a:endParaRPr sz="3800">
              <a:solidFill>
                <a:schemeClr val="dk2"/>
              </a:solidFill>
              <a:latin typeface="League Spartan Medium"/>
              <a:ea typeface="League Spartan Medium"/>
              <a:cs typeface="League Spartan Medium"/>
              <a:sym typeface="League Spartan Medium"/>
            </a:endParaRPr>
          </a:p>
          <a:p>
            <a:pPr indent="0" lvl="0" marL="0" rtl="0" algn="r">
              <a:spcBef>
                <a:spcPts val="0"/>
              </a:spcBef>
              <a:spcAft>
                <a:spcPts val="0"/>
              </a:spcAft>
              <a:buNone/>
            </a:pPr>
            <a:r>
              <a:rPr i="1" lang="en" sz="2200">
                <a:solidFill>
                  <a:schemeClr val="dk2"/>
                </a:solidFill>
                <a:latin typeface="Libre Baskerville"/>
                <a:ea typeface="Libre Baskerville"/>
                <a:cs typeface="Libre Baskerville"/>
                <a:sym typeface="Libre Baskerville"/>
              </a:rPr>
              <a:t>Arizona Department of Education</a:t>
            </a:r>
            <a:endParaRPr i="1" sz="2200">
              <a:solidFill>
                <a:schemeClr val="dk2"/>
              </a:solidFill>
              <a:latin typeface="Libre Baskerville"/>
              <a:ea typeface="Libre Baskerville"/>
              <a:cs typeface="Libre Baskerville"/>
              <a:sym typeface="Libre Baskerville"/>
            </a:endParaRPr>
          </a:p>
        </p:txBody>
      </p:sp>
      <p:graphicFrame>
        <p:nvGraphicFramePr>
          <p:cNvPr id="202" name="Google Shape;202;p25"/>
          <p:cNvGraphicFramePr/>
          <p:nvPr/>
        </p:nvGraphicFramePr>
        <p:xfrm>
          <a:off x="247250" y="1213663"/>
          <a:ext cx="3000000" cy="3000000"/>
        </p:xfrm>
        <a:graphic>
          <a:graphicData uri="http://schemas.openxmlformats.org/drawingml/2006/table">
            <a:tbl>
              <a:tblPr>
                <a:noFill/>
                <a:tableStyleId>{BD1D8832-9A60-4B85-9EBC-4BEB6B7ECC4D}</a:tableStyleId>
              </a:tblPr>
              <a:tblGrid>
                <a:gridCol w="1366275"/>
                <a:gridCol w="1321475"/>
                <a:gridCol w="1321475"/>
                <a:gridCol w="1321475"/>
                <a:gridCol w="1321475"/>
                <a:gridCol w="1614375"/>
                <a:gridCol w="1297350"/>
              </a:tblGrid>
              <a:tr h="381000">
                <a:tc>
                  <a:txBody>
                    <a:bodyPr/>
                    <a:lstStyle/>
                    <a:p>
                      <a:pPr indent="0" lvl="0" marL="0" rtl="0" algn="l">
                        <a:spcBef>
                          <a:spcPts val="0"/>
                        </a:spcBef>
                        <a:spcAft>
                          <a:spcPts val="0"/>
                        </a:spcAft>
                        <a:buNone/>
                      </a:pPr>
                      <a:r>
                        <a:t/>
                      </a:r>
                      <a:endParaRPr sz="1200">
                        <a:latin typeface="Libre Baskerville"/>
                        <a:ea typeface="Libre Baskerville"/>
                        <a:cs typeface="Libre Baskerville"/>
                        <a:sym typeface="Libre Baskerville"/>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English (4)</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Math (4)</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Science (3)</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History &amp; Social Science (3)</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Fine Arts &amp; CTE (1)</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Electives (7)</a:t>
                      </a:r>
                      <a:endParaRPr b="1" sz="1200">
                        <a:latin typeface="Libre Baskerville"/>
                        <a:ea typeface="Libre Baskerville"/>
                        <a:cs typeface="Libre Baskerville"/>
                        <a:sym typeface="Libre Baskerville"/>
                      </a:endParaRPr>
                    </a:p>
                    <a:p>
                      <a:pPr indent="0" lvl="0" marL="0" rtl="0" algn="ctr">
                        <a:spcBef>
                          <a:spcPts val="0"/>
                        </a:spcBef>
                        <a:spcAft>
                          <a:spcPts val="0"/>
                        </a:spcAft>
                        <a:buNone/>
                      </a:pPr>
                      <a:r>
                        <a:rPr i="1" lang="en" sz="1100">
                          <a:latin typeface="Libre Baskerville"/>
                          <a:ea typeface="Libre Baskerville"/>
                          <a:cs typeface="Libre Baskerville"/>
                          <a:sym typeface="Libre Baskerville"/>
                        </a:rPr>
                        <a:t>See additional electives in chart</a:t>
                      </a:r>
                      <a:endParaRPr i="1" sz="11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792450">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Grade 9</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Frosh English</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Algebra I</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Earth &amp; Space Science</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i="1" lang="en" sz="1000">
                          <a:latin typeface="Libre Baskerville"/>
                          <a:ea typeface="Libre Baskerville"/>
                          <a:cs typeface="Libre Baskerville"/>
                          <a:sym typeface="Libre Baskerville"/>
                        </a:rPr>
                        <a:t>Career Exploration</a:t>
                      </a:r>
                      <a:endParaRPr i="1"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i="1" lang="en" sz="1000">
                          <a:latin typeface="Libre Baskerville"/>
                          <a:ea typeface="Libre Baskerville"/>
                          <a:cs typeface="Libre Baskerville"/>
                          <a:sym typeface="Libre Baskerville"/>
                        </a:rPr>
                        <a:t>Any</a:t>
                      </a:r>
                      <a:endParaRPr i="1"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 </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Any</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i="1" lang="en" sz="1000">
                          <a:latin typeface="Libre Baskerville"/>
                          <a:ea typeface="Libre Baskerville"/>
                          <a:cs typeface="Libre Baskerville"/>
                          <a:sym typeface="Libre Baskerville"/>
                        </a:rPr>
                        <a:t>*</a:t>
                      </a:r>
                      <a:r>
                        <a:rPr i="1" lang="en" sz="1000">
                          <a:latin typeface="Libre Baskerville"/>
                          <a:ea typeface="Libre Baskerville"/>
                          <a:cs typeface="Libre Baskerville"/>
                          <a:sym typeface="Libre Baskerville"/>
                        </a:rPr>
                        <a:t>World Language University req.</a:t>
                      </a:r>
                      <a:endParaRPr i="1"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792450">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Grade 10</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solidFill>
                            <a:schemeClr val="dk1"/>
                          </a:solidFill>
                          <a:latin typeface="Libre Baskerville"/>
                          <a:ea typeface="Libre Baskerville"/>
                          <a:cs typeface="Libre Baskerville"/>
                          <a:sym typeface="Libre Baskerville"/>
                        </a:rPr>
                        <a:t>Soph English</a:t>
                      </a:r>
                      <a:endParaRPr sz="10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None/>
                      </a:pPr>
                      <a:r>
                        <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Geometry</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solidFill>
                            <a:schemeClr val="dk1"/>
                          </a:solidFill>
                          <a:latin typeface="Libre Baskerville"/>
                          <a:ea typeface="Libre Baskerville"/>
                          <a:cs typeface="Libre Baskerville"/>
                          <a:sym typeface="Libre Baskerville"/>
                        </a:rPr>
                        <a:t>Physical Science</a:t>
                      </a:r>
                      <a:endParaRPr sz="10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Clr>
                          <a:schemeClr val="dk1"/>
                        </a:buClr>
                        <a:buSzPts val="1100"/>
                        <a:buFont typeface="Arial"/>
                        <a:buNone/>
                      </a:pPr>
                      <a:r>
                        <a:rPr lang="en" sz="1000">
                          <a:solidFill>
                            <a:schemeClr val="dk1"/>
                          </a:solidFill>
                          <a:latin typeface="Libre Baskerville"/>
                          <a:ea typeface="Libre Baskerville"/>
                          <a:cs typeface="Libre Baskerville"/>
                          <a:sym typeface="Libre Baskerville"/>
                        </a:rPr>
                        <a:t>*Chemistry Foundations</a:t>
                      </a:r>
                      <a:endParaRPr sz="1000">
                        <a:solidFill>
                          <a:schemeClr val="dk1"/>
                        </a:solidFill>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World History</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CTE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Technology Device Maintenance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*Survey of Computer Information Systems</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Any</a:t>
                      </a:r>
                      <a:endParaRPr sz="1000">
                        <a:latin typeface="Libre Baskerville"/>
                        <a:ea typeface="Libre Baskerville"/>
                        <a:cs typeface="Libre Baskerville"/>
                        <a:sym typeface="Libre Baskerville"/>
                      </a:endParaRPr>
                    </a:p>
                    <a:p>
                      <a:pPr indent="0" lvl="0" marL="0" rtl="0" algn="l">
                        <a:spcBef>
                          <a:spcPts val="0"/>
                        </a:spcBef>
                        <a:spcAft>
                          <a:spcPts val="0"/>
                        </a:spcAft>
                        <a:buClr>
                          <a:schemeClr val="dk1"/>
                        </a:buClr>
                        <a:buSzPts val="1100"/>
                        <a:buFont typeface="Arial"/>
                        <a:buNone/>
                      </a:pPr>
                      <a:r>
                        <a:rPr i="1" lang="en" sz="1000">
                          <a:solidFill>
                            <a:schemeClr val="dk1"/>
                          </a:solidFill>
                          <a:latin typeface="Libre Baskerville"/>
                          <a:ea typeface="Libre Baskerville"/>
                          <a:cs typeface="Libre Baskerville"/>
                          <a:sym typeface="Libre Baskerville"/>
                        </a:rPr>
                        <a:t>*</a:t>
                      </a:r>
                      <a:r>
                        <a:rPr i="1" lang="en" sz="1000">
                          <a:solidFill>
                            <a:schemeClr val="dk1"/>
                          </a:solidFill>
                          <a:latin typeface="Libre Baskerville"/>
                          <a:ea typeface="Libre Baskerville"/>
                          <a:cs typeface="Libre Baskerville"/>
                          <a:sym typeface="Libre Baskerville"/>
                        </a:rPr>
                        <a:t>World Language University req.</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792450">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Grade 11</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Junior English</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*English Comp 1</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Algebra II</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solidFill>
                            <a:schemeClr val="dk1"/>
                          </a:solidFill>
                          <a:latin typeface="Libre Baskerville"/>
                          <a:ea typeface="Libre Baskerville"/>
                          <a:cs typeface="Libre Baskerville"/>
                          <a:sym typeface="Libre Baskerville"/>
                        </a:rPr>
                        <a:t>Life Science</a:t>
                      </a:r>
                      <a:endParaRPr sz="10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Clr>
                          <a:schemeClr val="dk1"/>
                        </a:buClr>
                        <a:buSzPts val="1100"/>
                        <a:buFont typeface="Arial"/>
                        <a:buNone/>
                      </a:pPr>
                      <a:r>
                        <a:rPr lang="en" sz="1000">
                          <a:solidFill>
                            <a:schemeClr val="dk1"/>
                          </a:solidFill>
                          <a:latin typeface="Libre Baskerville"/>
                          <a:ea typeface="Libre Baskerville"/>
                          <a:cs typeface="Libre Baskerville"/>
                          <a:sym typeface="Libre Baskerville"/>
                        </a:rPr>
                        <a:t>*Biology Foundations</a:t>
                      </a:r>
                      <a:endParaRPr sz="1000">
                        <a:solidFill>
                          <a:schemeClr val="dk1"/>
                        </a:solidFill>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Am/AZ History</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Elective-CTE</a:t>
                      </a:r>
                      <a:endParaRPr sz="1000">
                        <a:latin typeface="Libre Baskerville"/>
                        <a:ea typeface="Libre Baskerville"/>
                        <a:cs typeface="Libre Baskerville"/>
                        <a:sym typeface="Libre Baskerville"/>
                      </a:endParaRPr>
                    </a:p>
                    <a:p>
                      <a:pPr indent="0" lvl="0" marL="0" rtl="0" algn="l">
                        <a:spcBef>
                          <a:spcPts val="0"/>
                        </a:spcBef>
                        <a:spcAft>
                          <a:spcPts val="0"/>
                        </a:spcAft>
                        <a:buClr>
                          <a:schemeClr val="dk1"/>
                        </a:buClr>
                        <a:buSzPts val="1100"/>
                        <a:buFont typeface="Arial"/>
                        <a:buNone/>
                      </a:pPr>
                      <a:r>
                        <a:rPr lang="en" sz="1000">
                          <a:solidFill>
                            <a:schemeClr val="dk1"/>
                          </a:solidFill>
                          <a:latin typeface="Libre Baskerville"/>
                          <a:ea typeface="Libre Baskerville"/>
                          <a:cs typeface="Libre Baskerville"/>
                          <a:sym typeface="Libre Baskerville"/>
                        </a:rPr>
                        <a:t>Technology Device Maintenance</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792450">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Grade 12</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Senior English</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*Eng Comp 1 or Eng Comp 1 and 2</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Math Choice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*College Mathematics</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Government &amp; Economics</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Elective-CTE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solidFill>
                            <a:schemeClr val="dk1"/>
                          </a:solidFill>
                          <a:latin typeface="Libre Baskerville"/>
                          <a:ea typeface="Libre Baskerville"/>
                          <a:cs typeface="Libre Baskerville"/>
                          <a:sym typeface="Libre Baskerville"/>
                        </a:rPr>
                        <a:t>Technology Device Maintenance</a:t>
                      </a:r>
                      <a:endParaRPr sz="10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Clr>
                          <a:schemeClr val="dk1"/>
                        </a:buClr>
                        <a:buSzPts val="1100"/>
                        <a:buFont typeface="Arial"/>
                        <a:buNone/>
                      </a:pPr>
                      <a:r>
                        <a:rPr i="1" lang="en" sz="1000">
                          <a:solidFill>
                            <a:schemeClr val="dk1"/>
                          </a:solidFill>
                          <a:latin typeface="Libre Baskerville"/>
                          <a:ea typeface="Libre Baskerville"/>
                          <a:cs typeface="Libre Baskerville"/>
                          <a:sym typeface="Libre Baskerville"/>
                        </a:rPr>
                        <a:t>*See all industry credentials listed below</a:t>
                      </a:r>
                      <a:endParaRPr i="1" sz="1000">
                        <a:solidFill>
                          <a:schemeClr val="dk1"/>
                        </a:solidFill>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bl>
          </a:graphicData>
        </a:graphic>
      </p:graphicFrame>
      <p:sp>
        <p:nvSpPr>
          <p:cNvPr id="203" name="Google Shape;203;p25"/>
          <p:cNvSpPr txBox="1"/>
          <p:nvPr/>
        </p:nvSpPr>
        <p:spPr>
          <a:xfrm>
            <a:off x="247250" y="5488750"/>
            <a:ext cx="3296700" cy="1877400"/>
          </a:xfrm>
          <a:prstGeom prst="rect">
            <a:avLst/>
          </a:prstGeom>
          <a:solidFill>
            <a:srgbClr val="F3F3F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latin typeface="League Spartan Medium"/>
                <a:ea typeface="League Spartan Medium"/>
                <a:cs typeface="League Spartan Medium"/>
                <a:sym typeface="League Spartan Medium"/>
              </a:rPr>
              <a:t>AZ Department of Education</a:t>
            </a:r>
            <a:endParaRPr sz="2000">
              <a:solidFill>
                <a:schemeClr val="dk2"/>
              </a:solidFill>
              <a:latin typeface="League Spartan Medium"/>
              <a:ea typeface="League Spartan Medium"/>
              <a:cs typeface="League Spartan Medium"/>
              <a:sym typeface="League Spartan Medium"/>
            </a:endParaRPr>
          </a:p>
          <a:p>
            <a:pPr indent="0" lvl="0" marL="0" rtl="0" algn="l">
              <a:spcBef>
                <a:spcPts val="0"/>
              </a:spcBef>
              <a:spcAft>
                <a:spcPts val="0"/>
              </a:spcAft>
              <a:buNone/>
            </a:pPr>
            <a:r>
              <a:rPr i="1" lang="en" sz="1600">
                <a:solidFill>
                  <a:schemeClr val="dk2"/>
                </a:solidFill>
                <a:latin typeface="Libre Baskerville"/>
                <a:ea typeface="Libre Baskerville"/>
                <a:cs typeface="Libre Baskerville"/>
                <a:sym typeface="Libre Baskerville"/>
              </a:rPr>
              <a:t>Approved Industry Credentials</a:t>
            </a:r>
            <a:endParaRPr i="1" sz="1600">
              <a:solidFill>
                <a:schemeClr val="dk2"/>
              </a:solidFill>
              <a:latin typeface="Libre Baskerville"/>
              <a:ea typeface="Libre Baskerville"/>
              <a:cs typeface="Libre Baskerville"/>
              <a:sym typeface="Libre Baskerville"/>
            </a:endParaRPr>
          </a:p>
          <a:p>
            <a:pPr indent="-298450" lvl="0" marL="457200" rtl="0" algn="l">
              <a:spcBef>
                <a:spcPts val="0"/>
              </a:spcBef>
              <a:spcAft>
                <a:spcPts val="0"/>
              </a:spcAft>
              <a:buClr>
                <a:schemeClr val="dk2"/>
              </a:buClr>
              <a:buSzPts val="1100"/>
              <a:buFont typeface="Libre Baskerville"/>
              <a:buChar char="●"/>
            </a:pPr>
            <a:r>
              <a:rPr lang="en" sz="1100">
                <a:solidFill>
                  <a:schemeClr val="dk2"/>
                </a:solidFill>
                <a:latin typeface="Libre Baskerville"/>
                <a:ea typeface="Libre Baskerville"/>
                <a:cs typeface="Libre Baskerville"/>
                <a:sym typeface="Libre Baskerville"/>
              </a:rPr>
              <a:t>CompTIA A+</a:t>
            </a:r>
            <a:endParaRPr sz="1100">
              <a:solidFill>
                <a:schemeClr val="dk2"/>
              </a:solidFill>
              <a:latin typeface="Libre Baskerville"/>
              <a:ea typeface="Libre Baskerville"/>
              <a:cs typeface="Libre Baskerville"/>
              <a:sym typeface="Libre Baskerville"/>
            </a:endParaRPr>
          </a:p>
          <a:p>
            <a:pPr indent="-298450" lvl="0" marL="457200" rtl="0" algn="l">
              <a:spcBef>
                <a:spcPts val="0"/>
              </a:spcBef>
              <a:spcAft>
                <a:spcPts val="0"/>
              </a:spcAft>
              <a:buClr>
                <a:schemeClr val="dk2"/>
              </a:buClr>
              <a:buSzPts val="1100"/>
              <a:buFont typeface="Libre Baskerville"/>
              <a:buChar char="●"/>
            </a:pPr>
            <a:r>
              <a:rPr lang="en" sz="1100">
                <a:solidFill>
                  <a:schemeClr val="dk2"/>
                </a:solidFill>
                <a:latin typeface="Libre Baskerville"/>
                <a:ea typeface="Libre Baskerville"/>
                <a:cs typeface="Libre Baskerville"/>
                <a:sym typeface="Libre Baskerville"/>
              </a:rPr>
              <a:t>CompTIA IT Fundamentals</a:t>
            </a:r>
            <a:endParaRPr sz="1100">
              <a:solidFill>
                <a:schemeClr val="dk2"/>
              </a:solidFill>
              <a:latin typeface="Libre Baskerville"/>
              <a:ea typeface="Libre Baskerville"/>
              <a:cs typeface="Libre Baskerville"/>
              <a:sym typeface="Libre Baskerville"/>
            </a:endParaRPr>
          </a:p>
          <a:p>
            <a:pPr indent="-298450" lvl="0" marL="457200" rtl="0" algn="l">
              <a:spcBef>
                <a:spcPts val="0"/>
              </a:spcBef>
              <a:spcAft>
                <a:spcPts val="0"/>
              </a:spcAft>
              <a:buClr>
                <a:schemeClr val="dk2"/>
              </a:buClr>
              <a:buSzPts val="1100"/>
              <a:buFont typeface="Libre Baskerville"/>
              <a:buChar char="●"/>
            </a:pPr>
            <a:r>
              <a:rPr lang="en" sz="1100">
                <a:solidFill>
                  <a:schemeClr val="dk2"/>
                </a:solidFill>
                <a:latin typeface="Libre Baskerville"/>
                <a:ea typeface="Libre Baskerville"/>
                <a:cs typeface="Libre Baskerville"/>
                <a:sym typeface="Libre Baskerville"/>
              </a:rPr>
              <a:t>CompTIA Network+</a:t>
            </a:r>
            <a:endParaRPr sz="1100">
              <a:solidFill>
                <a:schemeClr val="dk2"/>
              </a:solidFill>
              <a:latin typeface="Libre Baskerville"/>
              <a:ea typeface="Libre Baskerville"/>
              <a:cs typeface="Libre Baskerville"/>
              <a:sym typeface="Libre Baskerville"/>
            </a:endParaRPr>
          </a:p>
          <a:p>
            <a:pPr indent="-298450" lvl="0" marL="457200" rtl="0" algn="l">
              <a:spcBef>
                <a:spcPts val="0"/>
              </a:spcBef>
              <a:spcAft>
                <a:spcPts val="0"/>
              </a:spcAft>
              <a:buClr>
                <a:schemeClr val="dk2"/>
              </a:buClr>
              <a:buSzPts val="1100"/>
              <a:buFont typeface="Libre Baskerville"/>
              <a:buChar char="●"/>
            </a:pPr>
            <a:r>
              <a:rPr lang="en" sz="1100">
                <a:solidFill>
                  <a:schemeClr val="dk2"/>
                </a:solidFill>
                <a:latin typeface="Libre Baskerville"/>
                <a:ea typeface="Libre Baskerville"/>
                <a:cs typeface="Libre Baskerville"/>
                <a:sym typeface="Libre Baskerville"/>
              </a:rPr>
              <a:t>CompTIA Security+</a:t>
            </a:r>
            <a:endParaRPr sz="1100">
              <a:solidFill>
                <a:schemeClr val="dk2"/>
              </a:solidFill>
              <a:latin typeface="Libre Baskerville"/>
              <a:ea typeface="Libre Baskerville"/>
              <a:cs typeface="Libre Baskerville"/>
              <a:sym typeface="Libre Baskerville"/>
            </a:endParaRPr>
          </a:p>
          <a:p>
            <a:pPr indent="-298450" lvl="0" marL="457200" rtl="0" algn="l">
              <a:spcBef>
                <a:spcPts val="0"/>
              </a:spcBef>
              <a:spcAft>
                <a:spcPts val="0"/>
              </a:spcAft>
              <a:buClr>
                <a:schemeClr val="dk2"/>
              </a:buClr>
              <a:buSzPts val="1100"/>
              <a:buFont typeface="Libre Baskerville"/>
              <a:buChar char="●"/>
            </a:pPr>
            <a:r>
              <a:rPr lang="en" sz="1100">
                <a:solidFill>
                  <a:schemeClr val="dk2"/>
                </a:solidFill>
                <a:latin typeface="Libre Baskerville"/>
                <a:ea typeface="Libre Baskerville"/>
                <a:cs typeface="Libre Baskerville"/>
                <a:sym typeface="Libre Baskerville"/>
              </a:rPr>
              <a:t>Microsoft Office Specialist (MOS)</a:t>
            </a:r>
            <a:endParaRPr sz="1100">
              <a:solidFill>
                <a:schemeClr val="dk2"/>
              </a:solidFill>
              <a:latin typeface="Libre Baskerville"/>
              <a:ea typeface="Libre Baskerville"/>
              <a:cs typeface="Libre Baskerville"/>
              <a:sym typeface="Libre Baskerville"/>
            </a:endParaRPr>
          </a:p>
          <a:p>
            <a:pPr indent="-298450" lvl="0" marL="457200" rtl="0" algn="l">
              <a:spcBef>
                <a:spcPts val="0"/>
              </a:spcBef>
              <a:spcAft>
                <a:spcPts val="0"/>
              </a:spcAft>
              <a:buClr>
                <a:schemeClr val="dk2"/>
              </a:buClr>
              <a:buSzPts val="1100"/>
              <a:buFont typeface="Libre Baskerville"/>
              <a:buChar char="●"/>
            </a:pPr>
            <a:r>
              <a:rPr lang="en" sz="1100" u="sng">
                <a:solidFill>
                  <a:schemeClr val="accent5"/>
                </a:solidFill>
                <a:latin typeface="Libre Baskerville"/>
                <a:ea typeface="Libre Baskerville"/>
                <a:cs typeface="Libre Baskerville"/>
                <a:sym typeface="Libre Baskerville"/>
                <a:hlinkClick r:id="rId3">
                  <a:extLst>
                    <a:ext uri="{A12FA001-AC4F-418D-AE19-62706E023703}">
                      <ahyp:hlinkClr val="tx"/>
                    </a:ext>
                  </a:extLst>
                </a:hlinkClick>
              </a:rPr>
              <a:t>See full list of ADE approved industry credentials</a:t>
            </a:r>
            <a:endParaRPr sz="1100">
              <a:solidFill>
                <a:schemeClr val="dk2"/>
              </a:solidFill>
              <a:latin typeface="Libre Baskerville"/>
              <a:ea typeface="Libre Baskerville"/>
              <a:cs typeface="Libre Baskerville"/>
              <a:sym typeface="Libre Baskerville"/>
            </a:endParaRPr>
          </a:p>
        </p:txBody>
      </p:sp>
      <p:sp>
        <p:nvSpPr>
          <p:cNvPr id="204" name="Google Shape;204;p25"/>
          <p:cNvSpPr txBox="1"/>
          <p:nvPr/>
        </p:nvSpPr>
        <p:spPr>
          <a:xfrm>
            <a:off x="3656075" y="5488750"/>
            <a:ext cx="6155100" cy="1877400"/>
          </a:xfrm>
          <a:prstGeom prst="rect">
            <a:avLst/>
          </a:prstGeom>
          <a:solidFill>
            <a:srgbClr val="F3F3F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latin typeface="League Spartan Medium"/>
                <a:ea typeface="League Spartan Medium"/>
                <a:cs typeface="League Spartan Medium"/>
                <a:sym typeface="League Spartan Medium"/>
              </a:rPr>
              <a:t>Helpful Websites</a:t>
            </a:r>
            <a:endParaRPr sz="2000">
              <a:solidFill>
                <a:schemeClr val="dk2"/>
              </a:solidFill>
              <a:latin typeface="League Spartan Medium"/>
              <a:ea typeface="League Spartan Medium"/>
              <a:cs typeface="League Spartan Medium"/>
              <a:sym typeface="League Spartan Medium"/>
            </a:endParaRPr>
          </a:p>
          <a:p>
            <a:pPr indent="-298450" lvl="0" marL="457200" rtl="0" algn="l">
              <a:spcBef>
                <a:spcPts val="1000"/>
              </a:spcBef>
              <a:spcAft>
                <a:spcPts val="0"/>
              </a:spcAft>
              <a:buClr>
                <a:schemeClr val="dk2"/>
              </a:buClr>
              <a:buSzPts val="1100"/>
              <a:buFont typeface="Libre Baskerville"/>
              <a:buChar char="●"/>
            </a:pPr>
            <a:r>
              <a:rPr lang="en" sz="1100">
                <a:solidFill>
                  <a:schemeClr val="dk2"/>
                </a:solidFill>
                <a:latin typeface="Libre Baskerville"/>
                <a:ea typeface="Libre Baskerville"/>
                <a:cs typeface="Libre Baskerville"/>
                <a:sym typeface="Libre Baskerville"/>
              </a:rPr>
              <a:t>AZ Department of Education CTE programs</a:t>
            </a:r>
            <a:br>
              <a:rPr lang="en" sz="1100">
                <a:solidFill>
                  <a:schemeClr val="dk2"/>
                </a:solidFill>
                <a:latin typeface="Libre Baskerville"/>
                <a:ea typeface="Libre Baskerville"/>
                <a:cs typeface="Libre Baskerville"/>
                <a:sym typeface="Libre Baskerville"/>
              </a:rPr>
            </a:br>
            <a:r>
              <a:rPr lang="en" sz="1100" u="sng">
                <a:solidFill>
                  <a:schemeClr val="hlink"/>
                </a:solidFill>
                <a:latin typeface="Libre Baskerville"/>
                <a:ea typeface="Libre Baskerville"/>
                <a:cs typeface="Libre Baskerville"/>
                <a:sym typeface="Libre Baskerville"/>
                <a:hlinkClick r:id="rId4"/>
              </a:rPr>
              <a:t>https://www.azed.gov/cte/programs</a:t>
            </a:r>
            <a:r>
              <a:rPr lang="en" sz="1100">
                <a:solidFill>
                  <a:schemeClr val="dk2"/>
                </a:solidFill>
                <a:latin typeface="Libre Baskerville"/>
                <a:ea typeface="Libre Baskerville"/>
                <a:cs typeface="Libre Baskerville"/>
                <a:sym typeface="Libre Baskerville"/>
              </a:rPr>
              <a:t> </a:t>
            </a:r>
            <a:endParaRPr sz="1100">
              <a:solidFill>
                <a:schemeClr val="dk2"/>
              </a:solidFill>
              <a:latin typeface="Libre Baskerville"/>
              <a:ea typeface="Libre Baskerville"/>
              <a:cs typeface="Libre Baskerville"/>
              <a:sym typeface="Libre Baskerville"/>
            </a:endParaRPr>
          </a:p>
          <a:p>
            <a:pPr indent="-298450" lvl="0" marL="457200" rtl="0" algn="l">
              <a:spcBef>
                <a:spcPts val="0"/>
              </a:spcBef>
              <a:spcAft>
                <a:spcPts val="0"/>
              </a:spcAft>
              <a:buClr>
                <a:schemeClr val="dk2"/>
              </a:buClr>
              <a:buSzPts val="1100"/>
              <a:buFont typeface="Libre Baskerville"/>
              <a:buChar char="●"/>
            </a:pPr>
            <a:r>
              <a:rPr lang="en" sz="1100">
                <a:solidFill>
                  <a:schemeClr val="dk2"/>
                </a:solidFill>
                <a:latin typeface="Libre Baskerville"/>
                <a:ea typeface="Libre Baskerville"/>
                <a:cs typeface="Libre Baskerville"/>
                <a:sym typeface="Libre Baskerville"/>
              </a:rPr>
              <a:t>AZ Transfer</a:t>
            </a:r>
            <a:br>
              <a:rPr lang="en" sz="1100">
                <a:solidFill>
                  <a:schemeClr val="dk2"/>
                </a:solidFill>
                <a:latin typeface="Libre Baskerville"/>
                <a:ea typeface="Libre Baskerville"/>
                <a:cs typeface="Libre Baskerville"/>
                <a:sym typeface="Libre Baskerville"/>
              </a:rPr>
            </a:br>
            <a:r>
              <a:rPr lang="en" sz="1100" u="sng">
                <a:solidFill>
                  <a:schemeClr val="hlink"/>
                </a:solidFill>
                <a:latin typeface="Libre Baskerville"/>
                <a:ea typeface="Libre Baskerville"/>
                <a:cs typeface="Libre Baskerville"/>
                <a:sym typeface="Libre Baskerville"/>
                <a:hlinkClick r:id="rId5"/>
              </a:rPr>
              <a:t>https://aztransfer.com/</a:t>
            </a:r>
            <a:r>
              <a:rPr lang="en" sz="1100">
                <a:solidFill>
                  <a:schemeClr val="dk2"/>
                </a:solidFill>
                <a:latin typeface="Libre Baskerville"/>
                <a:ea typeface="Libre Baskerville"/>
                <a:cs typeface="Libre Baskerville"/>
                <a:sym typeface="Libre Baskerville"/>
              </a:rPr>
              <a:t> </a:t>
            </a:r>
            <a:endParaRPr sz="1100">
              <a:solidFill>
                <a:schemeClr val="dk2"/>
              </a:solidFill>
              <a:latin typeface="Libre Baskerville"/>
              <a:ea typeface="Libre Baskerville"/>
              <a:cs typeface="Libre Baskerville"/>
              <a:sym typeface="Libre Baskerville"/>
            </a:endParaRPr>
          </a:p>
          <a:p>
            <a:pPr indent="-304800" lvl="0" marL="457200" rtl="0" algn="l">
              <a:spcBef>
                <a:spcPts val="0"/>
              </a:spcBef>
              <a:spcAft>
                <a:spcPts val="0"/>
              </a:spcAft>
              <a:buClr>
                <a:schemeClr val="dk2"/>
              </a:buClr>
              <a:buSzPts val="1200"/>
              <a:buFont typeface="Libre Baskerville"/>
              <a:buChar char="●"/>
            </a:pPr>
            <a:r>
              <a:rPr lang="en" sz="1100">
                <a:solidFill>
                  <a:schemeClr val="dk2"/>
                </a:solidFill>
                <a:latin typeface="Libre Baskerville"/>
                <a:ea typeface="Libre Baskerville"/>
                <a:cs typeface="Libre Baskerville"/>
                <a:sym typeface="Libre Baskerville"/>
              </a:rPr>
              <a:t>AZ Transfer Exam Equivalency Guide</a:t>
            </a:r>
            <a:br>
              <a:rPr lang="en" sz="1100">
                <a:solidFill>
                  <a:schemeClr val="dk2"/>
                </a:solidFill>
                <a:latin typeface="Libre Baskerville"/>
                <a:ea typeface="Libre Baskerville"/>
                <a:cs typeface="Libre Baskerville"/>
                <a:sym typeface="Libre Baskerville"/>
              </a:rPr>
            </a:br>
            <a:r>
              <a:rPr lang="en" sz="1100" u="sng">
                <a:solidFill>
                  <a:schemeClr val="hlink"/>
                </a:solidFill>
                <a:latin typeface="Libre Baskerville"/>
                <a:ea typeface="Libre Baskerville"/>
                <a:cs typeface="Libre Baskerville"/>
                <a:sym typeface="Libre Baskerville"/>
                <a:hlinkClick r:id="rId6"/>
              </a:rPr>
              <a:t>https://aztransmac2.asu.edu/cgi-bin/WebObjects/ATASS.woa/wa/EEG</a:t>
            </a:r>
            <a:r>
              <a:rPr lang="en" sz="1200">
                <a:solidFill>
                  <a:schemeClr val="dk2"/>
                </a:solidFill>
                <a:latin typeface="Libre Baskerville"/>
                <a:ea typeface="Libre Baskerville"/>
                <a:cs typeface="Libre Baskerville"/>
                <a:sym typeface="Libre Baskerville"/>
              </a:rPr>
              <a:t> </a:t>
            </a:r>
            <a:endParaRPr sz="1200">
              <a:solidFill>
                <a:schemeClr val="dk2"/>
              </a:solidFill>
              <a:latin typeface="Libre Baskerville"/>
              <a:ea typeface="Libre Baskerville"/>
              <a:cs typeface="Libre Baskerville"/>
              <a:sym typeface="Libre Baskerville"/>
            </a:endParaRPr>
          </a:p>
        </p:txBody>
      </p:sp>
      <p:sp>
        <p:nvSpPr>
          <p:cNvPr id="205" name="Google Shape;205;p25"/>
          <p:cNvSpPr txBox="1"/>
          <p:nvPr/>
        </p:nvSpPr>
        <p:spPr>
          <a:xfrm>
            <a:off x="247200" y="78125"/>
            <a:ext cx="1526700" cy="37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Libre Baskerville"/>
                <a:ea typeface="Libre Baskerville"/>
                <a:cs typeface="Libre Baskerville"/>
                <a:sym typeface="Libre Baskerville"/>
              </a:rPr>
              <a:t>Appendix M</a:t>
            </a:r>
            <a:endParaRPr sz="1200">
              <a:solidFill>
                <a:schemeClr val="dk2"/>
              </a:solidFill>
              <a:latin typeface="Libre Baskerville"/>
              <a:ea typeface="Libre Baskerville"/>
              <a:cs typeface="Libre Baskerville"/>
              <a:sym typeface="Libre Baskerville"/>
            </a:endParaRPr>
          </a:p>
        </p:txBody>
      </p:sp>
      <p:sp>
        <p:nvSpPr>
          <p:cNvPr id="206" name="Google Shape;206;p25"/>
          <p:cNvSpPr txBox="1"/>
          <p:nvPr/>
        </p:nvSpPr>
        <p:spPr>
          <a:xfrm>
            <a:off x="8268300" y="5138650"/>
            <a:ext cx="1526700" cy="28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100">
                <a:solidFill>
                  <a:schemeClr val="dk2"/>
                </a:solidFill>
                <a:latin typeface="Libre Baskerville"/>
                <a:ea typeface="Libre Baskerville"/>
                <a:cs typeface="Libre Baskerville"/>
                <a:sym typeface="Libre Baskerville"/>
              </a:rPr>
              <a:t>* College credit</a:t>
            </a:r>
            <a:endParaRPr sz="1100">
              <a:solidFill>
                <a:schemeClr val="dk2"/>
              </a:solidFill>
              <a:latin typeface="Libre Baskerville"/>
              <a:ea typeface="Libre Baskerville"/>
              <a:cs typeface="Libre Baskerville"/>
              <a:sym typeface="Libre Baskerville"/>
            </a:endParaRPr>
          </a:p>
        </p:txBody>
      </p:sp>
      <p:sp>
        <p:nvSpPr>
          <p:cNvPr id="207" name="Google Shape;207;p25"/>
          <p:cNvSpPr txBox="1"/>
          <p:nvPr/>
        </p:nvSpPr>
        <p:spPr>
          <a:xfrm>
            <a:off x="263400" y="7309750"/>
            <a:ext cx="9531600" cy="457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000">
                <a:solidFill>
                  <a:srgbClr val="666666"/>
                </a:solidFill>
                <a:highlight>
                  <a:srgbClr val="FFFFFF"/>
                </a:highlight>
                <a:uFill>
                  <a:noFill/>
                </a:uFill>
                <a:latin typeface="Libre Baskerville"/>
                <a:ea typeface="Libre Baskerville"/>
                <a:cs typeface="Libre Baskerville"/>
                <a:sym typeface="Libre Baskerville"/>
                <a:hlinkClick r:id="rId7">
                  <a:extLst>
                    <a:ext uri="{A12FA001-AC4F-418D-AE19-62706E023703}">
                      <ahyp:hlinkClr val="tx"/>
                    </a:ext>
                  </a:extLst>
                </a:hlinkClick>
              </a:rPr>
              <a:t>Programs of Study: Occupational Certificates and Degrees </a:t>
            </a:r>
            <a:r>
              <a:rPr lang="en" sz="1000">
                <a:solidFill>
                  <a:srgbClr val="666666"/>
                </a:solidFill>
                <a:highlight>
                  <a:srgbClr val="FFFFFF"/>
                </a:highlight>
                <a:latin typeface="Libre Baskerville"/>
                <a:ea typeface="Libre Baskerville"/>
                <a:cs typeface="Libre Baskerville"/>
                <a:sym typeface="Libre Baskerville"/>
              </a:rPr>
              <a:t>© 2024 by Center for the Future of Arizona and Level Up Education Pathways Consulting, LLC is licensed under </a:t>
            </a:r>
            <a:r>
              <a:rPr lang="en" sz="1000">
                <a:solidFill>
                  <a:srgbClr val="666666"/>
                </a:solidFill>
                <a:highlight>
                  <a:srgbClr val="FFFFFF"/>
                </a:highlight>
                <a:uFill>
                  <a:noFill/>
                </a:uFill>
                <a:latin typeface="Libre Baskerville"/>
                <a:ea typeface="Libre Baskerville"/>
                <a:cs typeface="Libre Baskerville"/>
                <a:sym typeface="Libre Baskerville"/>
                <a:hlinkClick r:id="rId8">
                  <a:extLst>
                    <a:ext uri="{A12FA001-AC4F-418D-AE19-62706E023703}">
                      <ahyp:hlinkClr val="tx"/>
                    </a:ext>
                  </a:extLst>
                </a:hlinkClick>
              </a:rPr>
              <a:t>CC BY-NC-SA 4.0</a:t>
            </a:r>
            <a:endParaRPr sz="2200">
              <a:solidFill>
                <a:schemeClr val="dk2"/>
              </a:solidFill>
            </a:endParaRPr>
          </a:p>
        </p:txBody>
      </p:sp>
      <p:pic>
        <p:nvPicPr>
          <p:cNvPr id="208" name="Google Shape;208;p25"/>
          <p:cNvPicPr preferRelativeResize="0"/>
          <p:nvPr/>
        </p:nvPicPr>
        <p:blipFill rotWithShape="1">
          <a:blip r:embed="rId9">
            <a:alphaModFix/>
          </a:blip>
          <a:srcRect b="4364" l="0" r="0" t="8169"/>
          <a:stretch/>
        </p:blipFill>
        <p:spPr>
          <a:xfrm>
            <a:off x="263400" y="414908"/>
            <a:ext cx="2716400" cy="72977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6"/>
          <p:cNvSpPr txBox="1"/>
          <p:nvPr/>
        </p:nvSpPr>
        <p:spPr>
          <a:xfrm>
            <a:off x="0" y="0"/>
            <a:ext cx="10058400" cy="844500"/>
          </a:xfrm>
          <a:prstGeom prst="rect">
            <a:avLst/>
          </a:prstGeom>
          <a:solidFill>
            <a:srgbClr val="F3F3F3"/>
          </a:solid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3800">
                <a:solidFill>
                  <a:schemeClr val="dk2"/>
                </a:solidFill>
                <a:latin typeface="League Spartan Medium"/>
                <a:ea typeface="League Spartan Medium"/>
                <a:cs typeface="League Spartan Medium"/>
                <a:sym typeface="League Spartan Medium"/>
              </a:rPr>
              <a:t>Network Security</a:t>
            </a:r>
            <a:endParaRPr sz="3800">
              <a:solidFill>
                <a:schemeClr val="dk2"/>
              </a:solidFill>
              <a:latin typeface="League Spartan Medium"/>
              <a:ea typeface="League Spartan Medium"/>
              <a:cs typeface="League Spartan Medium"/>
              <a:sym typeface="League Spartan Medium"/>
            </a:endParaRPr>
          </a:p>
        </p:txBody>
      </p:sp>
      <p:sp>
        <p:nvSpPr>
          <p:cNvPr id="214" name="Google Shape;214;p26"/>
          <p:cNvSpPr txBox="1"/>
          <p:nvPr/>
        </p:nvSpPr>
        <p:spPr>
          <a:xfrm>
            <a:off x="114450" y="833100"/>
            <a:ext cx="9829500" cy="15030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n" sz="1200">
                <a:solidFill>
                  <a:schemeClr val="dk1"/>
                </a:solidFill>
                <a:latin typeface="Libre Baskerville"/>
                <a:ea typeface="Libre Baskerville"/>
                <a:cs typeface="Libre Baskerville"/>
                <a:sym typeface="Libre Baskerville"/>
              </a:rPr>
              <a:t>The Network Security program prepares students to assess the security needs of computer and network systems, recommend safeguard solutions, and manage the implementation and maintenance of security devices, systems, and procedures. Students who successfully complete the Network Security program’s coherent sequence of instruction will develop skill to analyze, test, troubleshoot, and evaluate existing network systems. Also, students perform network maintenance to ensure networks operate correctly with minimal interruption.</a:t>
            </a:r>
            <a:endParaRPr sz="1200">
              <a:solidFill>
                <a:schemeClr val="dk2"/>
              </a:solidFill>
              <a:latin typeface="Libre Baskerville"/>
              <a:ea typeface="Libre Baskerville"/>
              <a:cs typeface="Libre Baskerville"/>
              <a:sym typeface="Libre Baskerville"/>
            </a:endParaRPr>
          </a:p>
        </p:txBody>
      </p:sp>
      <p:sp>
        <p:nvSpPr>
          <p:cNvPr id="215" name="Google Shape;215;p26"/>
          <p:cNvSpPr txBox="1"/>
          <p:nvPr/>
        </p:nvSpPr>
        <p:spPr>
          <a:xfrm>
            <a:off x="-12" y="2156600"/>
            <a:ext cx="10058400" cy="5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2"/>
                </a:solidFill>
                <a:latin typeface="League Spartan Medium"/>
                <a:ea typeface="League Spartan Medium"/>
                <a:cs typeface="League Spartan Medium"/>
                <a:sym typeface="League Spartan Medium"/>
              </a:rPr>
              <a:t>Making Progress Towards Completion</a:t>
            </a:r>
            <a:endParaRPr sz="2200">
              <a:solidFill>
                <a:schemeClr val="dk2"/>
              </a:solidFill>
              <a:latin typeface="League Spartan Medium"/>
              <a:ea typeface="League Spartan Medium"/>
              <a:cs typeface="League Spartan Medium"/>
              <a:sym typeface="League Spartan Medium"/>
            </a:endParaRPr>
          </a:p>
        </p:txBody>
      </p:sp>
      <p:sp>
        <p:nvSpPr>
          <p:cNvPr id="216" name="Google Shape;216;p26"/>
          <p:cNvSpPr txBox="1"/>
          <p:nvPr/>
        </p:nvSpPr>
        <p:spPr>
          <a:xfrm>
            <a:off x="114450" y="2605251"/>
            <a:ext cx="9829500" cy="9534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n" sz="1200">
                <a:solidFill>
                  <a:schemeClr val="dk1"/>
                </a:solidFill>
                <a:latin typeface="Libre Baskerville"/>
                <a:ea typeface="Libre Baskerville"/>
                <a:cs typeface="Libre Baskerville"/>
                <a:sym typeface="Libre Baskerville"/>
              </a:rPr>
              <a:t>High School students can make informed decisions about the classes that they enroll into that are available for earned college credit. The table and chart below display useful high school class options to make progress towards an associates degree in cybersecurity, which applies towards a bachelor’s degree in cybersecurity or a related degree.</a:t>
            </a:r>
            <a:endParaRPr sz="12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None/>
            </a:pPr>
            <a:r>
              <a:t/>
            </a:r>
            <a:endParaRPr b="1" sz="1600">
              <a:solidFill>
                <a:schemeClr val="dk2"/>
              </a:solidFill>
              <a:latin typeface="Libre Baskerville"/>
              <a:ea typeface="Libre Baskerville"/>
              <a:cs typeface="Libre Baskerville"/>
              <a:sym typeface="Libre Baskerville"/>
            </a:endParaRPr>
          </a:p>
        </p:txBody>
      </p:sp>
      <p:graphicFrame>
        <p:nvGraphicFramePr>
          <p:cNvPr id="217" name="Google Shape;217;p26"/>
          <p:cNvGraphicFramePr/>
          <p:nvPr/>
        </p:nvGraphicFramePr>
        <p:xfrm>
          <a:off x="0" y="4137538"/>
          <a:ext cx="3000000" cy="3000000"/>
        </p:xfrm>
        <a:graphic>
          <a:graphicData uri="http://schemas.openxmlformats.org/drawingml/2006/table">
            <a:tbl>
              <a:tblPr>
                <a:noFill/>
                <a:tableStyleId>{BD1D8832-9A60-4B85-9EBC-4BEB6B7ECC4D}</a:tableStyleId>
              </a:tblPr>
              <a:tblGrid>
                <a:gridCol w="1004850"/>
                <a:gridCol w="2323375"/>
                <a:gridCol w="1700975"/>
              </a:tblGrid>
              <a:tr h="420750">
                <a:tc>
                  <a:txBody>
                    <a:bodyPr/>
                    <a:lstStyle/>
                    <a:p>
                      <a:pPr indent="0" lvl="0" marL="0" rtl="0" algn="l">
                        <a:spcBef>
                          <a:spcPts val="0"/>
                        </a:spcBef>
                        <a:spcAft>
                          <a:spcPts val="0"/>
                        </a:spcAft>
                        <a:buNone/>
                      </a:pPr>
                      <a:r>
                        <a:t/>
                      </a:r>
                      <a:endParaRPr sz="10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b="1" lang="en" sz="1200">
                          <a:latin typeface="League Spartan"/>
                          <a:ea typeface="League Spartan"/>
                          <a:cs typeface="League Spartan"/>
                          <a:sym typeface="League Spartan"/>
                        </a:rPr>
                        <a:t>College Course</a:t>
                      </a:r>
                      <a:endParaRPr b="1" sz="12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b="1" lang="en" sz="1200">
                          <a:latin typeface="League Spartan"/>
                          <a:ea typeface="League Spartan"/>
                          <a:cs typeface="League Spartan"/>
                          <a:sym typeface="League Spartan"/>
                        </a:rPr>
                        <a:t>Credit Type</a:t>
                      </a:r>
                      <a:endParaRPr b="1" sz="12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solidFill>
                      <a:srgbClr val="F3F3F3"/>
                    </a:solidFill>
                  </a:tcPr>
                </a:tc>
              </a:tr>
              <a:tr h="679175">
                <a:tc>
                  <a:txBody>
                    <a:bodyPr/>
                    <a:lstStyle/>
                    <a:p>
                      <a:pPr indent="0" lvl="0" marL="0" rtl="0" algn="l">
                        <a:spcBef>
                          <a:spcPts val="0"/>
                        </a:spcBef>
                        <a:spcAft>
                          <a:spcPts val="0"/>
                        </a:spcAft>
                        <a:buNone/>
                      </a:pPr>
                      <a:r>
                        <a:rPr lang="en" sz="1100">
                          <a:latin typeface="League Spartan"/>
                          <a:ea typeface="League Spartan"/>
                          <a:cs typeface="League Spartan"/>
                          <a:sym typeface="League Spartan"/>
                        </a:rPr>
                        <a:t>English</a:t>
                      </a:r>
                      <a:endParaRPr sz="11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League Spartan"/>
                          <a:ea typeface="League Spartan"/>
                          <a:cs typeface="League Spartan"/>
                          <a:sym typeface="League Spartan"/>
                        </a:rPr>
                        <a:t>English Composition 1 and 2</a:t>
                      </a:r>
                      <a:endParaRPr sz="1000">
                        <a:solidFill>
                          <a:schemeClr val="dk1"/>
                        </a:solidFill>
                        <a:latin typeface="League Spartan"/>
                        <a:ea typeface="League Spartan"/>
                        <a:cs typeface="League Spartan"/>
                        <a:sym typeface="League Spartan"/>
                      </a:endParaRPr>
                    </a:p>
                    <a:p>
                      <a:pPr indent="0" lvl="0" marL="0" rtl="0" algn="l">
                        <a:spcBef>
                          <a:spcPts val="0"/>
                        </a:spcBef>
                        <a:spcAft>
                          <a:spcPts val="0"/>
                        </a:spcAft>
                        <a:buClr>
                          <a:schemeClr val="dk1"/>
                        </a:buClr>
                        <a:buSzPts val="1100"/>
                        <a:buFont typeface="Arial"/>
                        <a:buNone/>
                      </a:pPr>
                      <a:r>
                        <a:rPr lang="en" sz="1000">
                          <a:solidFill>
                            <a:schemeClr val="dk1"/>
                          </a:solidFill>
                          <a:latin typeface="League Spartan"/>
                          <a:ea typeface="League Spartan"/>
                          <a:cs typeface="League Spartan"/>
                          <a:sym typeface="League Spartan"/>
                        </a:rPr>
                        <a:t>(6 cr)</a:t>
                      </a:r>
                      <a:endParaRPr sz="10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League Spartan"/>
                          <a:ea typeface="League Spartan"/>
                          <a:cs typeface="League Spartan"/>
                          <a:sym typeface="League Spartan"/>
                        </a:rPr>
                        <a:t>Dual Enrollment</a:t>
                      </a:r>
                      <a:endParaRPr sz="1000">
                        <a:latin typeface="League Spartan"/>
                        <a:ea typeface="League Spartan"/>
                        <a:cs typeface="League Spartan"/>
                        <a:sym typeface="League Spartan"/>
                      </a:endParaRPr>
                    </a:p>
                    <a:p>
                      <a:pPr indent="0" lvl="0" marL="0" rtl="0" algn="l">
                        <a:spcBef>
                          <a:spcPts val="0"/>
                        </a:spcBef>
                        <a:spcAft>
                          <a:spcPts val="0"/>
                        </a:spcAft>
                        <a:buNone/>
                      </a:pPr>
                      <a:r>
                        <a:rPr lang="en" sz="1000">
                          <a:latin typeface="League Spartan"/>
                          <a:ea typeface="League Spartan"/>
                          <a:cs typeface="League Spartan"/>
                          <a:sym typeface="League Spartan"/>
                        </a:rPr>
                        <a:t>Concurrent Enrollment</a:t>
                      </a:r>
                      <a:endParaRPr sz="1000">
                        <a:latin typeface="League Spartan"/>
                        <a:ea typeface="League Spartan"/>
                        <a:cs typeface="League Spartan"/>
                        <a:sym typeface="League Spartan"/>
                      </a:endParaRPr>
                    </a:p>
                    <a:p>
                      <a:pPr indent="0" lvl="0" marL="0" rtl="0" algn="l">
                        <a:spcBef>
                          <a:spcPts val="0"/>
                        </a:spcBef>
                        <a:spcAft>
                          <a:spcPts val="0"/>
                        </a:spcAft>
                        <a:buNone/>
                      </a:pPr>
                      <a:r>
                        <a:rPr lang="en" sz="1000">
                          <a:latin typeface="League Spartan"/>
                          <a:ea typeface="League Spartan"/>
                          <a:cs typeface="League Spartan"/>
                          <a:sym typeface="League Spartan"/>
                        </a:rPr>
                        <a:t>Nationally Recognized Exam</a:t>
                      </a:r>
                      <a:endParaRPr sz="10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tcPr>
                </a:tc>
              </a:tr>
              <a:tr h="679175">
                <a:tc>
                  <a:txBody>
                    <a:bodyPr/>
                    <a:lstStyle/>
                    <a:p>
                      <a:pPr indent="0" lvl="0" marL="0" rtl="0" algn="l">
                        <a:spcBef>
                          <a:spcPts val="0"/>
                        </a:spcBef>
                        <a:spcAft>
                          <a:spcPts val="0"/>
                        </a:spcAft>
                        <a:buNone/>
                      </a:pPr>
                      <a:r>
                        <a:rPr lang="en" sz="1100">
                          <a:latin typeface="League Spartan"/>
                          <a:ea typeface="League Spartan"/>
                          <a:cs typeface="League Spartan"/>
                          <a:sym typeface="League Spartan"/>
                        </a:rPr>
                        <a:t>Math</a:t>
                      </a:r>
                      <a:endParaRPr sz="11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eague Spartan"/>
                          <a:ea typeface="League Spartan"/>
                          <a:cs typeface="League Spartan"/>
                          <a:sym typeface="League Spartan"/>
                        </a:rPr>
                        <a:t>College Math (3 cr) or higher</a:t>
                      </a:r>
                      <a:endParaRPr sz="10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1"/>
                          </a:solidFill>
                          <a:latin typeface="League Spartan"/>
                          <a:ea typeface="League Spartan"/>
                          <a:cs typeface="League Spartan"/>
                          <a:sym typeface="League Spartan"/>
                        </a:rPr>
                        <a:t>Dual Enrollment</a:t>
                      </a:r>
                      <a:endParaRPr sz="1000">
                        <a:solidFill>
                          <a:schemeClr val="dk1"/>
                        </a:solidFill>
                        <a:latin typeface="League Spartan"/>
                        <a:ea typeface="League Spartan"/>
                        <a:cs typeface="League Spartan"/>
                        <a:sym typeface="League Spartan"/>
                      </a:endParaRPr>
                    </a:p>
                    <a:p>
                      <a:pPr indent="0" lvl="0" marL="0" rtl="0" algn="l">
                        <a:spcBef>
                          <a:spcPts val="0"/>
                        </a:spcBef>
                        <a:spcAft>
                          <a:spcPts val="0"/>
                        </a:spcAft>
                        <a:buNone/>
                      </a:pPr>
                      <a:r>
                        <a:rPr lang="en" sz="1000">
                          <a:solidFill>
                            <a:schemeClr val="dk1"/>
                          </a:solidFill>
                          <a:latin typeface="League Spartan"/>
                          <a:ea typeface="League Spartan"/>
                          <a:cs typeface="League Spartan"/>
                          <a:sym typeface="League Spartan"/>
                        </a:rPr>
                        <a:t>Concurrent Enrollment</a:t>
                      </a:r>
                      <a:endParaRPr sz="1000">
                        <a:solidFill>
                          <a:schemeClr val="dk1"/>
                        </a:solidFill>
                        <a:latin typeface="League Spartan"/>
                        <a:ea typeface="League Spartan"/>
                        <a:cs typeface="League Spartan"/>
                        <a:sym typeface="League Spartan"/>
                      </a:endParaRPr>
                    </a:p>
                    <a:p>
                      <a:pPr indent="0" lvl="0" marL="0" rtl="0" algn="l">
                        <a:spcBef>
                          <a:spcPts val="0"/>
                        </a:spcBef>
                        <a:spcAft>
                          <a:spcPts val="0"/>
                        </a:spcAft>
                        <a:buNone/>
                      </a:pPr>
                      <a:r>
                        <a:rPr lang="en" sz="1000">
                          <a:solidFill>
                            <a:schemeClr val="dk1"/>
                          </a:solidFill>
                          <a:latin typeface="League Spartan"/>
                          <a:ea typeface="League Spartan"/>
                          <a:cs typeface="League Spartan"/>
                          <a:sym typeface="League Spartan"/>
                        </a:rPr>
                        <a:t>Nationally Recognized Exam</a:t>
                      </a:r>
                      <a:endParaRPr sz="10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tcPr>
                </a:tc>
              </a:tr>
              <a:tr h="840900">
                <a:tc>
                  <a:txBody>
                    <a:bodyPr/>
                    <a:lstStyle/>
                    <a:p>
                      <a:pPr indent="0" lvl="0" marL="0" rtl="0" algn="l">
                        <a:spcBef>
                          <a:spcPts val="0"/>
                        </a:spcBef>
                        <a:spcAft>
                          <a:spcPts val="0"/>
                        </a:spcAft>
                        <a:buNone/>
                      </a:pPr>
                      <a:r>
                        <a:rPr lang="en" sz="1100">
                          <a:latin typeface="League Spartan"/>
                          <a:ea typeface="League Spartan"/>
                          <a:cs typeface="League Spartan"/>
                          <a:sym typeface="League Spartan"/>
                        </a:rPr>
                        <a:t>Science</a:t>
                      </a:r>
                      <a:endParaRPr sz="11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eague Spartan"/>
                          <a:ea typeface="League Spartan"/>
                          <a:cs typeface="League Spartan"/>
                          <a:sym typeface="League Spartan"/>
                        </a:rPr>
                        <a:t>Any lab science (4 cr)</a:t>
                      </a:r>
                      <a:endParaRPr sz="10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1"/>
                          </a:solidFill>
                          <a:latin typeface="League Spartan"/>
                          <a:ea typeface="League Spartan"/>
                          <a:cs typeface="League Spartan"/>
                          <a:sym typeface="League Spartan"/>
                        </a:rPr>
                        <a:t>Dual Enrollment</a:t>
                      </a:r>
                      <a:endParaRPr sz="1000">
                        <a:solidFill>
                          <a:schemeClr val="dk1"/>
                        </a:solidFill>
                        <a:latin typeface="League Spartan"/>
                        <a:ea typeface="League Spartan"/>
                        <a:cs typeface="League Spartan"/>
                        <a:sym typeface="League Spartan"/>
                      </a:endParaRPr>
                    </a:p>
                    <a:p>
                      <a:pPr indent="0" lvl="0" marL="0" rtl="0" algn="l">
                        <a:spcBef>
                          <a:spcPts val="0"/>
                        </a:spcBef>
                        <a:spcAft>
                          <a:spcPts val="0"/>
                        </a:spcAft>
                        <a:buNone/>
                      </a:pPr>
                      <a:r>
                        <a:rPr lang="en" sz="1000">
                          <a:solidFill>
                            <a:schemeClr val="dk1"/>
                          </a:solidFill>
                          <a:latin typeface="League Spartan"/>
                          <a:ea typeface="League Spartan"/>
                          <a:cs typeface="League Spartan"/>
                          <a:sym typeface="League Spartan"/>
                        </a:rPr>
                        <a:t>Concurrent Enrollment</a:t>
                      </a:r>
                      <a:endParaRPr sz="1000">
                        <a:solidFill>
                          <a:schemeClr val="dk1"/>
                        </a:solidFill>
                        <a:latin typeface="League Spartan"/>
                        <a:ea typeface="League Spartan"/>
                        <a:cs typeface="League Spartan"/>
                        <a:sym typeface="League Spartan"/>
                      </a:endParaRPr>
                    </a:p>
                    <a:p>
                      <a:pPr indent="0" lvl="0" marL="0" rtl="0" algn="l">
                        <a:spcBef>
                          <a:spcPts val="0"/>
                        </a:spcBef>
                        <a:spcAft>
                          <a:spcPts val="0"/>
                        </a:spcAft>
                        <a:buNone/>
                      </a:pPr>
                      <a:r>
                        <a:rPr lang="en" sz="1000">
                          <a:solidFill>
                            <a:schemeClr val="dk1"/>
                          </a:solidFill>
                          <a:latin typeface="League Spartan"/>
                          <a:ea typeface="League Spartan"/>
                          <a:cs typeface="League Spartan"/>
                          <a:sym typeface="League Spartan"/>
                        </a:rPr>
                        <a:t>Nationally Recognized Exam</a:t>
                      </a:r>
                      <a:endParaRPr sz="10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tcPr>
                </a:tc>
              </a:tr>
              <a:tr h="404300">
                <a:tc>
                  <a:txBody>
                    <a:bodyPr/>
                    <a:lstStyle/>
                    <a:p>
                      <a:pPr indent="0" lvl="0" marL="0" rtl="0" algn="l">
                        <a:spcBef>
                          <a:spcPts val="0"/>
                        </a:spcBef>
                        <a:spcAft>
                          <a:spcPts val="0"/>
                        </a:spcAft>
                        <a:buNone/>
                      </a:pPr>
                      <a:r>
                        <a:rPr lang="en" sz="1100">
                          <a:latin typeface="League Spartan"/>
                          <a:ea typeface="League Spartan"/>
                          <a:cs typeface="League Spartan"/>
                          <a:sym typeface="League Spartan"/>
                        </a:rPr>
                        <a:t>Elective - CTE</a:t>
                      </a:r>
                      <a:endParaRPr sz="11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eague Spartan"/>
                          <a:ea typeface="League Spartan"/>
                          <a:cs typeface="League Spartan"/>
                          <a:sym typeface="League Spartan"/>
                        </a:rPr>
                        <a:t>Survey of Computer Info (3 cr)</a:t>
                      </a:r>
                      <a:endParaRPr sz="1000">
                        <a:latin typeface="League Spartan"/>
                        <a:ea typeface="League Spartan"/>
                        <a:cs typeface="League Spartan"/>
                        <a:sym typeface="League Spartan"/>
                      </a:endParaRPr>
                    </a:p>
                    <a:p>
                      <a:pPr indent="0" lvl="0" marL="0" rtl="0" algn="l">
                        <a:spcBef>
                          <a:spcPts val="0"/>
                        </a:spcBef>
                        <a:spcAft>
                          <a:spcPts val="0"/>
                        </a:spcAft>
                        <a:buNone/>
                      </a:pPr>
                      <a:r>
                        <a:rPr lang="en" sz="1000">
                          <a:latin typeface="League Spartan"/>
                          <a:ea typeface="League Spartan"/>
                          <a:cs typeface="League Spartan"/>
                          <a:sym typeface="League Spartan"/>
                        </a:rPr>
                        <a:t>CompTIA Security+ (3 cr)</a:t>
                      </a:r>
                      <a:endParaRPr sz="1000">
                        <a:latin typeface="League Spartan"/>
                        <a:ea typeface="League Spartan"/>
                        <a:cs typeface="League Spartan"/>
                        <a:sym typeface="League Spartan"/>
                      </a:endParaRPr>
                    </a:p>
                    <a:p>
                      <a:pPr indent="0" lvl="0" marL="0" rtl="0" algn="l">
                        <a:spcBef>
                          <a:spcPts val="0"/>
                        </a:spcBef>
                        <a:spcAft>
                          <a:spcPts val="0"/>
                        </a:spcAft>
                        <a:buNone/>
                      </a:pPr>
                      <a:r>
                        <a:rPr lang="en" sz="1000">
                          <a:latin typeface="League Spartan"/>
                          <a:ea typeface="League Spartan"/>
                          <a:cs typeface="League Spartan"/>
                          <a:sym typeface="League Spartan"/>
                        </a:rPr>
                        <a:t>CCNA Exam (12 cr)</a:t>
                      </a:r>
                      <a:endParaRPr sz="10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League Spartan"/>
                          <a:ea typeface="League Spartan"/>
                          <a:cs typeface="League Spartan"/>
                          <a:sym typeface="League Spartan"/>
                        </a:rPr>
                        <a:t>Work-based Certificate</a:t>
                      </a:r>
                      <a:endParaRPr sz="1000">
                        <a:latin typeface="League Spartan"/>
                        <a:ea typeface="League Spartan"/>
                        <a:cs typeface="League Spartan"/>
                        <a:sym typeface="League Spartan"/>
                      </a:endParaRPr>
                    </a:p>
                    <a:p>
                      <a:pPr indent="0" lvl="0" marL="0" rtl="0" algn="l">
                        <a:spcBef>
                          <a:spcPts val="0"/>
                        </a:spcBef>
                        <a:spcAft>
                          <a:spcPts val="0"/>
                        </a:spcAft>
                        <a:buNone/>
                      </a:pPr>
                      <a:r>
                        <a:rPr lang="en" sz="1000">
                          <a:latin typeface="League Spartan"/>
                          <a:ea typeface="League Spartan"/>
                          <a:cs typeface="League Spartan"/>
                          <a:sym typeface="League Spartan"/>
                        </a:rPr>
                        <a:t>Prior Learning Assessment</a:t>
                      </a:r>
                      <a:endParaRPr sz="10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tcPr>
                </a:tc>
              </a:tr>
            </a:tbl>
          </a:graphicData>
        </a:graphic>
      </p:graphicFrame>
      <p:sp>
        <p:nvSpPr>
          <p:cNvPr id="218" name="Google Shape;218;p26"/>
          <p:cNvSpPr txBox="1"/>
          <p:nvPr/>
        </p:nvSpPr>
        <p:spPr>
          <a:xfrm>
            <a:off x="0" y="3544475"/>
            <a:ext cx="10058400" cy="501000"/>
          </a:xfrm>
          <a:prstGeom prst="rect">
            <a:avLst/>
          </a:prstGeom>
          <a:solidFill>
            <a:srgbClr val="F3F3F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latin typeface="League Spartan Medium"/>
                <a:ea typeface="League Spartan Medium"/>
                <a:cs typeface="League Spartan Medium"/>
                <a:sym typeface="League Spartan Medium"/>
              </a:rPr>
              <a:t>Questions? Contact your high school counselor or college advisor.</a:t>
            </a:r>
            <a:endParaRPr sz="2000">
              <a:solidFill>
                <a:schemeClr val="dk2"/>
              </a:solidFill>
              <a:latin typeface="League Spartan Medium"/>
              <a:ea typeface="League Spartan Medium"/>
              <a:cs typeface="League Spartan Medium"/>
              <a:sym typeface="League Spartan Medium"/>
            </a:endParaRPr>
          </a:p>
        </p:txBody>
      </p:sp>
      <p:sp>
        <p:nvSpPr>
          <p:cNvPr id="219" name="Google Shape;219;p26"/>
          <p:cNvSpPr txBox="1"/>
          <p:nvPr/>
        </p:nvSpPr>
        <p:spPr>
          <a:xfrm>
            <a:off x="114450" y="0"/>
            <a:ext cx="1526700" cy="37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Libre Baskerville"/>
                <a:ea typeface="Libre Baskerville"/>
                <a:cs typeface="Libre Baskerville"/>
                <a:sym typeface="Libre Baskerville"/>
              </a:rPr>
              <a:t>Appendix N</a:t>
            </a:r>
            <a:endParaRPr sz="1200">
              <a:solidFill>
                <a:schemeClr val="dk2"/>
              </a:solidFill>
              <a:latin typeface="Libre Baskerville"/>
              <a:ea typeface="Libre Baskerville"/>
              <a:cs typeface="Libre Baskerville"/>
              <a:sym typeface="Libre Baskerville"/>
            </a:endParaRPr>
          </a:p>
        </p:txBody>
      </p:sp>
      <p:pic>
        <p:nvPicPr>
          <p:cNvPr id="220" name="Google Shape;220;p26" title="Chart"/>
          <p:cNvPicPr preferRelativeResize="0"/>
          <p:nvPr/>
        </p:nvPicPr>
        <p:blipFill>
          <a:blip r:embed="rId3">
            <a:alphaModFix/>
          </a:blip>
          <a:stretch>
            <a:fillRect/>
          </a:stretch>
        </p:blipFill>
        <p:spPr>
          <a:xfrm>
            <a:off x="5266308" y="4137550"/>
            <a:ext cx="4734867" cy="2927724"/>
          </a:xfrm>
          <a:prstGeom prst="rect">
            <a:avLst/>
          </a:prstGeom>
          <a:noFill/>
          <a:ln>
            <a:noFill/>
          </a:ln>
        </p:spPr>
      </p:pic>
      <p:sp>
        <p:nvSpPr>
          <p:cNvPr id="221" name="Google Shape;221;p26"/>
          <p:cNvSpPr txBox="1"/>
          <p:nvPr/>
        </p:nvSpPr>
        <p:spPr>
          <a:xfrm>
            <a:off x="57225" y="7309750"/>
            <a:ext cx="9886800" cy="457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000">
                <a:solidFill>
                  <a:srgbClr val="666666"/>
                </a:solidFill>
                <a:highlight>
                  <a:srgbClr val="FFFFFF"/>
                </a:highlight>
                <a:uFill>
                  <a:noFill/>
                </a:uFill>
                <a:latin typeface="Libre Baskerville"/>
                <a:ea typeface="Libre Baskerville"/>
                <a:cs typeface="Libre Baskerville"/>
                <a:sym typeface="Libre Baskerville"/>
                <a:hlinkClick r:id="rId4">
                  <a:extLst>
                    <a:ext uri="{A12FA001-AC4F-418D-AE19-62706E023703}">
                      <ahyp:hlinkClr val="tx"/>
                    </a:ext>
                  </a:extLst>
                </a:hlinkClick>
              </a:rPr>
              <a:t>Programs of Study: Occupational Certificates and Degrees </a:t>
            </a:r>
            <a:r>
              <a:rPr lang="en" sz="1000">
                <a:solidFill>
                  <a:srgbClr val="666666"/>
                </a:solidFill>
                <a:highlight>
                  <a:srgbClr val="FFFFFF"/>
                </a:highlight>
                <a:latin typeface="Libre Baskerville"/>
                <a:ea typeface="Libre Baskerville"/>
                <a:cs typeface="Libre Baskerville"/>
                <a:sym typeface="Libre Baskerville"/>
              </a:rPr>
              <a:t>© 2024 by Center for the Future of Arizona and Level Up Education Pathways Consulting, LLC is licensed under </a:t>
            </a:r>
            <a:r>
              <a:rPr lang="en" sz="1000">
                <a:solidFill>
                  <a:srgbClr val="666666"/>
                </a:solidFill>
                <a:highlight>
                  <a:srgbClr val="FFFFFF"/>
                </a:highlight>
                <a:uFill>
                  <a:noFill/>
                </a:uFill>
                <a:latin typeface="Libre Baskerville"/>
                <a:ea typeface="Libre Baskerville"/>
                <a:cs typeface="Libre Baskerville"/>
                <a:sym typeface="Libre Baskerville"/>
                <a:hlinkClick r:id="rId5">
                  <a:extLst>
                    <a:ext uri="{A12FA001-AC4F-418D-AE19-62706E023703}">
                      <ahyp:hlinkClr val="tx"/>
                    </a:ext>
                  </a:extLst>
                </a:hlinkClick>
              </a:rPr>
              <a:t>CC BY-NC-SA 4.0</a:t>
            </a:r>
            <a:endParaRPr sz="2200">
              <a:solidFill>
                <a:schemeClr val="dk2"/>
              </a:solidFill>
            </a:endParaRPr>
          </a:p>
        </p:txBody>
      </p:sp>
      <p:pic>
        <p:nvPicPr>
          <p:cNvPr id="222" name="Google Shape;222;p26"/>
          <p:cNvPicPr preferRelativeResize="0"/>
          <p:nvPr/>
        </p:nvPicPr>
        <p:blipFill rotWithShape="1">
          <a:blip r:embed="rId6">
            <a:alphaModFix/>
          </a:blip>
          <a:srcRect b="4364" l="0" r="0" t="8169"/>
          <a:stretch/>
        </p:blipFill>
        <p:spPr>
          <a:xfrm>
            <a:off x="7227550" y="57358"/>
            <a:ext cx="2716400" cy="72977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7"/>
          <p:cNvSpPr txBox="1"/>
          <p:nvPr/>
        </p:nvSpPr>
        <p:spPr>
          <a:xfrm>
            <a:off x="247200" y="218675"/>
            <a:ext cx="9564000" cy="1083900"/>
          </a:xfrm>
          <a:prstGeom prst="rect">
            <a:avLst/>
          </a:prstGeom>
          <a:solidFill>
            <a:srgbClr val="F3F3F3"/>
          </a:solid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800">
                <a:solidFill>
                  <a:schemeClr val="dk2"/>
                </a:solidFill>
                <a:latin typeface="League Spartan Medium"/>
                <a:ea typeface="League Spartan Medium"/>
                <a:cs typeface="League Spartan Medium"/>
                <a:sym typeface="League Spartan Medium"/>
              </a:rPr>
              <a:t>Network Security</a:t>
            </a:r>
            <a:endParaRPr sz="3800">
              <a:solidFill>
                <a:schemeClr val="dk2"/>
              </a:solidFill>
              <a:latin typeface="League Spartan Medium"/>
              <a:ea typeface="League Spartan Medium"/>
              <a:cs typeface="League Spartan Medium"/>
              <a:sym typeface="League Spartan Medium"/>
            </a:endParaRPr>
          </a:p>
          <a:p>
            <a:pPr indent="0" lvl="0" marL="0" rtl="0" algn="r">
              <a:spcBef>
                <a:spcPts val="0"/>
              </a:spcBef>
              <a:spcAft>
                <a:spcPts val="0"/>
              </a:spcAft>
              <a:buNone/>
            </a:pPr>
            <a:r>
              <a:rPr i="1" lang="en" sz="2200">
                <a:solidFill>
                  <a:schemeClr val="dk2"/>
                </a:solidFill>
                <a:latin typeface="Libre Baskerville"/>
                <a:ea typeface="Libre Baskerville"/>
                <a:cs typeface="Libre Baskerville"/>
                <a:sym typeface="Libre Baskerville"/>
              </a:rPr>
              <a:t>Arizona Department of Education</a:t>
            </a:r>
            <a:endParaRPr i="1" sz="2200">
              <a:solidFill>
                <a:schemeClr val="dk2"/>
              </a:solidFill>
              <a:latin typeface="Libre Baskerville"/>
              <a:ea typeface="Libre Baskerville"/>
              <a:cs typeface="Libre Baskerville"/>
              <a:sym typeface="Libre Baskerville"/>
            </a:endParaRPr>
          </a:p>
        </p:txBody>
      </p:sp>
      <p:graphicFrame>
        <p:nvGraphicFramePr>
          <p:cNvPr id="228" name="Google Shape;228;p27"/>
          <p:cNvGraphicFramePr/>
          <p:nvPr/>
        </p:nvGraphicFramePr>
        <p:xfrm>
          <a:off x="247238" y="1378263"/>
          <a:ext cx="3000000" cy="3000000"/>
        </p:xfrm>
        <a:graphic>
          <a:graphicData uri="http://schemas.openxmlformats.org/drawingml/2006/table">
            <a:tbl>
              <a:tblPr>
                <a:noFill/>
                <a:tableStyleId>{BD1D8832-9A60-4B85-9EBC-4BEB6B7ECC4D}</a:tableStyleId>
              </a:tblPr>
              <a:tblGrid>
                <a:gridCol w="1366275"/>
                <a:gridCol w="1321475"/>
                <a:gridCol w="1321475"/>
                <a:gridCol w="1321475"/>
                <a:gridCol w="1321475"/>
                <a:gridCol w="1614375"/>
                <a:gridCol w="1297350"/>
              </a:tblGrid>
              <a:tr h="381000">
                <a:tc>
                  <a:txBody>
                    <a:bodyPr/>
                    <a:lstStyle/>
                    <a:p>
                      <a:pPr indent="0" lvl="0" marL="0" rtl="0" algn="l">
                        <a:spcBef>
                          <a:spcPts val="0"/>
                        </a:spcBef>
                        <a:spcAft>
                          <a:spcPts val="0"/>
                        </a:spcAft>
                        <a:buNone/>
                      </a:pPr>
                      <a:r>
                        <a:t/>
                      </a:r>
                      <a:endParaRPr sz="1200">
                        <a:latin typeface="Libre Baskerville"/>
                        <a:ea typeface="Libre Baskerville"/>
                        <a:cs typeface="Libre Baskerville"/>
                        <a:sym typeface="Libre Baskerville"/>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English (4)</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Math (4)</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Science (3)</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History &amp; Social Science (3)</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Fine Arts &amp; CTE (1)</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Electives (7)</a:t>
                      </a:r>
                      <a:endParaRPr b="1" sz="1200">
                        <a:latin typeface="Libre Baskerville"/>
                        <a:ea typeface="Libre Baskerville"/>
                        <a:cs typeface="Libre Baskerville"/>
                        <a:sym typeface="Libre Baskerville"/>
                      </a:endParaRPr>
                    </a:p>
                    <a:p>
                      <a:pPr indent="0" lvl="0" marL="0" rtl="0" algn="ctr">
                        <a:spcBef>
                          <a:spcPts val="0"/>
                        </a:spcBef>
                        <a:spcAft>
                          <a:spcPts val="0"/>
                        </a:spcAft>
                        <a:buNone/>
                      </a:pPr>
                      <a:r>
                        <a:rPr i="1" lang="en" sz="1100">
                          <a:latin typeface="Libre Baskerville"/>
                          <a:ea typeface="Libre Baskerville"/>
                          <a:cs typeface="Libre Baskerville"/>
                          <a:sym typeface="Libre Baskerville"/>
                        </a:rPr>
                        <a:t>See additional electives in chart</a:t>
                      </a:r>
                      <a:endParaRPr i="1" sz="11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792450">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Grade 9</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Frosh English</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Algebra I</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Earth &amp; Space Science</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i="1" lang="en" sz="1000">
                          <a:latin typeface="Libre Baskerville"/>
                          <a:ea typeface="Libre Baskerville"/>
                          <a:cs typeface="Libre Baskerville"/>
                          <a:sym typeface="Libre Baskerville"/>
                        </a:rPr>
                        <a:t>Career Exploration</a:t>
                      </a:r>
                      <a:endParaRPr i="1"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i="1" lang="en" sz="1000">
                          <a:latin typeface="Libre Baskerville"/>
                          <a:ea typeface="Libre Baskerville"/>
                          <a:cs typeface="Libre Baskerville"/>
                          <a:sym typeface="Libre Baskerville"/>
                        </a:rPr>
                        <a:t>Any</a:t>
                      </a:r>
                      <a:endParaRPr i="1"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 </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Any</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i="1" lang="en" sz="1000">
                          <a:latin typeface="Libre Baskerville"/>
                          <a:ea typeface="Libre Baskerville"/>
                          <a:cs typeface="Libre Baskerville"/>
                          <a:sym typeface="Libre Baskerville"/>
                        </a:rPr>
                        <a:t>*</a:t>
                      </a:r>
                      <a:r>
                        <a:rPr i="1" lang="en" sz="1000">
                          <a:latin typeface="Libre Baskerville"/>
                          <a:ea typeface="Libre Baskerville"/>
                          <a:cs typeface="Libre Baskerville"/>
                          <a:sym typeface="Libre Baskerville"/>
                        </a:rPr>
                        <a:t>World Language University req.</a:t>
                      </a:r>
                      <a:endParaRPr i="1"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792450">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Grade 10</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solidFill>
                            <a:schemeClr val="dk1"/>
                          </a:solidFill>
                          <a:latin typeface="Libre Baskerville"/>
                          <a:ea typeface="Libre Baskerville"/>
                          <a:cs typeface="Libre Baskerville"/>
                          <a:sym typeface="Libre Baskerville"/>
                        </a:rPr>
                        <a:t>Soph English</a:t>
                      </a:r>
                      <a:endParaRPr sz="10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None/>
                      </a:pPr>
                      <a:r>
                        <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Geometry</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solidFill>
                            <a:schemeClr val="dk1"/>
                          </a:solidFill>
                          <a:latin typeface="Libre Baskerville"/>
                          <a:ea typeface="Libre Baskerville"/>
                          <a:cs typeface="Libre Baskerville"/>
                          <a:sym typeface="Libre Baskerville"/>
                        </a:rPr>
                        <a:t>Physical Science</a:t>
                      </a:r>
                      <a:endParaRPr sz="10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Clr>
                          <a:schemeClr val="dk1"/>
                        </a:buClr>
                        <a:buSzPts val="1100"/>
                        <a:buFont typeface="Arial"/>
                        <a:buNone/>
                      </a:pPr>
                      <a:r>
                        <a:rPr lang="en" sz="1000">
                          <a:solidFill>
                            <a:schemeClr val="dk1"/>
                          </a:solidFill>
                          <a:latin typeface="Libre Baskerville"/>
                          <a:ea typeface="Libre Baskerville"/>
                          <a:cs typeface="Libre Baskerville"/>
                          <a:sym typeface="Libre Baskerville"/>
                        </a:rPr>
                        <a:t>*Chemistry Foundations</a:t>
                      </a:r>
                      <a:endParaRPr sz="1000">
                        <a:solidFill>
                          <a:schemeClr val="dk1"/>
                        </a:solidFill>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World History</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CTE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Network Security</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*Survey of Computer Information Systems</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Any</a:t>
                      </a:r>
                      <a:endParaRPr sz="1000">
                        <a:latin typeface="Libre Baskerville"/>
                        <a:ea typeface="Libre Baskerville"/>
                        <a:cs typeface="Libre Baskerville"/>
                        <a:sym typeface="Libre Baskerville"/>
                      </a:endParaRPr>
                    </a:p>
                    <a:p>
                      <a:pPr indent="0" lvl="0" marL="0" rtl="0" algn="l">
                        <a:spcBef>
                          <a:spcPts val="0"/>
                        </a:spcBef>
                        <a:spcAft>
                          <a:spcPts val="0"/>
                        </a:spcAft>
                        <a:buClr>
                          <a:schemeClr val="dk1"/>
                        </a:buClr>
                        <a:buSzPts val="1100"/>
                        <a:buFont typeface="Arial"/>
                        <a:buNone/>
                      </a:pPr>
                      <a:r>
                        <a:rPr i="1" lang="en" sz="1000">
                          <a:solidFill>
                            <a:schemeClr val="dk1"/>
                          </a:solidFill>
                          <a:latin typeface="Libre Baskerville"/>
                          <a:ea typeface="Libre Baskerville"/>
                          <a:cs typeface="Libre Baskerville"/>
                          <a:sym typeface="Libre Baskerville"/>
                        </a:rPr>
                        <a:t>*</a:t>
                      </a:r>
                      <a:r>
                        <a:rPr i="1" lang="en" sz="1000">
                          <a:solidFill>
                            <a:schemeClr val="dk1"/>
                          </a:solidFill>
                          <a:latin typeface="Libre Baskerville"/>
                          <a:ea typeface="Libre Baskerville"/>
                          <a:cs typeface="Libre Baskerville"/>
                          <a:sym typeface="Libre Baskerville"/>
                        </a:rPr>
                        <a:t>World Language University req.</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792450">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Grade 11</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Junior English</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*English Comp 1</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Algebra II</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solidFill>
                            <a:schemeClr val="dk1"/>
                          </a:solidFill>
                          <a:latin typeface="Libre Baskerville"/>
                          <a:ea typeface="Libre Baskerville"/>
                          <a:cs typeface="Libre Baskerville"/>
                          <a:sym typeface="Libre Baskerville"/>
                        </a:rPr>
                        <a:t>Life Science</a:t>
                      </a:r>
                      <a:endParaRPr sz="10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Clr>
                          <a:schemeClr val="dk1"/>
                        </a:buClr>
                        <a:buSzPts val="1100"/>
                        <a:buFont typeface="Arial"/>
                        <a:buNone/>
                      </a:pPr>
                      <a:r>
                        <a:rPr lang="en" sz="1000">
                          <a:solidFill>
                            <a:schemeClr val="dk1"/>
                          </a:solidFill>
                          <a:latin typeface="Libre Baskerville"/>
                          <a:ea typeface="Libre Baskerville"/>
                          <a:cs typeface="Libre Baskerville"/>
                          <a:sym typeface="Libre Baskerville"/>
                        </a:rPr>
                        <a:t>*Biology Foundations</a:t>
                      </a:r>
                      <a:endParaRPr sz="1000">
                        <a:solidFill>
                          <a:schemeClr val="dk1"/>
                        </a:solidFill>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Am/AZ History</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Elective-CTE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solidFill>
                            <a:schemeClr val="dk1"/>
                          </a:solidFill>
                          <a:latin typeface="Libre Baskerville"/>
                          <a:ea typeface="Libre Baskerville"/>
                          <a:cs typeface="Libre Baskerville"/>
                          <a:sym typeface="Libre Baskerville"/>
                        </a:rPr>
                        <a:t>Network Security</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792450">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Grade 12</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Senior English</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*Eng Comp 1 or Eng Comp 1 and 2</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Math Choice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*College Mathematics</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Government &amp; Economics</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Elective-CTE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solidFill>
                            <a:schemeClr val="dk1"/>
                          </a:solidFill>
                          <a:latin typeface="Libre Baskerville"/>
                          <a:ea typeface="Libre Baskerville"/>
                          <a:cs typeface="Libre Baskerville"/>
                          <a:sym typeface="Libre Baskerville"/>
                        </a:rPr>
                        <a:t>Network Security</a:t>
                      </a:r>
                      <a:endParaRPr sz="10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None/>
                      </a:pPr>
                      <a:r>
                        <a:rPr i="1" lang="en" sz="1000">
                          <a:solidFill>
                            <a:schemeClr val="dk1"/>
                          </a:solidFill>
                          <a:latin typeface="Libre Baskerville"/>
                          <a:ea typeface="Libre Baskerville"/>
                          <a:cs typeface="Libre Baskerville"/>
                          <a:sym typeface="Libre Baskerville"/>
                        </a:rPr>
                        <a:t>*</a:t>
                      </a:r>
                      <a:r>
                        <a:rPr lang="en" sz="1000">
                          <a:solidFill>
                            <a:schemeClr val="dk1"/>
                          </a:solidFill>
                          <a:latin typeface="Libre Baskerville"/>
                          <a:ea typeface="Libre Baskerville"/>
                          <a:cs typeface="Libre Baskerville"/>
                          <a:sym typeface="Libre Baskerville"/>
                        </a:rPr>
                        <a:t>CompTIA Security+</a:t>
                      </a:r>
                      <a:endParaRPr sz="10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None/>
                      </a:pPr>
                      <a:r>
                        <a:rPr lang="en" sz="1000">
                          <a:solidFill>
                            <a:schemeClr val="dk1"/>
                          </a:solidFill>
                          <a:latin typeface="Libre Baskerville"/>
                          <a:ea typeface="Libre Baskerville"/>
                          <a:cs typeface="Libre Baskerville"/>
                          <a:sym typeface="Libre Baskerville"/>
                        </a:rPr>
                        <a:t>*CCNA Exam</a:t>
                      </a:r>
                      <a:endParaRPr sz="1000">
                        <a:solidFill>
                          <a:schemeClr val="dk1"/>
                        </a:solidFill>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bl>
          </a:graphicData>
        </a:graphic>
      </p:graphicFrame>
      <p:sp>
        <p:nvSpPr>
          <p:cNvPr id="229" name="Google Shape;229;p27"/>
          <p:cNvSpPr txBox="1"/>
          <p:nvPr/>
        </p:nvSpPr>
        <p:spPr>
          <a:xfrm>
            <a:off x="247225" y="5355250"/>
            <a:ext cx="3296700" cy="1961100"/>
          </a:xfrm>
          <a:prstGeom prst="rect">
            <a:avLst/>
          </a:prstGeom>
          <a:solidFill>
            <a:srgbClr val="F3F3F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latin typeface="League Spartan Medium"/>
                <a:ea typeface="League Spartan Medium"/>
                <a:cs typeface="League Spartan Medium"/>
                <a:sym typeface="League Spartan Medium"/>
              </a:rPr>
              <a:t>AZ Department of Education</a:t>
            </a:r>
            <a:endParaRPr sz="2000">
              <a:solidFill>
                <a:schemeClr val="dk2"/>
              </a:solidFill>
              <a:latin typeface="League Spartan Medium"/>
              <a:ea typeface="League Spartan Medium"/>
              <a:cs typeface="League Spartan Medium"/>
              <a:sym typeface="League Spartan Medium"/>
            </a:endParaRPr>
          </a:p>
          <a:p>
            <a:pPr indent="0" lvl="0" marL="0" rtl="0" algn="l">
              <a:spcBef>
                <a:spcPts val="0"/>
              </a:spcBef>
              <a:spcAft>
                <a:spcPts val="0"/>
              </a:spcAft>
              <a:buNone/>
            </a:pPr>
            <a:r>
              <a:rPr i="1" lang="en" sz="1600">
                <a:solidFill>
                  <a:schemeClr val="dk2"/>
                </a:solidFill>
                <a:latin typeface="Libre Baskerville"/>
                <a:ea typeface="Libre Baskerville"/>
                <a:cs typeface="Libre Baskerville"/>
                <a:sym typeface="Libre Baskerville"/>
              </a:rPr>
              <a:t>Approved Industry Credentials</a:t>
            </a:r>
            <a:endParaRPr i="1" sz="1600">
              <a:solidFill>
                <a:schemeClr val="dk2"/>
              </a:solidFill>
              <a:latin typeface="Libre Baskerville"/>
              <a:ea typeface="Libre Baskerville"/>
              <a:cs typeface="Libre Baskerville"/>
              <a:sym typeface="Libre Baskerville"/>
            </a:endParaRPr>
          </a:p>
          <a:p>
            <a:pPr indent="-304800" lvl="0" marL="457200" rtl="0" algn="l">
              <a:spcBef>
                <a:spcPts val="0"/>
              </a:spcBef>
              <a:spcAft>
                <a:spcPts val="0"/>
              </a:spcAft>
              <a:buClr>
                <a:schemeClr val="dk2"/>
              </a:buClr>
              <a:buSzPts val="1200"/>
              <a:buFont typeface="Libre Baskerville"/>
              <a:buChar char="●"/>
            </a:pPr>
            <a:r>
              <a:rPr lang="en" sz="1200">
                <a:solidFill>
                  <a:schemeClr val="dk2"/>
                </a:solidFill>
                <a:latin typeface="Libre Baskerville"/>
                <a:ea typeface="Libre Baskerville"/>
                <a:cs typeface="Libre Baskerville"/>
                <a:sym typeface="Libre Baskerville"/>
              </a:rPr>
              <a:t>Certified Network Associate (CCNA)</a:t>
            </a:r>
            <a:endParaRPr sz="1200">
              <a:solidFill>
                <a:schemeClr val="dk2"/>
              </a:solidFill>
              <a:latin typeface="Libre Baskerville"/>
              <a:ea typeface="Libre Baskerville"/>
              <a:cs typeface="Libre Baskerville"/>
              <a:sym typeface="Libre Baskerville"/>
            </a:endParaRPr>
          </a:p>
          <a:p>
            <a:pPr indent="-304800" lvl="0" marL="457200" rtl="0" algn="l">
              <a:spcBef>
                <a:spcPts val="1000"/>
              </a:spcBef>
              <a:spcAft>
                <a:spcPts val="1000"/>
              </a:spcAft>
              <a:buClr>
                <a:schemeClr val="dk2"/>
              </a:buClr>
              <a:buSzPts val="1200"/>
              <a:buFont typeface="Libre Baskerville"/>
              <a:buChar char="●"/>
            </a:pPr>
            <a:r>
              <a:rPr lang="en" sz="1200" u="sng">
                <a:solidFill>
                  <a:schemeClr val="hlink"/>
                </a:solidFill>
                <a:latin typeface="Libre Baskerville"/>
                <a:ea typeface="Libre Baskerville"/>
                <a:cs typeface="Libre Baskerville"/>
                <a:sym typeface="Libre Baskerville"/>
                <a:hlinkClick r:id="rId3"/>
              </a:rPr>
              <a:t>See full list of ADE approved industry credentials</a:t>
            </a:r>
            <a:endParaRPr sz="1200">
              <a:solidFill>
                <a:schemeClr val="dk2"/>
              </a:solidFill>
              <a:latin typeface="Libre Baskerville"/>
              <a:ea typeface="Libre Baskerville"/>
              <a:cs typeface="Libre Baskerville"/>
              <a:sym typeface="Libre Baskerville"/>
            </a:endParaRPr>
          </a:p>
        </p:txBody>
      </p:sp>
      <p:sp>
        <p:nvSpPr>
          <p:cNvPr id="230" name="Google Shape;230;p27"/>
          <p:cNvSpPr txBox="1"/>
          <p:nvPr/>
        </p:nvSpPr>
        <p:spPr>
          <a:xfrm>
            <a:off x="3656050" y="5355250"/>
            <a:ext cx="6155100" cy="1961100"/>
          </a:xfrm>
          <a:prstGeom prst="rect">
            <a:avLst/>
          </a:prstGeom>
          <a:solidFill>
            <a:srgbClr val="F3F3F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latin typeface="League Spartan Medium"/>
                <a:ea typeface="League Spartan Medium"/>
                <a:cs typeface="League Spartan Medium"/>
                <a:sym typeface="League Spartan Medium"/>
              </a:rPr>
              <a:t>Helpful Websites</a:t>
            </a:r>
            <a:endParaRPr sz="2000">
              <a:solidFill>
                <a:schemeClr val="dk2"/>
              </a:solidFill>
              <a:latin typeface="League Spartan Medium"/>
              <a:ea typeface="League Spartan Medium"/>
              <a:cs typeface="League Spartan Medium"/>
              <a:sym typeface="League Spartan Medium"/>
            </a:endParaRPr>
          </a:p>
          <a:p>
            <a:pPr indent="-304800" lvl="0" marL="457200" rtl="0" algn="l">
              <a:spcBef>
                <a:spcPts val="1000"/>
              </a:spcBef>
              <a:spcAft>
                <a:spcPts val="0"/>
              </a:spcAft>
              <a:buClr>
                <a:schemeClr val="dk2"/>
              </a:buClr>
              <a:buSzPts val="1200"/>
              <a:buFont typeface="Libre Baskerville"/>
              <a:buChar char="●"/>
            </a:pPr>
            <a:r>
              <a:rPr lang="en" sz="1200">
                <a:solidFill>
                  <a:schemeClr val="dk2"/>
                </a:solidFill>
                <a:latin typeface="Libre Baskerville"/>
                <a:ea typeface="Libre Baskerville"/>
                <a:cs typeface="Libre Baskerville"/>
                <a:sym typeface="Libre Baskerville"/>
              </a:rPr>
              <a:t>AZ Department of Education CTE programs</a:t>
            </a:r>
            <a:br>
              <a:rPr lang="en" sz="1200">
                <a:solidFill>
                  <a:schemeClr val="dk2"/>
                </a:solidFill>
                <a:latin typeface="Libre Baskerville"/>
                <a:ea typeface="Libre Baskerville"/>
                <a:cs typeface="Libre Baskerville"/>
                <a:sym typeface="Libre Baskerville"/>
              </a:rPr>
            </a:br>
            <a:r>
              <a:rPr lang="en" sz="1200" u="sng">
                <a:solidFill>
                  <a:schemeClr val="hlink"/>
                </a:solidFill>
                <a:latin typeface="Libre Baskerville"/>
                <a:ea typeface="Libre Baskerville"/>
                <a:cs typeface="Libre Baskerville"/>
                <a:sym typeface="Libre Baskerville"/>
                <a:hlinkClick r:id="rId4"/>
              </a:rPr>
              <a:t>https://www.azed.gov/cte/programs</a:t>
            </a:r>
            <a:r>
              <a:rPr lang="en" sz="1200">
                <a:solidFill>
                  <a:schemeClr val="dk2"/>
                </a:solidFill>
                <a:latin typeface="Libre Baskerville"/>
                <a:ea typeface="Libre Baskerville"/>
                <a:cs typeface="Libre Baskerville"/>
                <a:sym typeface="Libre Baskerville"/>
              </a:rPr>
              <a:t> </a:t>
            </a:r>
            <a:endParaRPr sz="1200">
              <a:solidFill>
                <a:schemeClr val="dk2"/>
              </a:solidFill>
              <a:latin typeface="Libre Baskerville"/>
              <a:ea typeface="Libre Baskerville"/>
              <a:cs typeface="Libre Baskerville"/>
              <a:sym typeface="Libre Baskerville"/>
            </a:endParaRPr>
          </a:p>
          <a:p>
            <a:pPr indent="-304800" lvl="0" marL="457200" rtl="0" algn="l">
              <a:spcBef>
                <a:spcPts val="1000"/>
              </a:spcBef>
              <a:spcAft>
                <a:spcPts val="0"/>
              </a:spcAft>
              <a:buClr>
                <a:schemeClr val="dk2"/>
              </a:buClr>
              <a:buSzPts val="1200"/>
              <a:buFont typeface="Libre Baskerville"/>
              <a:buChar char="●"/>
            </a:pPr>
            <a:r>
              <a:rPr lang="en" sz="1200">
                <a:solidFill>
                  <a:schemeClr val="dk2"/>
                </a:solidFill>
                <a:latin typeface="Libre Baskerville"/>
                <a:ea typeface="Libre Baskerville"/>
                <a:cs typeface="Libre Baskerville"/>
                <a:sym typeface="Libre Baskerville"/>
              </a:rPr>
              <a:t>AZ Transfer</a:t>
            </a:r>
            <a:br>
              <a:rPr lang="en" sz="1200">
                <a:solidFill>
                  <a:schemeClr val="dk2"/>
                </a:solidFill>
                <a:latin typeface="Libre Baskerville"/>
                <a:ea typeface="Libre Baskerville"/>
                <a:cs typeface="Libre Baskerville"/>
                <a:sym typeface="Libre Baskerville"/>
              </a:rPr>
            </a:br>
            <a:r>
              <a:rPr lang="en" sz="1200" u="sng">
                <a:solidFill>
                  <a:schemeClr val="hlink"/>
                </a:solidFill>
                <a:latin typeface="Libre Baskerville"/>
                <a:ea typeface="Libre Baskerville"/>
                <a:cs typeface="Libre Baskerville"/>
                <a:sym typeface="Libre Baskerville"/>
                <a:hlinkClick r:id="rId5"/>
              </a:rPr>
              <a:t>https://aztransfer.com/</a:t>
            </a:r>
            <a:r>
              <a:rPr lang="en" sz="1200">
                <a:solidFill>
                  <a:schemeClr val="dk2"/>
                </a:solidFill>
                <a:latin typeface="Libre Baskerville"/>
                <a:ea typeface="Libre Baskerville"/>
                <a:cs typeface="Libre Baskerville"/>
                <a:sym typeface="Libre Baskerville"/>
              </a:rPr>
              <a:t> </a:t>
            </a:r>
            <a:endParaRPr sz="1200">
              <a:solidFill>
                <a:schemeClr val="dk2"/>
              </a:solidFill>
              <a:latin typeface="Libre Baskerville"/>
              <a:ea typeface="Libre Baskerville"/>
              <a:cs typeface="Libre Baskerville"/>
              <a:sym typeface="Libre Baskerville"/>
            </a:endParaRPr>
          </a:p>
          <a:p>
            <a:pPr indent="-304800" lvl="0" marL="457200" rtl="0" algn="l">
              <a:spcBef>
                <a:spcPts val="1000"/>
              </a:spcBef>
              <a:spcAft>
                <a:spcPts val="1000"/>
              </a:spcAft>
              <a:buClr>
                <a:schemeClr val="dk2"/>
              </a:buClr>
              <a:buSzPts val="1200"/>
              <a:buFont typeface="Libre Baskerville"/>
              <a:buChar char="●"/>
            </a:pPr>
            <a:r>
              <a:rPr lang="en" sz="1200">
                <a:solidFill>
                  <a:schemeClr val="dk2"/>
                </a:solidFill>
                <a:latin typeface="Libre Baskerville"/>
                <a:ea typeface="Libre Baskerville"/>
                <a:cs typeface="Libre Baskerville"/>
                <a:sym typeface="Libre Baskerville"/>
              </a:rPr>
              <a:t>AZ Transfer Exam Equivalency Guide</a:t>
            </a:r>
            <a:br>
              <a:rPr lang="en" sz="1200">
                <a:solidFill>
                  <a:schemeClr val="dk2"/>
                </a:solidFill>
                <a:latin typeface="Libre Baskerville"/>
                <a:ea typeface="Libre Baskerville"/>
                <a:cs typeface="Libre Baskerville"/>
                <a:sym typeface="Libre Baskerville"/>
              </a:rPr>
            </a:br>
            <a:r>
              <a:rPr lang="en" sz="1200" u="sng">
                <a:solidFill>
                  <a:schemeClr val="hlink"/>
                </a:solidFill>
                <a:latin typeface="Libre Baskerville"/>
                <a:ea typeface="Libre Baskerville"/>
                <a:cs typeface="Libre Baskerville"/>
                <a:sym typeface="Libre Baskerville"/>
                <a:hlinkClick r:id="rId6"/>
              </a:rPr>
              <a:t>https://aztransmac2.asu.edu/cgi-bin/WebObjects/ATASS.woa/wa/EEG</a:t>
            </a:r>
            <a:r>
              <a:rPr lang="en" sz="1200">
                <a:solidFill>
                  <a:schemeClr val="dk2"/>
                </a:solidFill>
                <a:latin typeface="Libre Baskerville"/>
                <a:ea typeface="Libre Baskerville"/>
                <a:cs typeface="Libre Baskerville"/>
                <a:sym typeface="Libre Baskerville"/>
              </a:rPr>
              <a:t> </a:t>
            </a:r>
            <a:endParaRPr sz="1200">
              <a:solidFill>
                <a:schemeClr val="dk2"/>
              </a:solidFill>
              <a:latin typeface="Libre Baskerville"/>
              <a:ea typeface="Libre Baskerville"/>
              <a:cs typeface="Libre Baskerville"/>
              <a:sym typeface="Libre Baskerville"/>
            </a:endParaRPr>
          </a:p>
        </p:txBody>
      </p:sp>
      <p:sp>
        <p:nvSpPr>
          <p:cNvPr id="231" name="Google Shape;231;p27"/>
          <p:cNvSpPr txBox="1"/>
          <p:nvPr/>
        </p:nvSpPr>
        <p:spPr>
          <a:xfrm>
            <a:off x="247225" y="218675"/>
            <a:ext cx="1526700" cy="37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Libre Baskerville"/>
                <a:ea typeface="Libre Baskerville"/>
                <a:cs typeface="Libre Baskerville"/>
                <a:sym typeface="Libre Baskerville"/>
              </a:rPr>
              <a:t>Appendix O</a:t>
            </a:r>
            <a:endParaRPr sz="1200">
              <a:solidFill>
                <a:schemeClr val="dk2"/>
              </a:solidFill>
              <a:latin typeface="Libre Baskerville"/>
              <a:ea typeface="Libre Baskerville"/>
              <a:cs typeface="Libre Baskerville"/>
              <a:sym typeface="Libre Baskerville"/>
            </a:endParaRPr>
          </a:p>
        </p:txBody>
      </p:sp>
      <p:sp>
        <p:nvSpPr>
          <p:cNvPr id="232" name="Google Shape;232;p27"/>
          <p:cNvSpPr txBox="1"/>
          <p:nvPr/>
        </p:nvSpPr>
        <p:spPr>
          <a:xfrm>
            <a:off x="8284500" y="4998450"/>
            <a:ext cx="1526700" cy="28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100">
                <a:solidFill>
                  <a:schemeClr val="dk2"/>
                </a:solidFill>
                <a:latin typeface="Libre Baskerville"/>
                <a:ea typeface="Libre Baskerville"/>
                <a:cs typeface="Libre Baskerville"/>
                <a:sym typeface="Libre Baskerville"/>
              </a:rPr>
              <a:t>* College credit</a:t>
            </a:r>
            <a:endParaRPr sz="1100">
              <a:solidFill>
                <a:schemeClr val="dk2"/>
              </a:solidFill>
              <a:latin typeface="Libre Baskerville"/>
              <a:ea typeface="Libre Baskerville"/>
              <a:cs typeface="Libre Baskerville"/>
              <a:sym typeface="Libre Baskerville"/>
            </a:endParaRPr>
          </a:p>
        </p:txBody>
      </p:sp>
      <p:sp>
        <p:nvSpPr>
          <p:cNvPr id="233" name="Google Shape;233;p27"/>
          <p:cNvSpPr txBox="1"/>
          <p:nvPr/>
        </p:nvSpPr>
        <p:spPr>
          <a:xfrm>
            <a:off x="263400" y="7309750"/>
            <a:ext cx="9531600" cy="457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000">
                <a:solidFill>
                  <a:srgbClr val="666666"/>
                </a:solidFill>
                <a:highlight>
                  <a:srgbClr val="FFFFFF"/>
                </a:highlight>
                <a:uFill>
                  <a:noFill/>
                </a:uFill>
                <a:latin typeface="Libre Baskerville"/>
                <a:ea typeface="Libre Baskerville"/>
                <a:cs typeface="Libre Baskerville"/>
                <a:sym typeface="Libre Baskerville"/>
                <a:hlinkClick r:id="rId7">
                  <a:extLst>
                    <a:ext uri="{A12FA001-AC4F-418D-AE19-62706E023703}">
                      <ahyp:hlinkClr val="tx"/>
                    </a:ext>
                  </a:extLst>
                </a:hlinkClick>
              </a:rPr>
              <a:t>Programs of Study: Occupational Certificates and Degrees </a:t>
            </a:r>
            <a:r>
              <a:rPr lang="en" sz="1000">
                <a:solidFill>
                  <a:srgbClr val="666666"/>
                </a:solidFill>
                <a:highlight>
                  <a:srgbClr val="FFFFFF"/>
                </a:highlight>
                <a:latin typeface="Libre Baskerville"/>
                <a:ea typeface="Libre Baskerville"/>
                <a:cs typeface="Libre Baskerville"/>
                <a:sym typeface="Libre Baskerville"/>
              </a:rPr>
              <a:t>© 2024 by Center for the Future of Arizona and Level Up Education Pathways Consulting, LLC is licensed under </a:t>
            </a:r>
            <a:r>
              <a:rPr lang="en" sz="1000">
                <a:solidFill>
                  <a:srgbClr val="666666"/>
                </a:solidFill>
                <a:highlight>
                  <a:srgbClr val="FFFFFF"/>
                </a:highlight>
                <a:uFill>
                  <a:noFill/>
                </a:uFill>
                <a:latin typeface="Libre Baskerville"/>
                <a:ea typeface="Libre Baskerville"/>
                <a:cs typeface="Libre Baskerville"/>
                <a:sym typeface="Libre Baskerville"/>
                <a:hlinkClick r:id="rId8">
                  <a:extLst>
                    <a:ext uri="{A12FA001-AC4F-418D-AE19-62706E023703}">
                      <ahyp:hlinkClr val="tx"/>
                    </a:ext>
                  </a:extLst>
                </a:hlinkClick>
              </a:rPr>
              <a:t>CC BY-NC-SA 4.0</a:t>
            </a:r>
            <a:endParaRPr sz="2200">
              <a:solidFill>
                <a:schemeClr val="dk2"/>
              </a:solidFill>
            </a:endParaRPr>
          </a:p>
        </p:txBody>
      </p:sp>
      <p:pic>
        <p:nvPicPr>
          <p:cNvPr id="234" name="Google Shape;234;p27"/>
          <p:cNvPicPr preferRelativeResize="0"/>
          <p:nvPr/>
        </p:nvPicPr>
        <p:blipFill rotWithShape="1">
          <a:blip r:embed="rId9">
            <a:alphaModFix/>
          </a:blip>
          <a:srcRect b="4364" l="0" r="0" t="8169"/>
          <a:stretch/>
        </p:blipFill>
        <p:spPr>
          <a:xfrm>
            <a:off x="263400" y="508071"/>
            <a:ext cx="2716400" cy="72977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8"/>
          <p:cNvSpPr txBox="1"/>
          <p:nvPr/>
        </p:nvSpPr>
        <p:spPr>
          <a:xfrm>
            <a:off x="247200" y="218675"/>
            <a:ext cx="9564000" cy="801000"/>
          </a:xfrm>
          <a:prstGeom prst="rect">
            <a:avLst/>
          </a:prstGeom>
          <a:solidFill>
            <a:srgbClr val="F3F3F3"/>
          </a:solid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3800">
                <a:solidFill>
                  <a:schemeClr val="dk2"/>
                </a:solidFill>
                <a:latin typeface="League Spartan Medium"/>
                <a:ea typeface="League Spartan Medium"/>
                <a:cs typeface="League Spartan Medium"/>
                <a:sym typeface="League Spartan Medium"/>
              </a:rPr>
              <a:t>Advanced Manufacturing</a:t>
            </a:r>
            <a:endParaRPr i="1" sz="1600">
              <a:solidFill>
                <a:schemeClr val="dk2"/>
              </a:solidFill>
              <a:latin typeface="Libre Baskerville"/>
              <a:ea typeface="Libre Baskerville"/>
              <a:cs typeface="Libre Baskerville"/>
              <a:sym typeface="Libre Baskerville"/>
            </a:endParaRPr>
          </a:p>
        </p:txBody>
      </p:sp>
      <p:sp>
        <p:nvSpPr>
          <p:cNvPr id="240" name="Google Shape;240;p28"/>
          <p:cNvSpPr txBox="1"/>
          <p:nvPr/>
        </p:nvSpPr>
        <p:spPr>
          <a:xfrm>
            <a:off x="-12" y="1081738"/>
            <a:ext cx="10058400" cy="5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u="sng">
                <a:solidFill>
                  <a:schemeClr val="hlink"/>
                </a:solidFill>
                <a:latin typeface="League Spartan Medium"/>
                <a:ea typeface="League Spartan Medium"/>
                <a:cs typeface="League Spartan Medium"/>
                <a:sym typeface="League Spartan Medium"/>
                <a:hlinkClick r:id="rId3"/>
              </a:rPr>
              <a:t>Selected Occupations, Wages, and Job Growth</a:t>
            </a:r>
            <a:endParaRPr sz="2200">
              <a:solidFill>
                <a:schemeClr val="dk2"/>
              </a:solidFill>
              <a:latin typeface="League Spartan Medium"/>
              <a:ea typeface="League Spartan Medium"/>
              <a:cs typeface="League Spartan Medium"/>
              <a:sym typeface="League Spartan Medium"/>
            </a:endParaRPr>
          </a:p>
        </p:txBody>
      </p:sp>
      <p:graphicFrame>
        <p:nvGraphicFramePr>
          <p:cNvPr id="241" name="Google Shape;241;p28"/>
          <p:cNvGraphicFramePr/>
          <p:nvPr/>
        </p:nvGraphicFramePr>
        <p:xfrm>
          <a:off x="247225" y="1644800"/>
          <a:ext cx="3000000" cy="3000000"/>
        </p:xfrm>
        <a:graphic>
          <a:graphicData uri="http://schemas.openxmlformats.org/drawingml/2006/table">
            <a:tbl>
              <a:tblPr>
                <a:noFill/>
                <a:tableStyleId>{BD1D8832-9A60-4B85-9EBC-4BEB6B7ECC4D}</a:tableStyleId>
              </a:tblPr>
              <a:tblGrid>
                <a:gridCol w="1598325"/>
                <a:gridCol w="2318300"/>
                <a:gridCol w="1351100"/>
                <a:gridCol w="1351100"/>
                <a:gridCol w="1351100"/>
                <a:gridCol w="1594000"/>
              </a:tblGrid>
              <a:tr h="1141425">
                <a:tc>
                  <a:txBody>
                    <a:bodyPr/>
                    <a:lstStyle/>
                    <a:p>
                      <a:pPr indent="0" lvl="0" marL="0" rtl="0" algn="l">
                        <a:spcBef>
                          <a:spcPts val="0"/>
                        </a:spcBef>
                        <a:spcAft>
                          <a:spcPts val="0"/>
                        </a:spcAft>
                        <a:buNone/>
                      </a:pPr>
                      <a:r>
                        <a:rPr b="1" lang="en" sz="1200">
                          <a:latin typeface="Libre Baskerville"/>
                          <a:ea typeface="Libre Baskerville"/>
                          <a:cs typeface="Libre Baskerville"/>
                          <a:sym typeface="Libre Baskerville"/>
                        </a:rPr>
                        <a:t>Program</a:t>
                      </a:r>
                      <a:endParaRPr b="1" sz="1200">
                        <a:latin typeface="Libre Baskerville"/>
                        <a:ea typeface="Libre Baskerville"/>
                        <a:cs typeface="Libre Baskerville"/>
                        <a:sym typeface="Libre Baskerville"/>
                      </a:endParaRPr>
                    </a:p>
                  </a:txBody>
                  <a:tcPr marT="91425" marB="91425" marR="91425" marL="91425" anchor="b">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b="1" lang="en" sz="1200">
                          <a:latin typeface="Libre Baskerville"/>
                          <a:ea typeface="Libre Baskerville"/>
                          <a:cs typeface="Libre Baskerville"/>
                          <a:sym typeface="Libre Baskerville"/>
                        </a:rPr>
                        <a:t>Typical Jobs: AZ High Demand High Wage</a:t>
                      </a:r>
                      <a:endParaRPr b="1" sz="1200">
                        <a:latin typeface="Libre Baskerville"/>
                        <a:ea typeface="Libre Baskerville"/>
                        <a:cs typeface="Libre Baskerville"/>
                        <a:sym typeface="Libre Baskerville"/>
                      </a:endParaRPr>
                    </a:p>
                  </a:txBody>
                  <a:tcPr marT="91425" marB="91425" marR="91425" marL="91425" anchor="b">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Average Wage</a:t>
                      </a:r>
                      <a:endParaRPr b="1" sz="1200">
                        <a:latin typeface="Libre Baskerville"/>
                        <a:ea typeface="Libre Baskerville"/>
                        <a:cs typeface="Libre Baskerville"/>
                        <a:sym typeface="Libre Baskerville"/>
                      </a:endParaRPr>
                    </a:p>
                  </a:txBody>
                  <a:tcPr marT="91425" marB="91425" marR="91425" marL="91425" anchor="b">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Growth in AZ; Annual Job Opening</a:t>
                      </a:r>
                      <a:endParaRPr b="1" sz="1200">
                        <a:latin typeface="Libre Baskerville"/>
                        <a:ea typeface="Libre Baskerville"/>
                        <a:cs typeface="Libre Baskerville"/>
                        <a:sym typeface="Libre Baskerville"/>
                      </a:endParaRPr>
                    </a:p>
                  </a:txBody>
                  <a:tcPr marT="91425" marB="91425" marR="91425" marL="91425" anchor="b">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Projected Annual Job Change</a:t>
                      </a:r>
                      <a:endParaRPr b="1" sz="1200">
                        <a:latin typeface="Libre Baskerville"/>
                        <a:ea typeface="Libre Baskerville"/>
                        <a:cs typeface="Libre Baskerville"/>
                        <a:sym typeface="Libre Baskerville"/>
                      </a:endParaRPr>
                    </a:p>
                  </a:txBody>
                  <a:tcPr marT="91425" marB="91425" marR="91425" marL="91425" anchor="b">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b="1" lang="en" sz="1200">
                          <a:latin typeface="Libre Baskerville"/>
                          <a:ea typeface="Libre Baskerville"/>
                          <a:cs typeface="Libre Baskerville"/>
                          <a:sym typeface="Libre Baskerville"/>
                        </a:rPr>
                        <a:t>Stackable?</a:t>
                      </a:r>
                      <a:endParaRPr b="1" sz="1200">
                        <a:latin typeface="Libre Baskerville"/>
                        <a:ea typeface="Libre Baskerville"/>
                        <a:cs typeface="Libre Baskerville"/>
                        <a:sym typeface="Libre Baskerville"/>
                      </a:endParaRPr>
                    </a:p>
                  </a:txBody>
                  <a:tcPr marT="91425" marB="91425" marR="91425" marL="91425" anchor="b">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1141425">
                <a:tc>
                  <a:txBody>
                    <a:bodyPr/>
                    <a:lstStyle/>
                    <a:p>
                      <a:pPr indent="0" lvl="0" marL="0" rtl="0" algn="l">
                        <a:spcBef>
                          <a:spcPts val="0"/>
                        </a:spcBef>
                        <a:spcAft>
                          <a:spcPts val="0"/>
                        </a:spcAft>
                        <a:buNone/>
                      </a:pPr>
                      <a:r>
                        <a:rPr b="1" lang="en" sz="1200">
                          <a:latin typeface="Libre Baskerville"/>
                          <a:ea typeface="Libre Baskerville"/>
                          <a:cs typeface="Libre Baskerville"/>
                          <a:sym typeface="Libre Baskerville"/>
                        </a:rPr>
                        <a:t>Industrial Engineering </a:t>
                      </a:r>
                      <a:r>
                        <a:rPr b="1" lang="en" sz="1200">
                          <a:latin typeface="Libre Baskerville"/>
                          <a:ea typeface="Libre Baskerville"/>
                          <a:cs typeface="Libre Baskerville"/>
                          <a:sym typeface="Libre Baskerville"/>
                        </a:rPr>
                        <a:t>Technician</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Industrial Engineering Technician</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latin typeface="Libre Baskerville"/>
                          <a:ea typeface="Libre Baskerville"/>
                          <a:cs typeface="Libre Baskerville"/>
                          <a:sym typeface="Libre Baskerville"/>
                        </a:rPr>
                        <a:t>$68,178</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Libre Baskerville"/>
                          <a:ea typeface="Libre Baskerville"/>
                          <a:cs typeface="Libre Baskerville"/>
                          <a:sym typeface="Libre Baskerville"/>
                        </a:rPr>
                        <a:t>199</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Libre Baskerville"/>
                          <a:ea typeface="Libre Baskerville"/>
                          <a:cs typeface="Libre Baskerville"/>
                          <a:sym typeface="Libre Baskerville"/>
                        </a:rPr>
                        <a:t>0.0%</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Industry credentials to associate’s degree</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1141425">
                <a:tc>
                  <a:txBody>
                    <a:bodyPr/>
                    <a:lstStyle/>
                    <a:p>
                      <a:pPr indent="0" lvl="0" marL="0" rtl="0" algn="l">
                        <a:spcBef>
                          <a:spcPts val="0"/>
                        </a:spcBef>
                        <a:spcAft>
                          <a:spcPts val="0"/>
                        </a:spcAft>
                        <a:buNone/>
                      </a:pPr>
                      <a:r>
                        <a:rPr b="1" lang="en" sz="1200">
                          <a:latin typeface="Libre Baskerville"/>
                          <a:ea typeface="Libre Baskerville"/>
                          <a:cs typeface="Libre Baskerville"/>
                          <a:sym typeface="Libre Baskerville"/>
                        </a:rPr>
                        <a:t>Mechanical Engineering Technician</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Mechanical Engineering Technician</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Libre Baskerville"/>
                          <a:ea typeface="Libre Baskerville"/>
                          <a:cs typeface="Libre Baskerville"/>
                          <a:sym typeface="Libre Baskerville"/>
                        </a:rPr>
                        <a:t>$61,973</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Libre Baskerville"/>
                          <a:ea typeface="Libre Baskerville"/>
                          <a:cs typeface="Libre Baskerville"/>
                          <a:sym typeface="Libre Baskerville"/>
                        </a:rPr>
                        <a:t>133</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Libre Baskerville"/>
                          <a:ea typeface="Libre Baskerville"/>
                          <a:cs typeface="Libre Baskerville"/>
                          <a:sym typeface="Libre Baskerville"/>
                        </a:rPr>
                        <a:t>0.0%</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I</a:t>
                      </a:r>
                      <a:r>
                        <a:rPr lang="en" sz="1000">
                          <a:solidFill>
                            <a:schemeClr val="dk1"/>
                          </a:solidFill>
                          <a:latin typeface="Libre Baskerville"/>
                          <a:ea typeface="Libre Baskerville"/>
                          <a:cs typeface="Libre Baskerville"/>
                          <a:sym typeface="Libre Baskerville"/>
                        </a:rPr>
                        <a:t>ndustry credentials to associate’s degree</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1141425">
                <a:tc>
                  <a:txBody>
                    <a:bodyPr/>
                    <a:lstStyle/>
                    <a:p>
                      <a:pPr indent="0" lvl="0" marL="0" rtl="0" algn="l">
                        <a:spcBef>
                          <a:spcPts val="0"/>
                        </a:spcBef>
                        <a:spcAft>
                          <a:spcPts val="0"/>
                        </a:spcAft>
                        <a:buNone/>
                      </a:pPr>
                      <a:r>
                        <a:rPr b="1" lang="en" sz="1200">
                          <a:latin typeface="Libre Baskerville"/>
                          <a:ea typeface="Libre Baskerville"/>
                          <a:cs typeface="Libre Baskerville"/>
                          <a:sym typeface="Libre Baskerville"/>
                        </a:rPr>
                        <a:t>Automated Industrial Technology</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Electro-</a:t>
                      </a:r>
                      <a:r>
                        <a:rPr lang="en" sz="1000">
                          <a:latin typeface="Libre Baskerville"/>
                          <a:ea typeface="Libre Baskerville"/>
                          <a:cs typeface="Libre Baskerville"/>
                          <a:sym typeface="Libre Baskerville"/>
                        </a:rPr>
                        <a:t>Mechanical</a:t>
                      </a:r>
                      <a:r>
                        <a:rPr lang="en" sz="1000">
                          <a:latin typeface="Libre Baskerville"/>
                          <a:ea typeface="Libre Baskerville"/>
                          <a:cs typeface="Libre Baskerville"/>
                          <a:sym typeface="Libre Baskerville"/>
                        </a:rPr>
                        <a:t> Technicians</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Robotics Technician</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Libre Baskerville"/>
                          <a:ea typeface="Libre Baskerville"/>
                          <a:cs typeface="Libre Baskerville"/>
                          <a:sym typeface="Libre Baskerville"/>
                        </a:rPr>
                        <a:t>$75,061</a:t>
                      </a:r>
                      <a:endParaRPr sz="1000">
                        <a:latin typeface="Libre Baskerville"/>
                        <a:ea typeface="Libre Baskerville"/>
                        <a:cs typeface="Libre Baskerville"/>
                        <a:sym typeface="Libre Baskerville"/>
                      </a:endParaRPr>
                    </a:p>
                    <a:p>
                      <a:pPr indent="0" lvl="0" marL="0" rtl="0" algn="ctr">
                        <a:spcBef>
                          <a:spcPts val="0"/>
                        </a:spcBef>
                        <a:spcAft>
                          <a:spcPts val="0"/>
                        </a:spcAft>
                        <a:buNone/>
                      </a:pPr>
                      <a:r>
                        <a:rPr lang="en" sz="1000">
                          <a:latin typeface="Libre Baskerville"/>
                          <a:ea typeface="Libre Baskerville"/>
                          <a:cs typeface="Libre Baskerville"/>
                          <a:sym typeface="Libre Baskerville"/>
                        </a:rPr>
                        <a:t>$75,061</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Libre Baskerville"/>
                          <a:ea typeface="Libre Baskerville"/>
                          <a:cs typeface="Libre Baskerville"/>
                          <a:sym typeface="Libre Baskerville"/>
                        </a:rPr>
                        <a:t>-</a:t>
                      </a:r>
                      <a:endParaRPr sz="1000">
                        <a:latin typeface="Libre Baskerville"/>
                        <a:ea typeface="Libre Baskerville"/>
                        <a:cs typeface="Libre Baskerville"/>
                        <a:sym typeface="Libre Baskerville"/>
                      </a:endParaRPr>
                    </a:p>
                    <a:p>
                      <a:pPr indent="0" lvl="0" marL="0" rtl="0" algn="ctr">
                        <a:spcBef>
                          <a:spcPts val="0"/>
                        </a:spcBef>
                        <a:spcAft>
                          <a:spcPts val="0"/>
                        </a:spcAft>
                        <a:buNone/>
                      </a:pPr>
                      <a:r>
                        <a:rPr lang="en" sz="1000">
                          <a:latin typeface="Libre Baskerville"/>
                          <a:ea typeface="Libre Baskerville"/>
                          <a:cs typeface="Libre Baskerville"/>
                          <a:sym typeface="Libre Baskerville"/>
                        </a:rPr>
                        <a:t>-</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Libre Baskerville"/>
                          <a:ea typeface="Libre Baskerville"/>
                          <a:cs typeface="Libre Baskerville"/>
                          <a:sym typeface="Libre Baskerville"/>
                        </a:rPr>
                        <a:t>-</a:t>
                      </a:r>
                      <a:endParaRPr sz="1000">
                        <a:latin typeface="Libre Baskerville"/>
                        <a:ea typeface="Libre Baskerville"/>
                        <a:cs typeface="Libre Baskerville"/>
                        <a:sym typeface="Libre Baskerville"/>
                      </a:endParaRPr>
                    </a:p>
                    <a:p>
                      <a:pPr indent="0" lvl="0" marL="0" rtl="0" algn="ctr">
                        <a:spcBef>
                          <a:spcPts val="0"/>
                        </a:spcBef>
                        <a:spcAft>
                          <a:spcPts val="0"/>
                        </a:spcAft>
                        <a:buNone/>
                      </a:pPr>
                      <a:r>
                        <a:rPr lang="en" sz="1000">
                          <a:latin typeface="Libre Baskerville"/>
                          <a:ea typeface="Libre Baskerville"/>
                          <a:cs typeface="Libre Baskerville"/>
                          <a:sym typeface="Libre Baskerville"/>
                        </a:rPr>
                        <a:t>-</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Libre Baskerville"/>
                          <a:ea typeface="Libre Baskerville"/>
                          <a:cs typeface="Libre Baskerville"/>
                          <a:sym typeface="Libre Baskerville"/>
                        </a:rPr>
                        <a:t>Industry credentials to associate’s degree</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1141425">
                <a:tc>
                  <a:txBody>
                    <a:bodyPr/>
                    <a:lstStyle/>
                    <a:p>
                      <a:pPr indent="0" lvl="0" marL="0" rtl="0" algn="l">
                        <a:spcBef>
                          <a:spcPts val="0"/>
                        </a:spcBef>
                        <a:spcAft>
                          <a:spcPts val="0"/>
                        </a:spcAft>
                        <a:buNone/>
                      </a:pPr>
                      <a:r>
                        <a:rPr b="1" lang="en" sz="1200">
                          <a:latin typeface="Libre Baskerville"/>
                          <a:ea typeface="Libre Baskerville"/>
                          <a:cs typeface="Libre Baskerville"/>
                          <a:sym typeface="Libre Baskerville"/>
                        </a:rPr>
                        <a:t>Engineer</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Aerospace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Computer Hardware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Electrical</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Industrial</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Mechanical</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Libre Baskerville"/>
                          <a:ea typeface="Libre Baskerville"/>
                          <a:cs typeface="Libre Baskerville"/>
                          <a:sym typeface="Libre Baskerville"/>
                        </a:rPr>
                        <a:t>$140,429</a:t>
                      </a:r>
                      <a:endParaRPr sz="1000">
                        <a:latin typeface="Libre Baskerville"/>
                        <a:ea typeface="Libre Baskerville"/>
                        <a:cs typeface="Libre Baskerville"/>
                        <a:sym typeface="Libre Baskerville"/>
                      </a:endParaRPr>
                    </a:p>
                    <a:p>
                      <a:pPr indent="0" lvl="0" marL="0" rtl="0" algn="ctr">
                        <a:spcBef>
                          <a:spcPts val="0"/>
                        </a:spcBef>
                        <a:spcAft>
                          <a:spcPts val="0"/>
                        </a:spcAft>
                        <a:buNone/>
                      </a:pPr>
                      <a:r>
                        <a:rPr lang="en" sz="1000">
                          <a:latin typeface="Libre Baskerville"/>
                          <a:ea typeface="Libre Baskerville"/>
                          <a:cs typeface="Libre Baskerville"/>
                          <a:sym typeface="Libre Baskerville"/>
                        </a:rPr>
                        <a:t>$121,905</a:t>
                      </a:r>
                      <a:endParaRPr sz="1000">
                        <a:latin typeface="Libre Baskerville"/>
                        <a:ea typeface="Libre Baskerville"/>
                        <a:cs typeface="Libre Baskerville"/>
                        <a:sym typeface="Libre Baskerville"/>
                      </a:endParaRPr>
                    </a:p>
                    <a:p>
                      <a:pPr indent="0" lvl="0" marL="0" rtl="0" algn="ctr">
                        <a:spcBef>
                          <a:spcPts val="0"/>
                        </a:spcBef>
                        <a:spcAft>
                          <a:spcPts val="0"/>
                        </a:spcAft>
                        <a:buNone/>
                      </a:pPr>
                      <a:r>
                        <a:rPr lang="en" sz="1000">
                          <a:latin typeface="Libre Baskerville"/>
                          <a:ea typeface="Libre Baskerville"/>
                          <a:cs typeface="Libre Baskerville"/>
                          <a:sym typeface="Libre Baskerville"/>
                        </a:rPr>
                        <a:t>$99,832</a:t>
                      </a:r>
                      <a:endParaRPr sz="1000">
                        <a:latin typeface="Libre Baskerville"/>
                        <a:ea typeface="Libre Baskerville"/>
                        <a:cs typeface="Libre Baskerville"/>
                        <a:sym typeface="Libre Baskerville"/>
                      </a:endParaRPr>
                    </a:p>
                    <a:p>
                      <a:pPr indent="0" lvl="0" marL="0" rtl="0" algn="ctr">
                        <a:spcBef>
                          <a:spcPts val="0"/>
                        </a:spcBef>
                        <a:spcAft>
                          <a:spcPts val="0"/>
                        </a:spcAft>
                        <a:buNone/>
                      </a:pPr>
                      <a:r>
                        <a:rPr lang="en" sz="1000">
                          <a:latin typeface="Libre Baskerville"/>
                          <a:ea typeface="Libre Baskerville"/>
                          <a:cs typeface="Libre Baskerville"/>
                          <a:sym typeface="Libre Baskerville"/>
                        </a:rPr>
                        <a:t>$100,802</a:t>
                      </a:r>
                      <a:endParaRPr sz="1000">
                        <a:latin typeface="Libre Baskerville"/>
                        <a:ea typeface="Libre Baskerville"/>
                        <a:cs typeface="Libre Baskerville"/>
                        <a:sym typeface="Libre Baskerville"/>
                      </a:endParaRPr>
                    </a:p>
                    <a:p>
                      <a:pPr indent="0" lvl="0" marL="0" rtl="0" algn="ctr">
                        <a:spcBef>
                          <a:spcPts val="0"/>
                        </a:spcBef>
                        <a:spcAft>
                          <a:spcPts val="0"/>
                        </a:spcAft>
                        <a:buNone/>
                      </a:pPr>
                      <a:r>
                        <a:rPr lang="en" sz="1000">
                          <a:latin typeface="Libre Baskerville"/>
                          <a:ea typeface="Libre Baskerville"/>
                          <a:cs typeface="Libre Baskerville"/>
                          <a:sym typeface="Libre Baskerville"/>
                        </a:rPr>
                        <a:t>$100,007</a:t>
                      </a:r>
                      <a:endParaRPr sz="1000">
                        <a:latin typeface="Libre Baskerville"/>
                        <a:ea typeface="Libre Baskerville"/>
                        <a:cs typeface="Libre Baskerville"/>
                        <a:sym typeface="Libre Baskerville"/>
                      </a:endParaRPr>
                    </a:p>
                    <a:p>
                      <a:pPr indent="0" lvl="0" marL="0" rtl="0" algn="ctr">
                        <a:spcBef>
                          <a:spcPts val="0"/>
                        </a:spcBef>
                        <a:spcAft>
                          <a:spcPts val="0"/>
                        </a:spcAft>
                        <a:buNone/>
                      </a:pPr>
                      <a:r>
                        <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Libre Baskerville"/>
                          <a:ea typeface="Libre Baskerville"/>
                          <a:cs typeface="Libre Baskerville"/>
                          <a:sym typeface="Libre Baskerville"/>
                        </a:rPr>
                        <a:t>209</a:t>
                      </a:r>
                      <a:endParaRPr sz="1000">
                        <a:latin typeface="Libre Baskerville"/>
                        <a:ea typeface="Libre Baskerville"/>
                        <a:cs typeface="Libre Baskerville"/>
                        <a:sym typeface="Libre Baskerville"/>
                      </a:endParaRPr>
                    </a:p>
                    <a:p>
                      <a:pPr indent="0" lvl="0" marL="0" rtl="0" algn="ctr">
                        <a:spcBef>
                          <a:spcPts val="0"/>
                        </a:spcBef>
                        <a:spcAft>
                          <a:spcPts val="0"/>
                        </a:spcAft>
                        <a:buNone/>
                      </a:pPr>
                      <a:r>
                        <a:rPr lang="en" sz="1000">
                          <a:latin typeface="Libre Baskerville"/>
                          <a:ea typeface="Libre Baskerville"/>
                          <a:cs typeface="Libre Baskerville"/>
                          <a:sym typeface="Libre Baskerville"/>
                        </a:rPr>
                        <a:t>255</a:t>
                      </a:r>
                      <a:endParaRPr sz="1000">
                        <a:latin typeface="Libre Baskerville"/>
                        <a:ea typeface="Libre Baskerville"/>
                        <a:cs typeface="Libre Baskerville"/>
                        <a:sym typeface="Libre Baskerville"/>
                      </a:endParaRPr>
                    </a:p>
                    <a:p>
                      <a:pPr indent="0" lvl="0" marL="0" rtl="0" algn="ctr">
                        <a:spcBef>
                          <a:spcPts val="0"/>
                        </a:spcBef>
                        <a:spcAft>
                          <a:spcPts val="0"/>
                        </a:spcAft>
                        <a:buNone/>
                      </a:pPr>
                      <a:r>
                        <a:rPr lang="en" sz="1000">
                          <a:latin typeface="Libre Baskerville"/>
                          <a:ea typeface="Libre Baskerville"/>
                          <a:cs typeface="Libre Baskerville"/>
                          <a:sym typeface="Libre Baskerville"/>
                        </a:rPr>
                        <a:t>614</a:t>
                      </a:r>
                      <a:endParaRPr sz="1000">
                        <a:latin typeface="Libre Baskerville"/>
                        <a:ea typeface="Libre Baskerville"/>
                        <a:cs typeface="Libre Baskerville"/>
                        <a:sym typeface="Libre Baskerville"/>
                      </a:endParaRPr>
                    </a:p>
                    <a:p>
                      <a:pPr indent="0" lvl="0" marL="0" rtl="0" algn="ctr">
                        <a:spcBef>
                          <a:spcPts val="0"/>
                        </a:spcBef>
                        <a:spcAft>
                          <a:spcPts val="0"/>
                        </a:spcAft>
                        <a:buNone/>
                      </a:pPr>
                      <a:r>
                        <a:rPr lang="en" sz="1000">
                          <a:latin typeface="Libre Baskerville"/>
                          <a:ea typeface="Libre Baskerville"/>
                          <a:cs typeface="Libre Baskerville"/>
                          <a:sym typeface="Libre Baskerville"/>
                        </a:rPr>
                        <a:t>793</a:t>
                      </a:r>
                      <a:endParaRPr sz="1000">
                        <a:latin typeface="Libre Baskerville"/>
                        <a:ea typeface="Libre Baskerville"/>
                        <a:cs typeface="Libre Baskerville"/>
                        <a:sym typeface="Libre Baskerville"/>
                      </a:endParaRPr>
                    </a:p>
                    <a:p>
                      <a:pPr indent="0" lvl="0" marL="0" rtl="0" algn="ctr">
                        <a:spcBef>
                          <a:spcPts val="0"/>
                        </a:spcBef>
                        <a:spcAft>
                          <a:spcPts val="0"/>
                        </a:spcAft>
                        <a:buNone/>
                      </a:pPr>
                      <a:r>
                        <a:rPr lang="en" sz="1000">
                          <a:latin typeface="Libre Baskerville"/>
                          <a:ea typeface="Libre Baskerville"/>
                          <a:cs typeface="Libre Baskerville"/>
                          <a:sym typeface="Libre Baskerville"/>
                        </a:rPr>
                        <a:t>575</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Libre Baskerville"/>
                          <a:ea typeface="Libre Baskerville"/>
                          <a:cs typeface="Libre Baskerville"/>
                          <a:sym typeface="Libre Baskerville"/>
                        </a:rPr>
                        <a:t>0.0%</a:t>
                      </a:r>
                      <a:endParaRPr sz="1000">
                        <a:latin typeface="Libre Baskerville"/>
                        <a:ea typeface="Libre Baskerville"/>
                        <a:cs typeface="Libre Baskerville"/>
                        <a:sym typeface="Libre Baskerville"/>
                      </a:endParaRPr>
                    </a:p>
                    <a:p>
                      <a:pPr indent="0" lvl="0" marL="0" rtl="0" algn="ctr">
                        <a:spcBef>
                          <a:spcPts val="0"/>
                        </a:spcBef>
                        <a:spcAft>
                          <a:spcPts val="0"/>
                        </a:spcAft>
                        <a:buNone/>
                      </a:pPr>
                      <a:r>
                        <a:rPr lang="en" sz="1000">
                          <a:latin typeface="Libre Baskerville"/>
                          <a:ea typeface="Libre Baskerville"/>
                          <a:cs typeface="Libre Baskerville"/>
                          <a:sym typeface="Libre Baskerville"/>
                        </a:rPr>
                        <a:t>0.1%</a:t>
                      </a:r>
                      <a:endParaRPr sz="1000">
                        <a:latin typeface="Libre Baskerville"/>
                        <a:ea typeface="Libre Baskerville"/>
                        <a:cs typeface="Libre Baskerville"/>
                        <a:sym typeface="Libre Baskerville"/>
                      </a:endParaRPr>
                    </a:p>
                    <a:p>
                      <a:pPr indent="0" lvl="0" marL="0" rtl="0" algn="ctr">
                        <a:spcBef>
                          <a:spcPts val="0"/>
                        </a:spcBef>
                        <a:spcAft>
                          <a:spcPts val="0"/>
                        </a:spcAft>
                        <a:buNone/>
                      </a:pPr>
                      <a:r>
                        <a:rPr lang="en" sz="1000">
                          <a:latin typeface="Libre Baskerville"/>
                          <a:ea typeface="Libre Baskerville"/>
                          <a:cs typeface="Libre Baskerville"/>
                          <a:sym typeface="Libre Baskerville"/>
                        </a:rPr>
                        <a:t>0.0%</a:t>
                      </a:r>
                      <a:endParaRPr sz="1000">
                        <a:latin typeface="Libre Baskerville"/>
                        <a:ea typeface="Libre Baskerville"/>
                        <a:cs typeface="Libre Baskerville"/>
                        <a:sym typeface="Libre Baskerville"/>
                      </a:endParaRPr>
                    </a:p>
                    <a:p>
                      <a:pPr indent="0" lvl="0" marL="0" rtl="0" algn="ctr">
                        <a:spcBef>
                          <a:spcPts val="0"/>
                        </a:spcBef>
                        <a:spcAft>
                          <a:spcPts val="0"/>
                        </a:spcAft>
                        <a:buNone/>
                      </a:pPr>
                      <a:r>
                        <a:rPr lang="en" sz="1000">
                          <a:latin typeface="Libre Baskerville"/>
                          <a:ea typeface="Libre Baskerville"/>
                          <a:cs typeface="Libre Baskerville"/>
                          <a:sym typeface="Libre Baskerville"/>
                        </a:rPr>
                        <a:t>0.1%</a:t>
                      </a:r>
                      <a:endParaRPr sz="1000">
                        <a:latin typeface="Libre Baskerville"/>
                        <a:ea typeface="Libre Baskerville"/>
                        <a:cs typeface="Libre Baskerville"/>
                        <a:sym typeface="Libre Baskerville"/>
                      </a:endParaRPr>
                    </a:p>
                    <a:p>
                      <a:pPr indent="0" lvl="0" marL="0" rtl="0" algn="ctr">
                        <a:spcBef>
                          <a:spcPts val="0"/>
                        </a:spcBef>
                        <a:spcAft>
                          <a:spcPts val="0"/>
                        </a:spcAft>
                        <a:buNone/>
                      </a:pPr>
                      <a:r>
                        <a:rPr lang="en" sz="1000">
                          <a:latin typeface="Libre Baskerville"/>
                          <a:ea typeface="Libre Baskerville"/>
                          <a:cs typeface="Libre Baskerville"/>
                          <a:sym typeface="Libre Baskerville"/>
                        </a:rPr>
                        <a:t>0.0%</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solidFill>
                            <a:schemeClr val="dk1"/>
                          </a:solidFill>
                          <a:latin typeface="Libre Baskerville"/>
                          <a:ea typeface="Libre Baskerville"/>
                          <a:cs typeface="Libre Baskerville"/>
                          <a:sym typeface="Libre Baskerville"/>
                        </a:rPr>
                        <a:t>Industry credentials to associate’s degree to bachelor’s degree</a:t>
                      </a:r>
                      <a:endParaRPr sz="1000">
                        <a:solidFill>
                          <a:schemeClr val="dk1"/>
                        </a:solidFill>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bl>
          </a:graphicData>
        </a:graphic>
      </p:graphicFrame>
      <p:sp>
        <p:nvSpPr>
          <p:cNvPr id="242" name="Google Shape;242;p28"/>
          <p:cNvSpPr txBox="1"/>
          <p:nvPr/>
        </p:nvSpPr>
        <p:spPr>
          <a:xfrm>
            <a:off x="263400" y="141225"/>
            <a:ext cx="1526700" cy="37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Libre Baskerville"/>
                <a:ea typeface="Libre Baskerville"/>
                <a:cs typeface="Libre Baskerville"/>
                <a:sym typeface="Libre Baskerville"/>
              </a:rPr>
              <a:t>Appendix P</a:t>
            </a:r>
            <a:endParaRPr sz="1200">
              <a:solidFill>
                <a:schemeClr val="dk2"/>
              </a:solidFill>
              <a:latin typeface="Libre Baskerville"/>
              <a:ea typeface="Libre Baskerville"/>
              <a:cs typeface="Libre Baskerville"/>
              <a:sym typeface="Libre Baskerville"/>
            </a:endParaRPr>
          </a:p>
        </p:txBody>
      </p:sp>
      <p:sp>
        <p:nvSpPr>
          <p:cNvPr id="243" name="Google Shape;243;p28"/>
          <p:cNvSpPr txBox="1"/>
          <p:nvPr/>
        </p:nvSpPr>
        <p:spPr>
          <a:xfrm>
            <a:off x="263400" y="7309750"/>
            <a:ext cx="9531600" cy="457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000">
                <a:solidFill>
                  <a:srgbClr val="666666"/>
                </a:solidFill>
                <a:highlight>
                  <a:srgbClr val="FFFFFF"/>
                </a:highlight>
                <a:uFill>
                  <a:noFill/>
                </a:uFill>
                <a:latin typeface="Libre Baskerville"/>
                <a:ea typeface="Libre Baskerville"/>
                <a:cs typeface="Libre Baskerville"/>
                <a:sym typeface="Libre Baskerville"/>
                <a:hlinkClick r:id="rId4">
                  <a:extLst>
                    <a:ext uri="{A12FA001-AC4F-418D-AE19-62706E023703}">
                      <ahyp:hlinkClr val="tx"/>
                    </a:ext>
                  </a:extLst>
                </a:hlinkClick>
              </a:rPr>
              <a:t>Programs of Study: Occupational Certificates and Degrees </a:t>
            </a:r>
            <a:r>
              <a:rPr lang="en" sz="1000">
                <a:solidFill>
                  <a:srgbClr val="666666"/>
                </a:solidFill>
                <a:highlight>
                  <a:srgbClr val="FFFFFF"/>
                </a:highlight>
                <a:latin typeface="Libre Baskerville"/>
                <a:ea typeface="Libre Baskerville"/>
                <a:cs typeface="Libre Baskerville"/>
                <a:sym typeface="Libre Baskerville"/>
              </a:rPr>
              <a:t>© 2024 by Center for the Future of Arizona and Level Up Education Pathways Consulting, LLC is licensed under </a:t>
            </a:r>
            <a:r>
              <a:rPr lang="en" sz="1000">
                <a:solidFill>
                  <a:srgbClr val="666666"/>
                </a:solidFill>
                <a:highlight>
                  <a:srgbClr val="FFFFFF"/>
                </a:highlight>
                <a:uFill>
                  <a:noFill/>
                </a:uFill>
                <a:latin typeface="Libre Baskerville"/>
                <a:ea typeface="Libre Baskerville"/>
                <a:cs typeface="Libre Baskerville"/>
                <a:sym typeface="Libre Baskerville"/>
                <a:hlinkClick r:id="rId5">
                  <a:extLst>
                    <a:ext uri="{A12FA001-AC4F-418D-AE19-62706E023703}">
                      <ahyp:hlinkClr val="tx"/>
                    </a:ext>
                  </a:extLst>
                </a:hlinkClick>
              </a:rPr>
              <a:t>CC BY-NC-SA 4.0</a:t>
            </a:r>
            <a:endParaRPr sz="2200">
              <a:solidFill>
                <a:schemeClr val="dk2"/>
              </a:solidFill>
            </a:endParaRPr>
          </a:p>
        </p:txBody>
      </p:sp>
      <p:pic>
        <p:nvPicPr>
          <p:cNvPr id="244" name="Google Shape;244;p28"/>
          <p:cNvPicPr preferRelativeResize="0"/>
          <p:nvPr/>
        </p:nvPicPr>
        <p:blipFill rotWithShape="1">
          <a:blip r:embed="rId6">
            <a:alphaModFix/>
          </a:blip>
          <a:srcRect b="4364" l="0" r="0" t="8169"/>
          <a:stretch/>
        </p:blipFill>
        <p:spPr>
          <a:xfrm>
            <a:off x="6995150" y="254296"/>
            <a:ext cx="2716400" cy="72977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9"/>
          <p:cNvSpPr txBox="1"/>
          <p:nvPr/>
        </p:nvSpPr>
        <p:spPr>
          <a:xfrm>
            <a:off x="247200" y="218675"/>
            <a:ext cx="9564000" cy="1538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3800">
                <a:solidFill>
                  <a:schemeClr val="dk2"/>
                </a:solidFill>
                <a:latin typeface="League Spartan Medium"/>
                <a:ea typeface="League Spartan Medium"/>
                <a:cs typeface="League Spartan Medium"/>
                <a:sym typeface="League Spartan Medium"/>
              </a:rPr>
              <a:t>Advanced Manufacturing</a:t>
            </a:r>
            <a:endParaRPr sz="3800">
              <a:solidFill>
                <a:schemeClr val="dk2"/>
              </a:solidFill>
              <a:latin typeface="League Spartan Medium"/>
              <a:ea typeface="League Spartan Medium"/>
              <a:cs typeface="League Spartan Medium"/>
              <a:sym typeface="League Spartan Medium"/>
            </a:endParaRPr>
          </a:p>
          <a:p>
            <a:pPr indent="0" lvl="0" marL="0" rtl="0" algn="r">
              <a:lnSpc>
                <a:spcPct val="115000"/>
              </a:lnSpc>
              <a:spcBef>
                <a:spcPts val="0"/>
              </a:spcBef>
              <a:spcAft>
                <a:spcPts val="0"/>
              </a:spcAft>
              <a:buNone/>
            </a:pPr>
            <a:r>
              <a:rPr i="1" lang="en" sz="1600">
                <a:solidFill>
                  <a:schemeClr val="dk2"/>
                </a:solidFill>
                <a:latin typeface="Libre Baskerville"/>
                <a:ea typeface="Libre Baskerville"/>
                <a:cs typeface="Libre Baskerville"/>
                <a:sym typeface="Libre Baskerville"/>
              </a:rPr>
              <a:t>Industrial Engineering Technician, Mechanical Engineering</a:t>
            </a:r>
            <a:endParaRPr i="1" sz="1600">
              <a:solidFill>
                <a:schemeClr val="dk2"/>
              </a:solidFill>
              <a:latin typeface="Libre Baskerville"/>
              <a:ea typeface="Libre Baskerville"/>
              <a:cs typeface="Libre Baskerville"/>
              <a:sym typeface="Libre Baskerville"/>
            </a:endParaRPr>
          </a:p>
          <a:p>
            <a:pPr indent="0" lvl="0" marL="0" rtl="0" algn="r">
              <a:lnSpc>
                <a:spcPct val="115000"/>
              </a:lnSpc>
              <a:spcBef>
                <a:spcPts val="0"/>
              </a:spcBef>
              <a:spcAft>
                <a:spcPts val="0"/>
              </a:spcAft>
              <a:buNone/>
            </a:pPr>
            <a:r>
              <a:rPr i="1" lang="en" sz="1600">
                <a:solidFill>
                  <a:schemeClr val="dk2"/>
                </a:solidFill>
                <a:latin typeface="Libre Baskerville"/>
                <a:ea typeface="Libre Baskerville"/>
                <a:cs typeface="Libre Baskerville"/>
                <a:sym typeface="Libre Baskerville"/>
              </a:rPr>
              <a:t>Technician,  Automated Industrial Technologist, Engineer</a:t>
            </a:r>
            <a:endParaRPr i="1" sz="1600">
              <a:solidFill>
                <a:schemeClr val="dk2"/>
              </a:solidFill>
              <a:latin typeface="Libre Baskerville"/>
              <a:ea typeface="Libre Baskerville"/>
              <a:cs typeface="Libre Baskerville"/>
              <a:sym typeface="Libre Baskerville"/>
            </a:endParaRPr>
          </a:p>
        </p:txBody>
      </p:sp>
      <p:graphicFrame>
        <p:nvGraphicFramePr>
          <p:cNvPr id="250" name="Google Shape;250;p29"/>
          <p:cNvGraphicFramePr/>
          <p:nvPr/>
        </p:nvGraphicFramePr>
        <p:xfrm>
          <a:off x="247300" y="1811025"/>
          <a:ext cx="3000000" cy="3000000"/>
        </p:xfrm>
        <a:graphic>
          <a:graphicData uri="http://schemas.openxmlformats.org/drawingml/2006/table">
            <a:tbl>
              <a:tblPr>
                <a:noFill/>
                <a:tableStyleId>{BD1D8832-9A60-4B85-9EBC-4BEB6B7ECC4D}</a:tableStyleId>
              </a:tblPr>
              <a:tblGrid>
                <a:gridCol w="1343325"/>
                <a:gridCol w="2041325"/>
                <a:gridCol w="2041325"/>
                <a:gridCol w="2041325"/>
                <a:gridCol w="2096475"/>
              </a:tblGrid>
              <a:tr h="774800">
                <a:tc>
                  <a:txBody>
                    <a:bodyPr/>
                    <a:lstStyle/>
                    <a:p>
                      <a:pPr indent="0" lvl="0" marL="0" rtl="0" algn="l">
                        <a:spcBef>
                          <a:spcPts val="0"/>
                        </a:spcBef>
                        <a:spcAft>
                          <a:spcPts val="0"/>
                        </a:spcAft>
                        <a:buNone/>
                      </a:pPr>
                      <a:r>
                        <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200">
                          <a:latin typeface="Libre Baskerville"/>
                          <a:ea typeface="Libre Baskerville"/>
                          <a:cs typeface="Libre Baskerville"/>
                          <a:sym typeface="Libre Baskerville"/>
                        </a:rPr>
                        <a:t>Orientation/</a:t>
                      </a:r>
                      <a:endParaRPr b="1" sz="1200">
                        <a:latin typeface="Libre Baskerville"/>
                        <a:ea typeface="Libre Baskerville"/>
                        <a:cs typeface="Libre Baskerville"/>
                        <a:sym typeface="Libre Baskerville"/>
                      </a:endParaRPr>
                    </a:p>
                    <a:p>
                      <a:pPr indent="0" lvl="0" marL="0" rtl="0" algn="l">
                        <a:spcBef>
                          <a:spcPts val="0"/>
                        </a:spcBef>
                        <a:spcAft>
                          <a:spcPts val="0"/>
                        </a:spcAft>
                        <a:buNone/>
                      </a:pPr>
                      <a:r>
                        <a:rPr b="1" lang="en" sz="1200">
                          <a:latin typeface="Libre Baskerville"/>
                          <a:ea typeface="Libre Baskerville"/>
                          <a:cs typeface="Libre Baskerville"/>
                          <a:sym typeface="Libre Baskerville"/>
                        </a:rPr>
                        <a:t>Introduction</a:t>
                      </a:r>
                      <a:endParaRPr b="1" sz="1200">
                        <a:latin typeface="Libre Baskerville"/>
                        <a:ea typeface="Libre Baskerville"/>
                        <a:cs typeface="Libre Baskerville"/>
                        <a:sym typeface="Libre Baskerville"/>
                      </a:endParaRPr>
                    </a:p>
                    <a:p>
                      <a:pPr indent="0" lvl="0" marL="0" rtl="0" algn="l">
                        <a:spcBef>
                          <a:spcPts val="0"/>
                        </a:spcBef>
                        <a:spcAft>
                          <a:spcPts val="0"/>
                        </a:spcAft>
                        <a:buNone/>
                      </a:pPr>
                      <a:r>
                        <a:rPr b="1" lang="en" sz="1200">
                          <a:latin typeface="Libre Baskerville"/>
                          <a:ea typeface="Libre Baskerville"/>
                          <a:cs typeface="Libre Baskerville"/>
                          <a:sym typeface="Libre Baskerville"/>
                        </a:rPr>
                        <a:t>Grades 9-10</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b="1" lang="en" sz="1200">
                          <a:latin typeface="Libre Baskerville"/>
                          <a:ea typeface="Libre Baskerville"/>
                          <a:cs typeface="Libre Baskerville"/>
                          <a:sym typeface="Libre Baskerville"/>
                        </a:rPr>
                        <a:t>Skill Development</a:t>
                      </a:r>
                      <a:endParaRPr b="1" sz="1200">
                        <a:latin typeface="Libre Baskerville"/>
                        <a:ea typeface="Libre Baskerville"/>
                        <a:cs typeface="Libre Baskerville"/>
                        <a:sym typeface="Libre Baskerville"/>
                      </a:endParaRPr>
                    </a:p>
                    <a:p>
                      <a:pPr indent="0" lvl="0" marL="0" rtl="0" algn="l">
                        <a:spcBef>
                          <a:spcPts val="0"/>
                        </a:spcBef>
                        <a:spcAft>
                          <a:spcPts val="0"/>
                        </a:spcAft>
                        <a:buNone/>
                      </a:pPr>
                      <a:r>
                        <a:rPr b="1" lang="en" sz="1200">
                          <a:latin typeface="Libre Baskerville"/>
                          <a:ea typeface="Libre Baskerville"/>
                          <a:cs typeface="Libre Baskerville"/>
                          <a:sym typeface="Libre Baskerville"/>
                        </a:rPr>
                        <a:t>Grades 10-11</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b="1" lang="en" sz="1200">
                          <a:latin typeface="Libre Baskerville"/>
                          <a:ea typeface="Libre Baskerville"/>
                          <a:cs typeface="Libre Baskerville"/>
                          <a:sym typeface="Libre Baskerville"/>
                        </a:rPr>
                        <a:t>Capstone/Advanced</a:t>
                      </a:r>
                      <a:endParaRPr b="1" sz="1200">
                        <a:latin typeface="Libre Baskerville"/>
                        <a:ea typeface="Libre Baskerville"/>
                        <a:cs typeface="Libre Baskerville"/>
                        <a:sym typeface="Libre Baskerville"/>
                      </a:endParaRPr>
                    </a:p>
                    <a:p>
                      <a:pPr indent="0" lvl="0" marL="0" rtl="0" algn="l">
                        <a:spcBef>
                          <a:spcPts val="0"/>
                        </a:spcBef>
                        <a:spcAft>
                          <a:spcPts val="0"/>
                        </a:spcAft>
                        <a:buNone/>
                      </a:pPr>
                      <a:r>
                        <a:rPr b="1" lang="en" sz="1200">
                          <a:latin typeface="Libre Baskerville"/>
                          <a:ea typeface="Libre Baskerville"/>
                          <a:cs typeface="Libre Baskerville"/>
                          <a:sym typeface="Libre Baskerville"/>
                        </a:rPr>
                        <a:t>Grade 12</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b="1" lang="en" sz="1200">
                          <a:latin typeface="Libre Baskerville"/>
                          <a:ea typeface="Libre Baskerville"/>
                          <a:cs typeface="Libre Baskerville"/>
                          <a:sym typeface="Libre Baskerville"/>
                        </a:rPr>
                        <a:t>Post Secondary Courses</a:t>
                      </a:r>
                      <a:endParaRPr b="1" sz="1200">
                        <a:latin typeface="Libre Baskerville"/>
                        <a:ea typeface="Libre Baskerville"/>
                        <a:cs typeface="Libre Baskerville"/>
                        <a:sym typeface="Libre Baskerville"/>
                      </a:endParaRPr>
                    </a:p>
                    <a:p>
                      <a:pPr indent="0" lvl="0" marL="0" rtl="0" algn="l">
                        <a:spcBef>
                          <a:spcPts val="0"/>
                        </a:spcBef>
                        <a:spcAft>
                          <a:spcPts val="0"/>
                        </a:spcAft>
                        <a:buNone/>
                      </a:pPr>
                      <a:r>
                        <a:rPr b="1" lang="en" sz="1200">
                          <a:latin typeface="Libre Baskerville"/>
                          <a:ea typeface="Libre Baskerville"/>
                          <a:cs typeface="Libre Baskerville"/>
                          <a:sym typeface="Libre Baskerville"/>
                        </a:rPr>
                        <a:t>Recommended 1st Year</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FEFEF"/>
                    </a:solidFill>
                  </a:tcPr>
                </a:tc>
              </a:tr>
              <a:tr h="774800">
                <a:tc>
                  <a:txBody>
                    <a:bodyPr/>
                    <a:lstStyle/>
                    <a:p>
                      <a:pPr indent="0" lvl="0" marL="0" rtl="0" algn="l">
                        <a:spcBef>
                          <a:spcPts val="0"/>
                        </a:spcBef>
                        <a:spcAft>
                          <a:spcPts val="0"/>
                        </a:spcAft>
                        <a:buNone/>
                      </a:pPr>
                      <a:r>
                        <a:rPr b="1" lang="en" sz="1200">
                          <a:latin typeface="Libre Baskerville"/>
                          <a:ea typeface="Libre Baskerville"/>
                          <a:cs typeface="Libre Baskerville"/>
                          <a:sym typeface="Libre Baskerville"/>
                        </a:rPr>
                        <a:t>English</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English Sequence</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en" sz="1000">
                          <a:solidFill>
                            <a:schemeClr val="dk1"/>
                          </a:solidFill>
                          <a:latin typeface="Libre Baskerville"/>
                          <a:ea typeface="Libre Baskerville"/>
                          <a:cs typeface="Libre Baskerville"/>
                          <a:sym typeface="Libre Baskerville"/>
                        </a:rPr>
                        <a:t>English Sequence</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English Composition 1 **</a:t>
                      </a:r>
                      <a:endParaRPr sz="1000">
                        <a:latin typeface="Libre Baskerville"/>
                        <a:ea typeface="Libre Baskerville"/>
                        <a:cs typeface="Libre Baskerville"/>
                        <a:sym typeface="Libre Baskerville"/>
                      </a:endParaRPr>
                    </a:p>
                    <a:p>
                      <a:pPr indent="0" lvl="0" marL="0" rtl="0" algn="l">
                        <a:spcBef>
                          <a:spcPts val="0"/>
                        </a:spcBef>
                        <a:spcAft>
                          <a:spcPts val="0"/>
                        </a:spcAft>
                        <a:buClr>
                          <a:schemeClr val="dk1"/>
                        </a:buClr>
                        <a:buSzPts val="1100"/>
                        <a:buFont typeface="Arial"/>
                        <a:buNone/>
                      </a:pPr>
                      <a:r>
                        <a:rPr lang="en" sz="1000">
                          <a:solidFill>
                            <a:schemeClr val="dk1"/>
                          </a:solidFill>
                          <a:latin typeface="Libre Baskerville"/>
                          <a:ea typeface="Libre Baskerville"/>
                          <a:cs typeface="Libre Baskerville"/>
                          <a:sym typeface="Libre Baskerville"/>
                        </a:rPr>
                        <a:t>English Composition 2 *</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English Composition 1</a:t>
                      </a:r>
                      <a:endParaRPr sz="1000">
                        <a:latin typeface="Libre Baskerville"/>
                        <a:ea typeface="Libre Baskerville"/>
                        <a:cs typeface="Libre Baskerville"/>
                        <a:sym typeface="Libre Baskerville"/>
                      </a:endParaRPr>
                    </a:p>
                    <a:p>
                      <a:pPr indent="0" lvl="0" marL="0" rtl="0" algn="l">
                        <a:spcBef>
                          <a:spcPts val="0"/>
                        </a:spcBef>
                        <a:spcAft>
                          <a:spcPts val="0"/>
                        </a:spcAft>
                        <a:buClr>
                          <a:schemeClr val="dk1"/>
                        </a:buClr>
                        <a:buSzPts val="1100"/>
                        <a:buFont typeface="Arial"/>
                        <a:buNone/>
                      </a:pPr>
                      <a:r>
                        <a:rPr lang="en" sz="1000">
                          <a:solidFill>
                            <a:schemeClr val="dk1"/>
                          </a:solidFill>
                          <a:latin typeface="Libre Baskerville"/>
                          <a:ea typeface="Libre Baskerville"/>
                          <a:cs typeface="Libre Baskerville"/>
                          <a:sym typeface="Libre Baskerville"/>
                        </a:rPr>
                        <a:t>English Composition 2</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FE599"/>
                    </a:solidFill>
                  </a:tcPr>
                </a:tc>
              </a:tr>
              <a:tr h="923800">
                <a:tc>
                  <a:txBody>
                    <a:bodyPr/>
                    <a:lstStyle/>
                    <a:p>
                      <a:pPr indent="0" lvl="0" marL="0" rtl="0" algn="l">
                        <a:spcBef>
                          <a:spcPts val="0"/>
                        </a:spcBef>
                        <a:spcAft>
                          <a:spcPts val="0"/>
                        </a:spcAft>
                        <a:buNone/>
                      </a:pPr>
                      <a:r>
                        <a:rPr b="1" lang="en" sz="1200">
                          <a:latin typeface="Libre Baskerville"/>
                          <a:ea typeface="Libre Baskerville"/>
                          <a:cs typeface="Libre Baskerville"/>
                          <a:sym typeface="Libre Baskerville"/>
                        </a:rPr>
                        <a:t>Math</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AD1DC"/>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Algebra 1</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Geometry</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AD1DC"/>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Geometry</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Algebra 2 **</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Precalculus **</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AD1DC"/>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Libre Baskerville"/>
                          <a:ea typeface="Libre Baskerville"/>
                          <a:cs typeface="Libre Baskerville"/>
                          <a:sym typeface="Libre Baskerville"/>
                        </a:rPr>
                        <a:t>Algebra 2 **</a:t>
                      </a:r>
                      <a:endParaRPr sz="10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Clr>
                          <a:schemeClr val="dk1"/>
                        </a:buClr>
                        <a:buSzPts val="1100"/>
                        <a:buFont typeface="Arial"/>
                        <a:buNone/>
                      </a:pPr>
                      <a:r>
                        <a:rPr lang="en" sz="1000">
                          <a:solidFill>
                            <a:schemeClr val="dk1"/>
                          </a:solidFill>
                          <a:latin typeface="Libre Baskerville"/>
                          <a:ea typeface="Libre Baskerville"/>
                          <a:cs typeface="Libre Baskerville"/>
                          <a:sym typeface="Libre Baskerville"/>
                        </a:rPr>
                        <a:t>Precalculus **</a:t>
                      </a:r>
                      <a:endParaRPr sz="10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Clr>
                          <a:schemeClr val="dk1"/>
                        </a:buClr>
                        <a:buSzPts val="1100"/>
                        <a:buFont typeface="Arial"/>
                        <a:buNone/>
                      </a:pPr>
                      <a:r>
                        <a:rPr lang="en" sz="1000">
                          <a:solidFill>
                            <a:schemeClr val="dk1"/>
                          </a:solidFill>
                          <a:latin typeface="Libre Baskerville"/>
                          <a:ea typeface="Libre Baskerville"/>
                          <a:cs typeface="Libre Baskerville"/>
                          <a:sym typeface="Libre Baskerville"/>
                        </a:rPr>
                        <a:t>Calculus **</a:t>
                      </a:r>
                      <a:endParaRPr sz="10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Clr>
                          <a:schemeClr val="dk1"/>
                        </a:buClr>
                        <a:buSzPts val="1100"/>
                        <a:buFont typeface="Arial"/>
                        <a:buNone/>
                      </a:pPr>
                      <a:r>
                        <a:rPr lang="en" sz="1000">
                          <a:solidFill>
                            <a:schemeClr val="dk1"/>
                          </a:solidFill>
                          <a:latin typeface="Libre Baskerville"/>
                          <a:ea typeface="Libre Baskerville"/>
                          <a:cs typeface="Libre Baskerville"/>
                          <a:sym typeface="Libre Baskerville"/>
                        </a:rPr>
                        <a:t>Statistics **</a:t>
                      </a:r>
                      <a:endParaRPr sz="10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Clr>
                          <a:schemeClr val="dk1"/>
                        </a:buClr>
                        <a:buSzPts val="1100"/>
                        <a:buFont typeface="Arial"/>
                        <a:buNone/>
                      </a:pPr>
                      <a:r>
                        <a:rPr lang="en" sz="1000">
                          <a:solidFill>
                            <a:schemeClr val="dk1"/>
                          </a:solidFill>
                          <a:latin typeface="Libre Baskerville"/>
                          <a:ea typeface="Libre Baskerville"/>
                          <a:cs typeface="Libre Baskerville"/>
                          <a:sym typeface="Libre Baskerville"/>
                        </a:rPr>
                        <a:t>General Education Math *</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AD1DC"/>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Libre Baskerville"/>
                          <a:ea typeface="Libre Baskerville"/>
                          <a:cs typeface="Libre Baskerville"/>
                          <a:sym typeface="Libre Baskerville"/>
                        </a:rPr>
                        <a:t>Precalculus</a:t>
                      </a:r>
                      <a:endParaRPr sz="10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None/>
                      </a:pPr>
                      <a:r>
                        <a:rPr lang="en" sz="1000">
                          <a:solidFill>
                            <a:schemeClr val="dk1"/>
                          </a:solidFill>
                          <a:latin typeface="Libre Baskerville"/>
                          <a:ea typeface="Libre Baskerville"/>
                          <a:cs typeface="Libre Baskerville"/>
                          <a:sym typeface="Libre Baskerville"/>
                        </a:rPr>
                        <a:t>Calculus</a:t>
                      </a:r>
                      <a:endParaRPr sz="10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Clr>
                          <a:schemeClr val="dk1"/>
                        </a:buClr>
                        <a:buSzPts val="1100"/>
                        <a:buFont typeface="Arial"/>
                        <a:buNone/>
                      </a:pPr>
                      <a:r>
                        <a:rPr lang="en" sz="1000">
                          <a:solidFill>
                            <a:schemeClr val="dk1"/>
                          </a:solidFill>
                          <a:latin typeface="Libre Baskerville"/>
                          <a:ea typeface="Libre Baskerville"/>
                          <a:cs typeface="Libre Baskerville"/>
                          <a:sym typeface="Libre Baskerville"/>
                        </a:rPr>
                        <a:t>Statistics</a:t>
                      </a:r>
                      <a:endParaRPr sz="10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General Education Math</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5A6BD"/>
                    </a:solidFill>
                  </a:tcPr>
                </a:tc>
              </a:tr>
              <a:tr h="774800">
                <a:tc>
                  <a:txBody>
                    <a:bodyPr/>
                    <a:lstStyle/>
                    <a:p>
                      <a:pPr indent="0" lvl="0" marL="0" rtl="0" algn="l">
                        <a:spcBef>
                          <a:spcPts val="0"/>
                        </a:spcBef>
                        <a:spcAft>
                          <a:spcPts val="0"/>
                        </a:spcAft>
                        <a:buNone/>
                      </a:pPr>
                      <a:r>
                        <a:rPr b="1" lang="en" sz="1200">
                          <a:latin typeface="Libre Baskerville"/>
                          <a:ea typeface="Libre Baskerville"/>
                          <a:cs typeface="Libre Baskerville"/>
                          <a:sym typeface="Libre Baskerville"/>
                        </a:rPr>
                        <a:t>Science</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Science Sequence</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Biology **</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Chemistry **</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lang="en" sz="1000">
                          <a:solidFill>
                            <a:schemeClr val="dk1"/>
                          </a:solidFill>
                          <a:latin typeface="Libre Baskerville"/>
                          <a:ea typeface="Libre Baskerville"/>
                          <a:cs typeface="Libre Baskerville"/>
                          <a:sym typeface="Libre Baskerville"/>
                        </a:rPr>
                        <a:t>General Chemistry</a:t>
                      </a:r>
                      <a:endParaRPr sz="10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Clr>
                          <a:schemeClr val="dk1"/>
                        </a:buClr>
                        <a:buSzPts val="1100"/>
                        <a:buFont typeface="Arial"/>
                        <a:buNone/>
                      </a:pPr>
                      <a:r>
                        <a:rPr lang="en" sz="1000">
                          <a:solidFill>
                            <a:schemeClr val="dk1"/>
                          </a:solidFill>
                          <a:latin typeface="Libre Baskerville"/>
                          <a:ea typeface="Libre Baskerville"/>
                          <a:cs typeface="Libre Baskerville"/>
                          <a:sym typeface="Libre Baskerville"/>
                        </a:rPr>
                        <a:t>Physics for Majors</a:t>
                      </a:r>
                      <a:endParaRPr sz="1000">
                        <a:solidFill>
                          <a:schemeClr val="dk1"/>
                        </a:solidFill>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B6D7A8"/>
                    </a:solidFill>
                  </a:tcPr>
                </a:tc>
              </a:tr>
              <a:tr h="774800">
                <a:tc>
                  <a:txBody>
                    <a:bodyPr/>
                    <a:lstStyle/>
                    <a:p>
                      <a:pPr indent="0" lvl="0" marL="0" rtl="0" algn="l">
                        <a:spcBef>
                          <a:spcPts val="0"/>
                        </a:spcBef>
                        <a:spcAft>
                          <a:spcPts val="0"/>
                        </a:spcAft>
                        <a:buNone/>
                      </a:pPr>
                      <a:r>
                        <a:rPr b="1" lang="en" sz="1200">
                          <a:latin typeface="Libre Baskerville"/>
                          <a:ea typeface="Libre Baskerville"/>
                          <a:cs typeface="Libre Baskerville"/>
                          <a:sym typeface="Libre Baskerville"/>
                        </a:rPr>
                        <a:t>Social Science</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CE5CD"/>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Libre Baskerville"/>
                          <a:ea typeface="Libre Baskerville"/>
                          <a:cs typeface="Libre Baskerville"/>
                          <a:sym typeface="Libre Baskerville"/>
                        </a:rPr>
                        <a:t>World History **</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CE5CD"/>
                    </a:solidFill>
                  </a:tcPr>
                </a:tc>
                <a:tc>
                  <a:txBody>
                    <a:bodyPr/>
                    <a:lstStyle/>
                    <a:p>
                      <a:pPr indent="0" lvl="0" marL="0" rtl="0" algn="l">
                        <a:spcBef>
                          <a:spcPts val="0"/>
                        </a:spcBef>
                        <a:spcAft>
                          <a:spcPts val="0"/>
                        </a:spcAft>
                        <a:buNone/>
                      </a:pPr>
                      <a:r>
                        <a:rPr lang="en" sz="1000">
                          <a:solidFill>
                            <a:schemeClr val="dk1"/>
                          </a:solidFill>
                          <a:latin typeface="Libre Baskerville"/>
                          <a:ea typeface="Libre Baskerville"/>
                          <a:cs typeface="Libre Baskerville"/>
                          <a:sym typeface="Libre Baskerville"/>
                        </a:rPr>
                        <a:t>U.S. History **</a:t>
                      </a:r>
                      <a:endParaRPr sz="1000">
                        <a:solidFill>
                          <a:schemeClr val="dk1"/>
                        </a:solidFill>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CE5CD"/>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Libre Baskerville"/>
                          <a:ea typeface="Libre Baskerville"/>
                          <a:cs typeface="Libre Baskerville"/>
                          <a:sym typeface="Libre Baskerville"/>
                        </a:rPr>
                        <a:t>U.S. Government **</a:t>
                      </a:r>
                      <a:endParaRPr sz="10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Clr>
                          <a:schemeClr val="dk1"/>
                        </a:buClr>
                        <a:buSzPts val="1100"/>
                        <a:buFont typeface="Arial"/>
                        <a:buNone/>
                      </a:pPr>
                      <a:r>
                        <a:rPr lang="en" sz="1000">
                          <a:solidFill>
                            <a:schemeClr val="dk1"/>
                          </a:solidFill>
                          <a:latin typeface="Libre Baskerville"/>
                          <a:ea typeface="Libre Baskerville"/>
                          <a:cs typeface="Libre Baskerville"/>
                          <a:sym typeface="Libre Baskerville"/>
                        </a:rPr>
                        <a:t>Economics **</a:t>
                      </a:r>
                      <a:endParaRPr sz="1000">
                        <a:solidFill>
                          <a:schemeClr val="dk1"/>
                        </a:solidFill>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CE5CD"/>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See program requirements</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9CB9C"/>
                    </a:solidFill>
                  </a:tcPr>
                </a:tc>
              </a:tr>
              <a:tr h="774800">
                <a:tc>
                  <a:txBody>
                    <a:bodyPr/>
                    <a:lstStyle/>
                    <a:p>
                      <a:pPr indent="0" lvl="0" marL="0" rtl="0" algn="l">
                        <a:spcBef>
                          <a:spcPts val="0"/>
                        </a:spcBef>
                        <a:spcAft>
                          <a:spcPts val="0"/>
                        </a:spcAft>
                        <a:buNone/>
                      </a:pPr>
                      <a:r>
                        <a:rPr b="1" lang="en" sz="1200">
                          <a:latin typeface="Libre Baskerville"/>
                          <a:ea typeface="Libre Baskerville"/>
                          <a:cs typeface="Libre Baskerville"/>
                          <a:sym typeface="Libre Baskerville"/>
                        </a:rPr>
                        <a:t>Electives</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Career Exploration</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Career Development</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000">
                          <a:solidFill>
                            <a:schemeClr val="dk1"/>
                          </a:solidFill>
                          <a:latin typeface="Libre Baskerville"/>
                          <a:ea typeface="Libre Baskerville"/>
                          <a:cs typeface="Libre Baskerville"/>
                          <a:sym typeface="Libre Baskerville"/>
                        </a:rPr>
                        <a:t>Career Development</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See program requirements</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9FC5E8"/>
                    </a:solidFill>
                  </a:tcPr>
                </a:tc>
              </a:tr>
              <a:tr h="774800">
                <a:tc gridSpan="4">
                  <a:txBody>
                    <a:bodyPr/>
                    <a:lstStyle/>
                    <a:p>
                      <a:pPr indent="0" lvl="0" marL="0" rtl="0" algn="l">
                        <a:spcBef>
                          <a:spcPts val="0"/>
                        </a:spcBef>
                        <a:spcAft>
                          <a:spcPts val="0"/>
                        </a:spcAft>
                        <a:buNone/>
                      </a:pPr>
                      <a:r>
                        <a:t/>
                      </a:r>
                      <a:endParaRPr sz="1200">
                        <a:latin typeface="Libre Baskerville"/>
                        <a:ea typeface="Libre Baskerville"/>
                        <a:cs typeface="Libre Baskerville"/>
                        <a:sym typeface="Libre Baskerville"/>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hMerge="1"/>
                <a:tc>
                  <a:txBody>
                    <a:bodyPr/>
                    <a:lstStyle/>
                    <a:p>
                      <a:pPr indent="0" lvl="0" marL="0" rtl="0" algn="l">
                        <a:spcBef>
                          <a:spcPts val="0"/>
                        </a:spcBef>
                        <a:spcAft>
                          <a:spcPts val="0"/>
                        </a:spcAft>
                        <a:buNone/>
                      </a:pPr>
                      <a:r>
                        <a:rPr i="1" lang="en" sz="1000">
                          <a:latin typeface="Libre Baskerville"/>
                          <a:ea typeface="Libre Baskerville"/>
                          <a:cs typeface="Libre Baskerville"/>
                          <a:sym typeface="Libre Baskerville"/>
                        </a:rPr>
                        <a:t>If courses in this column were completed through early college credit, student should take the next required course.</a:t>
                      </a:r>
                      <a:endParaRPr i="1" sz="1000">
                        <a:latin typeface="Libre Baskerville"/>
                        <a:ea typeface="Libre Baskerville"/>
                        <a:cs typeface="Libre Baskerville"/>
                        <a:sym typeface="Libre Baskerville"/>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bl>
          </a:graphicData>
        </a:graphic>
      </p:graphicFrame>
      <p:sp>
        <p:nvSpPr>
          <p:cNvPr id="251" name="Google Shape;251;p29"/>
          <p:cNvSpPr txBox="1"/>
          <p:nvPr/>
        </p:nvSpPr>
        <p:spPr>
          <a:xfrm>
            <a:off x="247225" y="218675"/>
            <a:ext cx="1526700" cy="37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Libre Baskerville"/>
                <a:ea typeface="Libre Baskerville"/>
                <a:cs typeface="Libre Baskerville"/>
                <a:sym typeface="Libre Baskerville"/>
              </a:rPr>
              <a:t>Appendix Q</a:t>
            </a:r>
            <a:endParaRPr sz="1200">
              <a:solidFill>
                <a:schemeClr val="dk2"/>
              </a:solidFill>
              <a:latin typeface="Libre Baskerville"/>
              <a:ea typeface="Libre Baskerville"/>
              <a:cs typeface="Libre Baskerville"/>
              <a:sym typeface="Libre Baskerville"/>
            </a:endParaRPr>
          </a:p>
        </p:txBody>
      </p:sp>
      <p:sp>
        <p:nvSpPr>
          <p:cNvPr id="252" name="Google Shape;252;p29"/>
          <p:cNvSpPr txBox="1"/>
          <p:nvPr/>
        </p:nvSpPr>
        <p:spPr>
          <a:xfrm>
            <a:off x="231000" y="7309750"/>
            <a:ext cx="9564000" cy="457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000">
                <a:solidFill>
                  <a:srgbClr val="666666"/>
                </a:solidFill>
                <a:highlight>
                  <a:srgbClr val="FFFFFF"/>
                </a:highlight>
                <a:uFill>
                  <a:noFill/>
                </a:uFill>
                <a:latin typeface="Libre Baskerville"/>
                <a:ea typeface="Libre Baskerville"/>
                <a:cs typeface="Libre Baskerville"/>
                <a:sym typeface="Libre Baskerville"/>
                <a:hlinkClick r:id="rId3">
                  <a:extLst>
                    <a:ext uri="{A12FA001-AC4F-418D-AE19-62706E023703}">
                      <ahyp:hlinkClr val="tx"/>
                    </a:ext>
                  </a:extLst>
                </a:hlinkClick>
              </a:rPr>
              <a:t>Programs of Study: Occupational Certificates and Degrees </a:t>
            </a:r>
            <a:r>
              <a:rPr lang="en" sz="1000">
                <a:solidFill>
                  <a:srgbClr val="666666"/>
                </a:solidFill>
                <a:highlight>
                  <a:srgbClr val="FFFFFF"/>
                </a:highlight>
                <a:latin typeface="Libre Baskerville"/>
                <a:ea typeface="Libre Baskerville"/>
                <a:cs typeface="Libre Baskerville"/>
                <a:sym typeface="Libre Baskerville"/>
              </a:rPr>
              <a:t>© 2024 by Center for the Future of Arizona and Level Up Education Pathways Consulting, LLC is licensed under </a:t>
            </a:r>
            <a:r>
              <a:rPr lang="en" sz="1000">
                <a:solidFill>
                  <a:srgbClr val="666666"/>
                </a:solidFill>
                <a:highlight>
                  <a:srgbClr val="FFFFFF"/>
                </a:highlight>
                <a:uFill>
                  <a:noFill/>
                </a:uFill>
                <a:latin typeface="Libre Baskerville"/>
                <a:ea typeface="Libre Baskerville"/>
                <a:cs typeface="Libre Baskerville"/>
                <a:sym typeface="Libre Baskerville"/>
                <a:hlinkClick r:id="rId4">
                  <a:extLst>
                    <a:ext uri="{A12FA001-AC4F-418D-AE19-62706E023703}">
                      <ahyp:hlinkClr val="tx"/>
                    </a:ext>
                  </a:extLst>
                </a:hlinkClick>
              </a:rPr>
              <a:t>CC BY-NC-SA 4.0</a:t>
            </a:r>
            <a:endParaRPr sz="2200">
              <a:solidFill>
                <a:schemeClr val="dk2"/>
              </a:solidFill>
            </a:endParaRPr>
          </a:p>
        </p:txBody>
      </p:sp>
      <p:sp>
        <p:nvSpPr>
          <p:cNvPr id="253" name="Google Shape;253;p29"/>
          <p:cNvSpPr txBox="1"/>
          <p:nvPr/>
        </p:nvSpPr>
        <p:spPr>
          <a:xfrm>
            <a:off x="1773925" y="6888100"/>
            <a:ext cx="1632600" cy="283800"/>
          </a:xfrm>
          <a:prstGeom prst="rect">
            <a:avLst/>
          </a:prstGeom>
          <a:noFill/>
          <a:ln>
            <a:noFill/>
          </a:ln>
        </p:spPr>
        <p:txBody>
          <a:bodyPr anchorCtr="0" anchor="ctr" bIns="75575" lIns="75575" spcFirstLastPara="1" rIns="75575" wrap="square" tIns="75575">
            <a:noAutofit/>
          </a:bodyPr>
          <a:lstStyle/>
          <a:p>
            <a:pPr indent="0" lvl="0" marL="0" rtl="0" algn="l">
              <a:spcBef>
                <a:spcPts val="0"/>
              </a:spcBef>
              <a:spcAft>
                <a:spcPts val="0"/>
              </a:spcAft>
              <a:buNone/>
            </a:pPr>
            <a:r>
              <a:rPr lang="en" sz="1100">
                <a:solidFill>
                  <a:srgbClr val="595959"/>
                </a:solidFill>
                <a:latin typeface="League Spartan"/>
                <a:ea typeface="League Spartan"/>
                <a:cs typeface="League Spartan"/>
                <a:sym typeface="League Spartan"/>
              </a:rPr>
              <a:t>AP or Dual Enrollment **</a:t>
            </a:r>
            <a:endParaRPr sz="1100">
              <a:solidFill>
                <a:srgbClr val="595959"/>
              </a:solidFill>
              <a:latin typeface="League Spartan"/>
              <a:ea typeface="League Spartan"/>
              <a:cs typeface="League Spartan"/>
              <a:sym typeface="League Spartan"/>
            </a:endParaRPr>
          </a:p>
        </p:txBody>
      </p:sp>
      <p:sp>
        <p:nvSpPr>
          <p:cNvPr id="254" name="Google Shape;254;p29"/>
          <p:cNvSpPr txBox="1"/>
          <p:nvPr/>
        </p:nvSpPr>
        <p:spPr>
          <a:xfrm>
            <a:off x="263400" y="6888100"/>
            <a:ext cx="1632600" cy="283800"/>
          </a:xfrm>
          <a:prstGeom prst="rect">
            <a:avLst/>
          </a:prstGeom>
          <a:noFill/>
          <a:ln>
            <a:noFill/>
          </a:ln>
        </p:spPr>
        <p:txBody>
          <a:bodyPr anchorCtr="0" anchor="ctr" bIns="75575" lIns="75575" spcFirstLastPara="1" rIns="75575" wrap="square" tIns="75575">
            <a:noAutofit/>
          </a:bodyPr>
          <a:lstStyle/>
          <a:p>
            <a:pPr indent="0" lvl="0" marL="0" rtl="0" algn="l">
              <a:spcBef>
                <a:spcPts val="0"/>
              </a:spcBef>
              <a:spcAft>
                <a:spcPts val="0"/>
              </a:spcAft>
              <a:buNone/>
            </a:pPr>
            <a:r>
              <a:rPr lang="en" sz="1100">
                <a:solidFill>
                  <a:srgbClr val="595959"/>
                </a:solidFill>
                <a:latin typeface="League Spartan"/>
                <a:ea typeface="League Spartan"/>
                <a:cs typeface="League Spartan"/>
                <a:sym typeface="League Spartan"/>
              </a:rPr>
              <a:t>Dual Enrollment Only *</a:t>
            </a:r>
            <a:endParaRPr sz="1100">
              <a:solidFill>
                <a:srgbClr val="595959"/>
              </a:solidFill>
              <a:latin typeface="League Spartan"/>
              <a:ea typeface="League Spartan"/>
              <a:cs typeface="League Spartan"/>
              <a:sym typeface="League Spartan"/>
            </a:endParaRPr>
          </a:p>
        </p:txBody>
      </p:sp>
      <p:sp>
        <p:nvSpPr>
          <p:cNvPr id="255" name="Google Shape;255;p29"/>
          <p:cNvSpPr txBox="1"/>
          <p:nvPr/>
        </p:nvSpPr>
        <p:spPr>
          <a:xfrm>
            <a:off x="3406527" y="6840844"/>
            <a:ext cx="1766400" cy="378300"/>
          </a:xfrm>
          <a:prstGeom prst="rect">
            <a:avLst/>
          </a:prstGeom>
          <a:noFill/>
          <a:ln>
            <a:noFill/>
          </a:ln>
        </p:spPr>
        <p:txBody>
          <a:bodyPr anchorCtr="0" anchor="ctr" bIns="75575" lIns="75575" spcFirstLastPara="1" rIns="75575" wrap="square" tIns="75575">
            <a:noAutofit/>
          </a:bodyPr>
          <a:lstStyle/>
          <a:p>
            <a:pPr indent="0" lvl="0" marL="0" rtl="0" algn="l">
              <a:spcBef>
                <a:spcPts val="0"/>
              </a:spcBef>
              <a:spcAft>
                <a:spcPts val="0"/>
              </a:spcAft>
              <a:buNone/>
            </a:pPr>
            <a:r>
              <a:rPr lang="en" sz="1100">
                <a:solidFill>
                  <a:srgbClr val="595959"/>
                </a:solidFill>
                <a:latin typeface="League Spartan"/>
                <a:ea typeface="League Spartan"/>
                <a:cs typeface="League Spartan"/>
                <a:sym typeface="League Spartan"/>
              </a:rPr>
              <a:t>Work-based Certificate ***</a:t>
            </a:r>
            <a:endParaRPr sz="1100">
              <a:solidFill>
                <a:srgbClr val="595959"/>
              </a:solidFill>
              <a:latin typeface="League Spartan"/>
              <a:ea typeface="League Spartan"/>
              <a:cs typeface="League Spartan"/>
              <a:sym typeface="League Spartan"/>
            </a:endParaRPr>
          </a:p>
        </p:txBody>
      </p:sp>
      <p:pic>
        <p:nvPicPr>
          <p:cNvPr id="256" name="Google Shape;256;p29"/>
          <p:cNvPicPr preferRelativeResize="0"/>
          <p:nvPr/>
        </p:nvPicPr>
        <p:blipFill rotWithShape="1">
          <a:blip r:embed="rId5">
            <a:alphaModFix/>
          </a:blip>
          <a:srcRect b="4364" l="0" r="0" t="8169"/>
          <a:stretch/>
        </p:blipFill>
        <p:spPr>
          <a:xfrm>
            <a:off x="263400" y="839108"/>
            <a:ext cx="2716400" cy="72977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0"/>
          <p:cNvSpPr txBox="1"/>
          <p:nvPr/>
        </p:nvSpPr>
        <p:spPr>
          <a:xfrm>
            <a:off x="0" y="0"/>
            <a:ext cx="10058400" cy="1041600"/>
          </a:xfrm>
          <a:prstGeom prst="rect">
            <a:avLst/>
          </a:prstGeom>
          <a:solidFill>
            <a:srgbClr val="F3F3F3"/>
          </a:solid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3800">
                <a:solidFill>
                  <a:schemeClr val="dk2"/>
                </a:solidFill>
                <a:latin typeface="League Spartan Medium"/>
                <a:ea typeface="League Spartan Medium"/>
                <a:cs typeface="League Spartan Medium"/>
                <a:sym typeface="League Spartan Medium"/>
              </a:rPr>
              <a:t>Advanced Manufacturing</a:t>
            </a:r>
            <a:endParaRPr sz="3800">
              <a:solidFill>
                <a:schemeClr val="dk2"/>
              </a:solidFill>
              <a:latin typeface="League Spartan Medium"/>
              <a:ea typeface="League Spartan Medium"/>
              <a:cs typeface="League Spartan Medium"/>
              <a:sym typeface="League Spartan Medium"/>
            </a:endParaRPr>
          </a:p>
        </p:txBody>
      </p:sp>
      <p:sp>
        <p:nvSpPr>
          <p:cNvPr id="262" name="Google Shape;262;p30"/>
          <p:cNvSpPr txBox="1"/>
          <p:nvPr/>
        </p:nvSpPr>
        <p:spPr>
          <a:xfrm>
            <a:off x="114450" y="998525"/>
            <a:ext cx="9829500" cy="11685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n" sz="1200">
                <a:solidFill>
                  <a:schemeClr val="dk1"/>
                </a:solidFill>
                <a:latin typeface="Libre Baskerville"/>
                <a:ea typeface="Libre Baskerville"/>
                <a:cs typeface="Libre Baskerville"/>
                <a:sym typeface="Libre Baskerville"/>
              </a:rPr>
              <a:t>Precision machining and engineering are programs that </a:t>
            </a:r>
            <a:r>
              <a:rPr lang="en" sz="1200">
                <a:solidFill>
                  <a:schemeClr val="dk1"/>
                </a:solidFill>
                <a:latin typeface="Libre Baskerville"/>
                <a:ea typeface="Libre Baskerville"/>
                <a:cs typeface="Libre Baskerville"/>
                <a:sym typeface="Libre Baskerville"/>
              </a:rPr>
              <a:t>complement</a:t>
            </a:r>
            <a:r>
              <a:rPr lang="en" sz="1200">
                <a:solidFill>
                  <a:schemeClr val="dk1"/>
                </a:solidFill>
                <a:latin typeface="Libre Baskerville"/>
                <a:ea typeface="Libre Baskerville"/>
                <a:cs typeface="Libre Baskerville"/>
                <a:sym typeface="Libre Baskerville"/>
              </a:rPr>
              <a:t> manufacturing and automated industrial technology skill sets. Typical jobs in these fields range from </a:t>
            </a:r>
            <a:r>
              <a:rPr lang="en" sz="1200">
                <a:solidFill>
                  <a:schemeClr val="dk1"/>
                </a:solidFill>
                <a:latin typeface="Libre Baskerville"/>
                <a:ea typeface="Libre Baskerville"/>
                <a:cs typeface="Libre Baskerville"/>
                <a:sym typeface="Libre Baskerville"/>
              </a:rPr>
              <a:t>electrical, mechanical, and robotics technicians to specialized engineers. Industry exposure it important to career development, and stackable industry and college credentials can prepare students for this dynamic and high demand  workforce.</a:t>
            </a:r>
            <a:endParaRPr sz="1200">
              <a:solidFill>
                <a:schemeClr val="dk1"/>
              </a:solidFill>
              <a:latin typeface="Libre Baskerville"/>
              <a:ea typeface="Libre Baskerville"/>
              <a:cs typeface="Libre Baskerville"/>
              <a:sym typeface="Libre Baskerville"/>
            </a:endParaRPr>
          </a:p>
        </p:txBody>
      </p:sp>
      <p:sp>
        <p:nvSpPr>
          <p:cNvPr id="263" name="Google Shape;263;p30"/>
          <p:cNvSpPr txBox="1"/>
          <p:nvPr/>
        </p:nvSpPr>
        <p:spPr>
          <a:xfrm>
            <a:off x="-12" y="2097338"/>
            <a:ext cx="10058400" cy="5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2"/>
                </a:solidFill>
                <a:latin typeface="League Spartan Medium"/>
                <a:ea typeface="League Spartan Medium"/>
                <a:cs typeface="League Spartan Medium"/>
                <a:sym typeface="League Spartan Medium"/>
              </a:rPr>
              <a:t>Making Progress Towards Completion</a:t>
            </a:r>
            <a:endParaRPr sz="2200">
              <a:solidFill>
                <a:schemeClr val="dk2"/>
              </a:solidFill>
              <a:latin typeface="League Spartan Medium"/>
              <a:ea typeface="League Spartan Medium"/>
              <a:cs typeface="League Spartan Medium"/>
              <a:sym typeface="League Spartan Medium"/>
            </a:endParaRPr>
          </a:p>
        </p:txBody>
      </p:sp>
      <p:sp>
        <p:nvSpPr>
          <p:cNvPr id="264" name="Google Shape;264;p30"/>
          <p:cNvSpPr txBox="1"/>
          <p:nvPr/>
        </p:nvSpPr>
        <p:spPr>
          <a:xfrm>
            <a:off x="114450" y="2538628"/>
            <a:ext cx="9829500" cy="11685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n" sz="1200">
                <a:solidFill>
                  <a:schemeClr val="dk1"/>
                </a:solidFill>
                <a:latin typeface="Libre Baskerville"/>
                <a:ea typeface="Libre Baskerville"/>
                <a:cs typeface="Libre Baskerville"/>
                <a:sym typeface="Libre Baskerville"/>
              </a:rPr>
              <a:t>High School students can make informed decisions about the classes that they enroll into that are available for earned college credit. The table and chart below display useful high school class options to make progress towards an associates degree in advanced </a:t>
            </a:r>
            <a:r>
              <a:rPr lang="en" sz="1200">
                <a:solidFill>
                  <a:schemeClr val="dk1"/>
                </a:solidFill>
                <a:latin typeface="Libre Baskerville"/>
                <a:ea typeface="Libre Baskerville"/>
                <a:cs typeface="Libre Baskerville"/>
                <a:sym typeface="Libre Baskerville"/>
              </a:rPr>
              <a:t>manufacturing, automated industrial technology, or engineering</a:t>
            </a:r>
            <a:r>
              <a:rPr lang="en" sz="1200">
                <a:solidFill>
                  <a:schemeClr val="dk1"/>
                </a:solidFill>
                <a:latin typeface="Libre Baskerville"/>
                <a:ea typeface="Libre Baskerville"/>
                <a:cs typeface="Libre Baskerville"/>
                <a:sym typeface="Libre Baskerville"/>
              </a:rPr>
              <a:t>, which applies towards a bachelor’s degree in a related degree.</a:t>
            </a:r>
            <a:endParaRPr sz="12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None/>
            </a:pPr>
            <a:r>
              <a:t/>
            </a:r>
            <a:endParaRPr b="1" sz="1600">
              <a:solidFill>
                <a:schemeClr val="dk2"/>
              </a:solidFill>
              <a:latin typeface="Libre Baskerville"/>
              <a:ea typeface="Libre Baskerville"/>
              <a:cs typeface="Libre Baskerville"/>
              <a:sym typeface="Libre Baskerville"/>
            </a:endParaRPr>
          </a:p>
        </p:txBody>
      </p:sp>
      <p:graphicFrame>
        <p:nvGraphicFramePr>
          <p:cNvPr id="265" name="Google Shape;265;p30"/>
          <p:cNvGraphicFramePr/>
          <p:nvPr/>
        </p:nvGraphicFramePr>
        <p:xfrm>
          <a:off x="75" y="4266113"/>
          <a:ext cx="3000000" cy="3000000"/>
        </p:xfrm>
        <a:graphic>
          <a:graphicData uri="http://schemas.openxmlformats.org/drawingml/2006/table">
            <a:tbl>
              <a:tblPr>
                <a:noFill/>
                <a:tableStyleId>{BD1D8832-9A60-4B85-9EBC-4BEB6B7ECC4D}</a:tableStyleId>
              </a:tblPr>
              <a:tblGrid>
                <a:gridCol w="1004850"/>
                <a:gridCol w="2323375"/>
                <a:gridCol w="1700975"/>
              </a:tblGrid>
              <a:tr h="420750">
                <a:tc>
                  <a:txBody>
                    <a:bodyPr/>
                    <a:lstStyle/>
                    <a:p>
                      <a:pPr indent="0" lvl="0" marL="0" rtl="0" algn="l">
                        <a:spcBef>
                          <a:spcPts val="0"/>
                        </a:spcBef>
                        <a:spcAft>
                          <a:spcPts val="0"/>
                        </a:spcAft>
                        <a:buNone/>
                      </a:pPr>
                      <a:r>
                        <a:t/>
                      </a:r>
                      <a:endParaRPr sz="10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b="1" lang="en" sz="1200">
                          <a:latin typeface="League Spartan"/>
                          <a:ea typeface="League Spartan"/>
                          <a:cs typeface="League Spartan"/>
                          <a:sym typeface="League Spartan"/>
                        </a:rPr>
                        <a:t>College Course</a:t>
                      </a:r>
                      <a:endParaRPr b="1" sz="12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b="1" lang="en" sz="1200">
                          <a:latin typeface="League Spartan"/>
                          <a:ea typeface="League Spartan"/>
                          <a:cs typeface="League Spartan"/>
                          <a:sym typeface="League Spartan"/>
                        </a:rPr>
                        <a:t>Credit Type</a:t>
                      </a:r>
                      <a:endParaRPr b="1" sz="12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solidFill>
                      <a:srgbClr val="F3F3F3"/>
                    </a:solidFill>
                  </a:tcPr>
                </a:tc>
              </a:tr>
              <a:tr h="679175">
                <a:tc>
                  <a:txBody>
                    <a:bodyPr/>
                    <a:lstStyle/>
                    <a:p>
                      <a:pPr indent="0" lvl="0" marL="0" rtl="0" algn="l">
                        <a:spcBef>
                          <a:spcPts val="0"/>
                        </a:spcBef>
                        <a:spcAft>
                          <a:spcPts val="0"/>
                        </a:spcAft>
                        <a:buNone/>
                      </a:pPr>
                      <a:r>
                        <a:rPr lang="en" sz="1100">
                          <a:latin typeface="League Spartan"/>
                          <a:ea typeface="League Spartan"/>
                          <a:cs typeface="League Spartan"/>
                          <a:sym typeface="League Spartan"/>
                        </a:rPr>
                        <a:t>English</a:t>
                      </a:r>
                      <a:endParaRPr sz="11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League Spartan"/>
                          <a:ea typeface="League Spartan"/>
                          <a:cs typeface="League Spartan"/>
                          <a:sym typeface="League Spartan"/>
                        </a:rPr>
                        <a:t>English Composition 1 and 2</a:t>
                      </a:r>
                      <a:endParaRPr sz="1000">
                        <a:solidFill>
                          <a:schemeClr val="dk1"/>
                        </a:solidFill>
                        <a:latin typeface="League Spartan"/>
                        <a:ea typeface="League Spartan"/>
                        <a:cs typeface="League Spartan"/>
                        <a:sym typeface="League Spartan"/>
                      </a:endParaRPr>
                    </a:p>
                    <a:p>
                      <a:pPr indent="0" lvl="0" marL="0" rtl="0" algn="l">
                        <a:spcBef>
                          <a:spcPts val="0"/>
                        </a:spcBef>
                        <a:spcAft>
                          <a:spcPts val="0"/>
                        </a:spcAft>
                        <a:buClr>
                          <a:schemeClr val="dk1"/>
                        </a:buClr>
                        <a:buSzPts val="1100"/>
                        <a:buFont typeface="Arial"/>
                        <a:buNone/>
                      </a:pPr>
                      <a:r>
                        <a:rPr lang="en" sz="1000">
                          <a:solidFill>
                            <a:schemeClr val="dk1"/>
                          </a:solidFill>
                          <a:latin typeface="League Spartan"/>
                          <a:ea typeface="League Spartan"/>
                          <a:cs typeface="League Spartan"/>
                          <a:sym typeface="League Spartan"/>
                        </a:rPr>
                        <a:t>(6 cr)</a:t>
                      </a:r>
                      <a:endParaRPr sz="10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League Spartan"/>
                          <a:ea typeface="League Spartan"/>
                          <a:cs typeface="League Spartan"/>
                          <a:sym typeface="League Spartan"/>
                        </a:rPr>
                        <a:t>Dual Enrollment</a:t>
                      </a:r>
                      <a:endParaRPr sz="1000">
                        <a:latin typeface="League Spartan"/>
                        <a:ea typeface="League Spartan"/>
                        <a:cs typeface="League Spartan"/>
                        <a:sym typeface="League Spartan"/>
                      </a:endParaRPr>
                    </a:p>
                    <a:p>
                      <a:pPr indent="0" lvl="0" marL="0" rtl="0" algn="l">
                        <a:spcBef>
                          <a:spcPts val="0"/>
                        </a:spcBef>
                        <a:spcAft>
                          <a:spcPts val="0"/>
                        </a:spcAft>
                        <a:buNone/>
                      </a:pPr>
                      <a:r>
                        <a:rPr lang="en" sz="1000">
                          <a:latin typeface="League Spartan"/>
                          <a:ea typeface="League Spartan"/>
                          <a:cs typeface="League Spartan"/>
                          <a:sym typeface="League Spartan"/>
                        </a:rPr>
                        <a:t>Concurrent Enrollment</a:t>
                      </a:r>
                      <a:endParaRPr sz="1000">
                        <a:latin typeface="League Spartan"/>
                        <a:ea typeface="League Spartan"/>
                        <a:cs typeface="League Spartan"/>
                        <a:sym typeface="League Spartan"/>
                      </a:endParaRPr>
                    </a:p>
                    <a:p>
                      <a:pPr indent="0" lvl="0" marL="0" rtl="0" algn="l">
                        <a:spcBef>
                          <a:spcPts val="0"/>
                        </a:spcBef>
                        <a:spcAft>
                          <a:spcPts val="0"/>
                        </a:spcAft>
                        <a:buNone/>
                      </a:pPr>
                      <a:r>
                        <a:rPr lang="en" sz="1000">
                          <a:latin typeface="League Spartan"/>
                          <a:ea typeface="League Spartan"/>
                          <a:cs typeface="League Spartan"/>
                          <a:sym typeface="League Spartan"/>
                        </a:rPr>
                        <a:t>Nationally Recognized Exam</a:t>
                      </a:r>
                      <a:endParaRPr sz="10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tcPr>
                </a:tc>
              </a:tr>
              <a:tr h="679175">
                <a:tc>
                  <a:txBody>
                    <a:bodyPr/>
                    <a:lstStyle/>
                    <a:p>
                      <a:pPr indent="0" lvl="0" marL="0" rtl="0" algn="l">
                        <a:spcBef>
                          <a:spcPts val="0"/>
                        </a:spcBef>
                        <a:spcAft>
                          <a:spcPts val="0"/>
                        </a:spcAft>
                        <a:buNone/>
                      </a:pPr>
                      <a:r>
                        <a:rPr lang="en" sz="1100">
                          <a:latin typeface="League Spartan"/>
                          <a:ea typeface="League Spartan"/>
                          <a:cs typeface="League Spartan"/>
                          <a:sym typeface="League Spartan"/>
                        </a:rPr>
                        <a:t>Math</a:t>
                      </a:r>
                      <a:endParaRPr sz="11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eague Spartan"/>
                          <a:ea typeface="League Spartan"/>
                          <a:cs typeface="League Spartan"/>
                          <a:sym typeface="League Spartan"/>
                        </a:rPr>
                        <a:t>College Math (3 cr) or higher</a:t>
                      </a:r>
                      <a:endParaRPr sz="10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1"/>
                          </a:solidFill>
                          <a:latin typeface="League Spartan"/>
                          <a:ea typeface="League Spartan"/>
                          <a:cs typeface="League Spartan"/>
                          <a:sym typeface="League Spartan"/>
                        </a:rPr>
                        <a:t>Dual Enrollment</a:t>
                      </a:r>
                      <a:endParaRPr sz="1000">
                        <a:solidFill>
                          <a:schemeClr val="dk1"/>
                        </a:solidFill>
                        <a:latin typeface="League Spartan"/>
                        <a:ea typeface="League Spartan"/>
                        <a:cs typeface="League Spartan"/>
                        <a:sym typeface="League Spartan"/>
                      </a:endParaRPr>
                    </a:p>
                    <a:p>
                      <a:pPr indent="0" lvl="0" marL="0" rtl="0" algn="l">
                        <a:spcBef>
                          <a:spcPts val="0"/>
                        </a:spcBef>
                        <a:spcAft>
                          <a:spcPts val="0"/>
                        </a:spcAft>
                        <a:buNone/>
                      </a:pPr>
                      <a:r>
                        <a:rPr lang="en" sz="1000">
                          <a:solidFill>
                            <a:schemeClr val="dk1"/>
                          </a:solidFill>
                          <a:latin typeface="League Spartan"/>
                          <a:ea typeface="League Spartan"/>
                          <a:cs typeface="League Spartan"/>
                          <a:sym typeface="League Spartan"/>
                        </a:rPr>
                        <a:t>Concurrent Enrollment</a:t>
                      </a:r>
                      <a:endParaRPr sz="1000">
                        <a:solidFill>
                          <a:schemeClr val="dk1"/>
                        </a:solidFill>
                        <a:latin typeface="League Spartan"/>
                        <a:ea typeface="League Spartan"/>
                        <a:cs typeface="League Spartan"/>
                        <a:sym typeface="League Spartan"/>
                      </a:endParaRPr>
                    </a:p>
                    <a:p>
                      <a:pPr indent="0" lvl="0" marL="0" rtl="0" algn="l">
                        <a:spcBef>
                          <a:spcPts val="0"/>
                        </a:spcBef>
                        <a:spcAft>
                          <a:spcPts val="0"/>
                        </a:spcAft>
                        <a:buNone/>
                      </a:pPr>
                      <a:r>
                        <a:rPr lang="en" sz="1000">
                          <a:solidFill>
                            <a:schemeClr val="dk1"/>
                          </a:solidFill>
                          <a:latin typeface="League Spartan"/>
                          <a:ea typeface="League Spartan"/>
                          <a:cs typeface="League Spartan"/>
                          <a:sym typeface="League Spartan"/>
                        </a:rPr>
                        <a:t>Nationally Recognized Exam</a:t>
                      </a:r>
                      <a:endParaRPr sz="10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tcPr>
                </a:tc>
              </a:tr>
              <a:tr h="840900">
                <a:tc>
                  <a:txBody>
                    <a:bodyPr/>
                    <a:lstStyle/>
                    <a:p>
                      <a:pPr indent="0" lvl="0" marL="0" rtl="0" algn="l">
                        <a:spcBef>
                          <a:spcPts val="0"/>
                        </a:spcBef>
                        <a:spcAft>
                          <a:spcPts val="0"/>
                        </a:spcAft>
                        <a:buNone/>
                      </a:pPr>
                      <a:r>
                        <a:rPr lang="en" sz="1100">
                          <a:latin typeface="League Spartan"/>
                          <a:ea typeface="League Spartan"/>
                          <a:cs typeface="League Spartan"/>
                          <a:sym typeface="League Spartan"/>
                        </a:rPr>
                        <a:t>Science</a:t>
                      </a:r>
                      <a:endParaRPr sz="11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eague Spartan"/>
                          <a:ea typeface="League Spartan"/>
                          <a:cs typeface="League Spartan"/>
                          <a:sym typeface="League Spartan"/>
                        </a:rPr>
                        <a:t>Any lab science (4 cr)</a:t>
                      </a:r>
                      <a:endParaRPr sz="1000">
                        <a:latin typeface="League Spartan"/>
                        <a:ea typeface="League Spartan"/>
                        <a:cs typeface="League Spartan"/>
                        <a:sym typeface="League Spartan"/>
                      </a:endParaRPr>
                    </a:p>
                    <a:p>
                      <a:pPr indent="0" lvl="0" marL="0" rtl="0" algn="l">
                        <a:spcBef>
                          <a:spcPts val="0"/>
                        </a:spcBef>
                        <a:spcAft>
                          <a:spcPts val="0"/>
                        </a:spcAft>
                        <a:buNone/>
                      </a:pPr>
                      <a:r>
                        <a:rPr lang="en" sz="1000">
                          <a:latin typeface="League Spartan"/>
                          <a:ea typeface="League Spartan"/>
                          <a:cs typeface="League Spartan"/>
                          <a:sym typeface="League Spartan"/>
                        </a:rPr>
                        <a:t>*Chemistry recommended</a:t>
                      </a:r>
                      <a:endParaRPr sz="10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1"/>
                          </a:solidFill>
                          <a:latin typeface="League Spartan"/>
                          <a:ea typeface="League Spartan"/>
                          <a:cs typeface="League Spartan"/>
                          <a:sym typeface="League Spartan"/>
                        </a:rPr>
                        <a:t>Dual Enrollment</a:t>
                      </a:r>
                      <a:endParaRPr sz="1000">
                        <a:solidFill>
                          <a:schemeClr val="dk1"/>
                        </a:solidFill>
                        <a:latin typeface="League Spartan"/>
                        <a:ea typeface="League Spartan"/>
                        <a:cs typeface="League Spartan"/>
                        <a:sym typeface="League Spartan"/>
                      </a:endParaRPr>
                    </a:p>
                    <a:p>
                      <a:pPr indent="0" lvl="0" marL="0" rtl="0" algn="l">
                        <a:spcBef>
                          <a:spcPts val="0"/>
                        </a:spcBef>
                        <a:spcAft>
                          <a:spcPts val="0"/>
                        </a:spcAft>
                        <a:buNone/>
                      </a:pPr>
                      <a:r>
                        <a:rPr lang="en" sz="1000">
                          <a:solidFill>
                            <a:schemeClr val="dk1"/>
                          </a:solidFill>
                          <a:latin typeface="League Spartan"/>
                          <a:ea typeface="League Spartan"/>
                          <a:cs typeface="League Spartan"/>
                          <a:sym typeface="League Spartan"/>
                        </a:rPr>
                        <a:t>Concurrent Enrollment</a:t>
                      </a:r>
                      <a:endParaRPr sz="1000">
                        <a:solidFill>
                          <a:schemeClr val="dk1"/>
                        </a:solidFill>
                        <a:latin typeface="League Spartan"/>
                        <a:ea typeface="League Spartan"/>
                        <a:cs typeface="League Spartan"/>
                        <a:sym typeface="League Spartan"/>
                      </a:endParaRPr>
                    </a:p>
                    <a:p>
                      <a:pPr indent="0" lvl="0" marL="0" rtl="0" algn="l">
                        <a:spcBef>
                          <a:spcPts val="0"/>
                        </a:spcBef>
                        <a:spcAft>
                          <a:spcPts val="0"/>
                        </a:spcAft>
                        <a:buNone/>
                      </a:pPr>
                      <a:r>
                        <a:rPr lang="en" sz="1000">
                          <a:solidFill>
                            <a:schemeClr val="dk1"/>
                          </a:solidFill>
                          <a:latin typeface="League Spartan"/>
                          <a:ea typeface="League Spartan"/>
                          <a:cs typeface="League Spartan"/>
                          <a:sym typeface="League Spartan"/>
                        </a:rPr>
                        <a:t>Nationally Recognized Exam</a:t>
                      </a:r>
                      <a:endParaRPr sz="10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tcPr>
                </a:tc>
              </a:tr>
              <a:tr h="404300">
                <a:tc>
                  <a:txBody>
                    <a:bodyPr/>
                    <a:lstStyle/>
                    <a:p>
                      <a:pPr indent="0" lvl="0" marL="0" rtl="0" algn="l">
                        <a:spcBef>
                          <a:spcPts val="0"/>
                        </a:spcBef>
                        <a:spcAft>
                          <a:spcPts val="0"/>
                        </a:spcAft>
                        <a:buNone/>
                      </a:pPr>
                      <a:r>
                        <a:rPr lang="en" sz="1100">
                          <a:latin typeface="League Spartan"/>
                          <a:ea typeface="League Spartan"/>
                          <a:cs typeface="League Spartan"/>
                          <a:sym typeface="League Spartan"/>
                        </a:rPr>
                        <a:t>Elective - CTE</a:t>
                      </a:r>
                      <a:endParaRPr sz="11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eague Spartan"/>
                          <a:ea typeface="League Spartan"/>
                          <a:cs typeface="League Spartan"/>
                          <a:sym typeface="League Spartan"/>
                        </a:rPr>
                        <a:t>Manufacturing, Automated Technology, or Engineering</a:t>
                      </a:r>
                      <a:endParaRPr sz="10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League Spartan"/>
                          <a:ea typeface="League Spartan"/>
                          <a:cs typeface="League Spartan"/>
                          <a:sym typeface="League Spartan"/>
                        </a:rPr>
                        <a:t>Work-based Certificate</a:t>
                      </a:r>
                      <a:endParaRPr sz="1000">
                        <a:latin typeface="League Spartan"/>
                        <a:ea typeface="League Spartan"/>
                        <a:cs typeface="League Spartan"/>
                        <a:sym typeface="League Spartan"/>
                      </a:endParaRPr>
                    </a:p>
                    <a:p>
                      <a:pPr indent="0" lvl="0" marL="0" rtl="0" algn="l">
                        <a:spcBef>
                          <a:spcPts val="0"/>
                        </a:spcBef>
                        <a:spcAft>
                          <a:spcPts val="0"/>
                        </a:spcAft>
                        <a:buNone/>
                      </a:pPr>
                      <a:r>
                        <a:rPr lang="en" sz="1000">
                          <a:latin typeface="League Spartan"/>
                          <a:ea typeface="League Spartan"/>
                          <a:cs typeface="League Spartan"/>
                          <a:sym typeface="League Spartan"/>
                        </a:rPr>
                        <a:t>Prior Learning Assessment</a:t>
                      </a:r>
                      <a:endParaRPr sz="10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tcPr>
                </a:tc>
              </a:tr>
            </a:tbl>
          </a:graphicData>
        </a:graphic>
      </p:graphicFrame>
      <p:sp>
        <p:nvSpPr>
          <p:cNvPr id="266" name="Google Shape;266;p30"/>
          <p:cNvSpPr txBox="1"/>
          <p:nvPr/>
        </p:nvSpPr>
        <p:spPr>
          <a:xfrm>
            <a:off x="0" y="3664038"/>
            <a:ext cx="10058400" cy="501000"/>
          </a:xfrm>
          <a:prstGeom prst="rect">
            <a:avLst/>
          </a:prstGeom>
          <a:solidFill>
            <a:srgbClr val="F3F3F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latin typeface="League Spartan Medium"/>
                <a:ea typeface="League Spartan Medium"/>
                <a:cs typeface="League Spartan Medium"/>
                <a:sym typeface="League Spartan Medium"/>
              </a:rPr>
              <a:t>Questions? Contact your high school counselor or college advisor.</a:t>
            </a:r>
            <a:endParaRPr sz="2000">
              <a:solidFill>
                <a:schemeClr val="dk2"/>
              </a:solidFill>
              <a:latin typeface="League Spartan Medium"/>
              <a:ea typeface="League Spartan Medium"/>
              <a:cs typeface="League Spartan Medium"/>
              <a:sym typeface="League Spartan Medium"/>
            </a:endParaRPr>
          </a:p>
        </p:txBody>
      </p:sp>
      <p:sp>
        <p:nvSpPr>
          <p:cNvPr id="267" name="Google Shape;267;p30"/>
          <p:cNvSpPr txBox="1"/>
          <p:nvPr/>
        </p:nvSpPr>
        <p:spPr>
          <a:xfrm>
            <a:off x="247225" y="61225"/>
            <a:ext cx="1526700" cy="37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Libre Baskerville"/>
                <a:ea typeface="Libre Baskerville"/>
                <a:cs typeface="Libre Baskerville"/>
                <a:sym typeface="Libre Baskerville"/>
              </a:rPr>
              <a:t>Appendix R</a:t>
            </a:r>
            <a:endParaRPr sz="1200">
              <a:solidFill>
                <a:schemeClr val="dk2"/>
              </a:solidFill>
              <a:latin typeface="Libre Baskerville"/>
              <a:ea typeface="Libre Baskerville"/>
              <a:cs typeface="Libre Baskerville"/>
              <a:sym typeface="Libre Baskerville"/>
            </a:endParaRPr>
          </a:p>
        </p:txBody>
      </p:sp>
      <p:pic>
        <p:nvPicPr>
          <p:cNvPr id="268" name="Google Shape;268;p30" title="Chart"/>
          <p:cNvPicPr preferRelativeResize="0"/>
          <p:nvPr/>
        </p:nvPicPr>
        <p:blipFill>
          <a:blip r:embed="rId3">
            <a:alphaModFix/>
          </a:blip>
          <a:stretch>
            <a:fillRect/>
          </a:stretch>
        </p:blipFill>
        <p:spPr>
          <a:xfrm>
            <a:off x="5081708" y="4266125"/>
            <a:ext cx="4862319" cy="3006525"/>
          </a:xfrm>
          <a:prstGeom prst="rect">
            <a:avLst/>
          </a:prstGeom>
          <a:noFill/>
          <a:ln>
            <a:noFill/>
          </a:ln>
        </p:spPr>
      </p:pic>
      <p:sp>
        <p:nvSpPr>
          <p:cNvPr id="269" name="Google Shape;269;p30"/>
          <p:cNvSpPr txBox="1"/>
          <p:nvPr/>
        </p:nvSpPr>
        <p:spPr>
          <a:xfrm>
            <a:off x="0" y="7309750"/>
            <a:ext cx="9944100" cy="457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000">
                <a:solidFill>
                  <a:srgbClr val="666666"/>
                </a:solidFill>
                <a:highlight>
                  <a:srgbClr val="FFFFFF"/>
                </a:highlight>
                <a:uFill>
                  <a:noFill/>
                </a:uFill>
                <a:latin typeface="Libre Baskerville"/>
                <a:ea typeface="Libre Baskerville"/>
                <a:cs typeface="Libre Baskerville"/>
                <a:sym typeface="Libre Baskerville"/>
                <a:hlinkClick r:id="rId4">
                  <a:extLst>
                    <a:ext uri="{A12FA001-AC4F-418D-AE19-62706E023703}">
                      <ahyp:hlinkClr val="tx"/>
                    </a:ext>
                  </a:extLst>
                </a:hlinkClick>
              </a:rPr>
              <a:t>Programs of Study: Occupational Certificates and Degrees </a:t>
            </a:r>
            <a:r>
              <a:rPr lang="en" sz="1000">
                <a:solidFill>
                  <a:srgbClr val="666666"/>
                </a:solidFill>
                <a:highlight>
                  <a:srgbClr val="FFFFFF"/>
                </a:highlight>
                <a:latin typeface="Libre Baskerville"/>
                <a:ea typeface="Libre Baskerville"/>
                <a:cs typeface="Libre Baskerville"/>
                <a:sym typeface="Libre Baskerville"/>
              </a:rPr>
              <a:t>© 2024 by Center for the Future of Arizona and Level Up Education Pathways Consulting, LLC is licensed under </a:t>
            </a:r>
            <a:r>
              <a:rPr lang="en" sz="1000">
                <a:solidFill>
                  <a:srgbClr val="666666"/>
                </a:solidFill>
                <a:highlight>
                  <a:srgbClr val="FFFFFF"/>
                </a:highlight>
                <a:uFill>
                  <a:noFill/>
                </a:uFill>
                <a:latin typeface="Libre Baskerville"/>
                <a:ea typeface="Libre Baskerville"/>
                <a:cs typeface="Libre Baskerville"/>
                <a:sym typeface="Libre Baskerville"/>
                <a:hlinkClick r:id="rId5">
                  <a:extLst>
                    <a:ext uri="{A12FA001-AC4F-418D-AE19-62706E023703}">
                      <ahyp:hlinkClr val="tx"/>
                    </a:ext>
                  </a:extLst>
                </a:hlinkClick>
              </a:rPr>
              <a:t>CC BY-NC-SA 4.0</a:t>
            </a:r>
            <a:endParaRPr sz="2200">
              <a:solidFill>
                <a:schemeClr val="dk2"/>
              </a:solidFill>
            </a:endParaRPr>
          </a:p>
        </p:txBody>
      </p:sp>
      <p:pic>
        <p:nvPicPr>
          <p:cNvPr id="270" name="Google Shape;270;p30"/>
          <p:cNvPicPr preferRelativeResize="0"/>
          <p:nvPr/>
        </p:nvPicPr>
        <p:blipFill rotWithShape="1">
          <a:blip r:embed="rId6">
            <a:alphaModFix/>
          </a:blip>
          <a:srcRect b="4364" l="0" r="0" t="8169"/>
          <a:stretch/>
        </p:blipFill>
        <p:spPr>
          <a:xfrm>
            <a:off x="7150075" y="155908"/>
            <a:ext cx="2716400" cy="72977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graphicFrame>
        <p:nvGraphicFramePr>
          <p:cNvPr id="275" name="Google Shape;275;p31"/>
          <p:cNvGraphicFramePr/>
          <p:nvPr/>
        </p:nvGraphicFramePr>
        <p:xfrm>
          <a:off x="247238" y="1390963"/>
          <a:ext cx="3000000" cy="3000000"/>
        </p:xfrm>
        <a:graphic>
          <a:graphicData uri="http://schemas.openxmlformats.org/drawingml/2006/table">
            <a:tbl>
              <a:tblPr>
                <a:noFill/>
                <a:tableStyleId>{BD1D8832-9A60-4B85-9EBC-4BEB6B7ECC4D}</a:tableStyleId>
              </a:tblPr>
              <a:tblGrid>
                <a:gridCol w="1366275"/>
                <a:gridCol w="1321475"/>
                <a:gridCol w="1321475"/>
                <a:gridCol w="1321475"/>
                <a:gridCol w="1321475"/>
                <a:gridCol w="1614375"/>
                <a:gridCol w="1297350"/>
              </a:tblGrid>
              <a:tr h="381000">
                <a:tc>
                  <a:txBody>
                    <a:bodyPr/>
                    <a:lstStyle/>
                    <a:p>
                      <a:pPr indent="0" lvl="0" marL="0" rtl="0" algn="l">
                        <a:spcBef>
                          <a:spcPts val="0"/>
                        </a:spcBef>
                        <a:spcAft>
                          <a:spcPts val="0"/>
                        </a:spcAft>
                        <a:buNone/>
                      </a:pPr>
                      <a:r>
                        <a:t/>
                      </a:r>
                      <a:endParaRPr sz="1200">
                        <a:latin typeface="Libre Baskerville"/>
                        <a:ea typeface="Libre Baskerville"/>
                        <a:cs typeface="Libre Baskerville"/>
                        <a:sym typeface="Libre Baskerville"/>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English (4)</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Math (4)</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Science (3)</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History &amp; Social Science (3)</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Fine Arts &amp; CTE (1)</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Electives (7)</a:t>
                      </a:r>
                      <a:endParaRPr b="1" sz="1200">
                        <a:latin typeface="Libre Baskerville"/>
                        <a:ea typeface="Libre Baskerville"/>
                        <a:cs typeface="Libre Baskerville"/>
                        <a:sym typeface="Libre Baskerville"/>
                      </a:endParaRPr>
                    </a:p>
                    <a:p>
                      <a:pPr indent="0" lvl="0" marL="0" rtl="0" algn="ctr">
                        <a:spcBef>
                          <a:spcPts val="0"/>
                        </a:spcBef>
                        <a:spcAft>
                          <a:spcPts val="0"/>
                        </a:spcAft>
                        <a:buNone/>
                      </a:pPr>
                      <a:r>
                        <a:rPr i="1" lang="en" sz="1100">
                          <a:latin typeface="Libre Baskerville"/>
                          <a:ea typeface="Libre Baskerville"/>
                          <a:cs typeface="Libre Baskerville"/>
                          <a:sym typeface="Libre Baskerville"/>
                        </a:rPr>
                        <a:t>See additional electives in chart</a:t>
                      </a:r>
                      <a:endParaRPr i="1" sz="11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792450">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Grade 9</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Frosh English</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Algebra I</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Earth &amp; Space Science</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i="1" lang="en" sz="1000">
                          <a:latin typeface="Libre Baskerville"/>
                          <a:ea typeface="Libre Baskerville"/>
                          <a:cs typeface="Libre Baskerville"/>
                          <a:sym typeface="Libre Baskerville"/>
                        </a:rPr>
                        <a:t>Career Exploration</a:t>
                      </a:r>
                      <a:endParaRPr i="1"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i="1" lang="en" sz="1000">
                          <a:latin typeface="Libre Baskerville"/>
                          <a:ea typeface="Libre Baskerville"/>
                          <a:cs typeface="Libre Baskerville"/>
                          <a:sym typeface="Libre Baskerville"/>
                        </a:rPr>
                        <a:t>Any</a:t>
                      </a:r>
                      <a:endParaRPr i="1"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 </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Any</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i="1" lang="en" sz="1000">
                          <a:latin typeface="Libre Baskerville"/>
                          <a:ea typeface="Libre Baskerville"/>
                          <a:cs typeface="Libre Baskerville"/>
                          <a:sym typeface="Libre Baskerville"/>
                        </a:rPr>
                        <a:t>*</a:t>
                      </a:r>
                      <a:r>
                        <a:rPr i="1" lang="en" sz="1000">
                          <a:latin typeface="Libre Baskerville"/>
                          <a:ea typeface="Libre Baskerville"/>
                          <a:cs typeface="Libre Baskerville"/>
                          <a:sym typeface="Libre Baskerville"/>
                        </a:rPr>
                        <a:t>World Language University req.</a:t>
                      </a:r>
                      <a:endParaRPr i="1"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792450">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Grade 10</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solidFill>
                            <a:schemeClr val="dk1"/>
                          </a:solidFill>
                          <a:latin typeface="Libre Baskerville"/>
                          <a:ea typeface="Libre Baskerville"/>
                          <a:cs typeface="Libre Baskerville"/>
                          <a:sym typeface="Libre Baskerville"/>
                        </a:rPr>
                        <a:t>Soph English</a:t>
                      </a:r>
                      <a:endParaRPr sz="10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None/>
                      </a:pPr>
                      <a:r>
                        <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Geometry</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solidFill>
                            <a:schemeClr val="dk1"/>
                          </a:solidFill>
                          <a:latin typeface="Libre Baskerville"/>
                          <a:ea typeface="Libre Baskerville"/>
                          <a:cs typeface="Libre Baskerville"/>
                          <a:sym typeface="Libre Baskerville"/>
                        </a:rPr>
                        <a:t>Physical Science</a:t>
                      </a:r>
                      <a:endParaRPr sz="10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None/>
                      </a:pPr>
                      <a:r>
                        <a:rPr lang="en" sz="1000">
                          <a:solidFill>
                            <a:schemeClr val="dk1"/>
                          </a:solidFill>
                          <a:latin typeface="Libre Baskerville"/>
                          <a:ea typeface="Libre Baskerville"/>
                          <a:cs typeface="Libre Baskerville"/>
                          <a:sym typeface="Libre Baskerville"/>
                        </a:rPr>
                        <a:t>*</a:t>
                      </a:r>
                      <a:r>
                        <a:rPr lang="en" sz="1000">
                          <a:solidFill>
                            <a:schemeClr val="dk1"/>
                          </a:solidFill>
                          <a:latin typeface="Libre Baskerville"/>
                          <a:ea typeface="Libre Baskerville"/>
                          <a:cs typeface="Libre Baskerville"/>
                          <a:sym typeface="Libre Baskerville"/>
                        </a:rPr>
                        <a:t>Chemistry</a:t>
                      </a:r>
                      <a:r>
                        <a:rPr lang="en" sz="1000">
                          <a:solidFill>
                            <a:schemeClr val="dk1"/>
                          </a:solidFill>
                          <a:latin typeface="Libre Baskerville"/>
                          <a:ea typeface="Libre Baskerville"/>
                          <a:cs typeface="Libre Baskerville"/>
                          <a:sym typeface="Libre Baskerville"/>
                        </a:rPr>
                        <a:t> Foundations</a:t>
                      </a:r>
                      <a:endParaRPr sz="1000">
                        <a:solidFill>
                          <a:schemeClr val="dk1"/>
                        </a:solidFill>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World History</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CTE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Precision Machining OR Engineering</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Any</a:t>
                      </a:r>
                      <a:endParaRPr sz="1000">
                        <a:latin typeface="Libre Baskerville"/>
                        <a:ea typeface="Libre Baskerville"/>
                        <a:cs typeface="Libre Baskerville"/>
                        <a:sym typeface="Libre Baskerville"/>
                      </a:endParaRPr>
                    </a:p>
                    <a:p>
                      <a:pPr indent="0" lvl="0" marL="0" rtl="0" algn="l">
                        <a:spcBef>
                          <a:spcPts val="0"/>
                        </a:spcBef>
                        <a:spcAft>
                          <a:spcPts val="0"/>
                        </a:spcAft>
                        <a:buClr>
                          <a:schemeClr val="dk1"/>
                        </a:buClr>
                        <a:buSzPts val="1100"/>
                        <a:buFont typeface="Arial"/>
                        <a:buNone/>
                      </a:pPr>
                      <a:r>
                        <a:rPr i="1" lang="en" sz="1000">
                          <a:solidFill>
                            <a:schemeClr val="dk1"/>
                          </a:solidFill>
                          <a:latin typeface="Libre Baskerville"/>
                          <a:ea typeface="Libre Baskerville"/>
                          <a:cs typeface="Libre Baskerville"/>
                          <a:sym typeface="Libre Baskerville"/>
                        </a:rPr>
                        <a:t>*</a:t>
                      </a:r>
                      <a:r>
                        <a:rPr i="1" lang="en" sz="1000">
                          <a:solidFill>
                            <a:schemeClr val="dk1"/>
                          </a:solidFill>
                          <a:latin typeface="Libre Baskerville"/>
                          <a:ea typeface="Libre Baskerville"/>
                          <a:cs typeface="Libre Baskerville"/>
                          <a:sym typeface="Libre Baskerville"/>
                        </a:rPr>
                        <a:t>World Language University req.</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792450">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Grade 11</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Junior English</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*English Comp 1</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Algebra II</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solidFill>
                            <a:schemeClr val="dk1"/>
                          </a:solidFill>
                          <a:latin typeface="Libre Baskerville"/>
                          <a:ea typeface="Libre Baskerville"/>
                          <a:cs typeface="Libre Baskerville"/>
                          <a:sym typeface="Libre Baskerville"/>
                        </a:rPr>
                        <a:t>Life Science</a:t>
                      </a:r>
                      <a:endParaRPr sz="1000">
                        <a:solidFill>
                          <a:schemeClr val="dk1"/>
                        </a:solidFill>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Am/AZ History</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Elective-CTE</a:t>
                      </a:r>
                      <a:endParaRPr sz="1000">
                        <a:latin typeface="Libre Baskerville"/>
                        <a:ea typeface="Libre Baskerville"/>
                        <a:cs typeface="Libre Baskerville"/>
                        <a:sym typeface="Libre Baskerville"/>
                      </a:endParaRPr>
                    </a:p>
                    <a:p>
                      <a:pPr indent="0" lvl="0" marL="0" rtl="0" algn="l">
                        <a:spcBef>
                          <a:spcPts val="0"/>
                        </a:spcBef>
                        <a:spcAft>
                          <a:spcPts val="0"/>
                        </a:spcAft>
                        <a:buClr>
                          <a:schemeClr val="dk1"/>
                        </a:buClr>
                        <a:buSzPts val="1100"/>
                        <a:buFont typeface="Arial"/>
                        <a:buNone/>
                      </a:pPr>
                      <a:r>
                        <a:rPr lang="en" sz="1000">
                          <a:solidFill>
                            <a:schemeClr val="dk1"/>
                          </a:solidFill>
                          <a:latin typeface="Libre Baskerville"/>
                          <a:ea typeface="Libre Baskerville"/>
                          <a:cs typeface="Libre Baskerville"/>
                          <a:sym typeface="Libre Baskerville"/>
                        </a:rPr>
                        <a:t>Precision Machining OR Engineering</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792450">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Grade 12</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Senior English</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*Eng Comp 1 or Eng Comp 1 and 2</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Math Choice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*College Mathematics</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Government &amp; Economics</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Elective-CTE</a:t>
                      </a:r>
                      <a:endParaRPr sz="1000">
                        <a:latin typeface="Libre Baskerville"/>
                        <a:ea typeface="Libre Baskerville"/>
                        <a:cs typeface="Libre Baskerville"/>
                        <a:sym typeface="Libre Baskerville"/>
                      </a:endParaRPr>
                    </a:p>
                    <a:p>
                      <a:pPr indent="0" lvl="0" marL="0" rtl="0" algn="l">
                        <a:spcBef>
                          <a:spcPts val="0"/>
                        </a:spcBef>
                        <a:spcAft>
                          <a:spcPts val="0"/>
                        </a:spcAft>
                        <a:buClr>
                          <a:schemeClr val="dk1"/>
                        </a:buClr>
                        <a:buSzPts val="1100"/>
                        <a:buFont typeface="Arial"/>
                        <a:buNone/>
                      </a:pPr>
                      <a:r>
                        <a:rPr lang="en" sz="1000">
                          <a:solidFill>
                            <a:schemeClr val="dk1"/>
                          </a:solidFill>
                          <a:latin typeface="Libre Baskerville"/>
                          <a:ea typeface="Libre Baskerville"/>
                          <a:cs typeface="Libre Baskerville"/>
                          <a:sym typeface="Libre Baskerville"/>
                        </a:rPr>
                        <a:t>Precision Machining OR Engineering</a:t>
                      </a:r>
                      <a:endParaRPr sz="1000">
                        <a:solidFill>
                          <a:schemeClr val="dk1"/>
                        </a:solidFill>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bl>
          </a:graphicData>
        </a:graphic>
      </p:graphicFrame>
      <p:sp>
        <p:nvSpPr>
          <p:cNvPr id="276" name="Google Shape;276;p31"/>
          <p:cNvSpPr txBox="1"/>
          <p:nvPr/>
        </p:nvSpPr>
        <p:spPr>
          <a:xfrm>
            <a:off x="247225" y="5380650"/>
            <a:ext cx="3296700" cy="1961100"/>
          </a:xfrm>
          <a:prstGeom prst="rect">
            <a:avLst/>
          </a:prstGeom>
          <a:solidFill>
            <a:srgbClr val="F3F3F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latin typeface="League Spartan Medium"/>
                <a:ea typeface="League Spartan Medium"/>
                <a:cs typeface="League Spartan Medium"/>
                <a:sym typeface="League Spartan Medium"/>
              </a:rPr>
              <a:t>AZ Department of Education</a:t>
            </a:r>
            <a:endParaRPr sz="2000">
              <a:solidFill>
                <a:schemeClr val="dk2"/>
              </a:solidFill>
              <a:latin typeface="League Spartan Medium"/>
              <a:ea typeface="League Spartan Medium"/>
              <a:cs typeface="League Spartan Medium"/>
              <a:sym typeface="League Spartan Medium"/>
            </a:endParaRPr>
          </a:p>
          <a:p>
            <a:pPr indent="0" lvl="0" marL="0" rtl="0" algn="l">
              <a:spcBef>
                <a:spcPts val="0"/>
              </a:spcBef>
              <a:spcAft>
                <a:spcPts val="0"/>
              </a:spcAft>
              <a:buNone/>
            </a:pPr>
            <a:r>
              <a:rPr i="1" lang="en" sz="1600">
                <a:solidFill>
                  <a:schemeClr val="dk2"/>
                </a:solidFill>
                <a:latin typeface="Libre Baskerville"/>
                <a:ea typeface="Libre Baskerville"/>
                <a:cs typeface="Libre Baskerville"/>
                <a:sym typeface="Libre Baskerville"/>
              </a:rPr>
              <a:t>Approved Industry Credentials</a:t>
            </a:r>
            <a:endParaRPr i="1" sz="1600">
              <a:solidFill>
                <a:schemeClr val="dk2"/>
              </a:solidFill>
              <a:latin typeface="Libre Baskerville"/>
              <a:ea typeface="Libre Baskerville"/>
              <a:cs typeface="Libre Baskerville"/>
              <a:sym typeface="Libre Baskerville"/>
            </a:endParaRPr>
          </a:p>
          <a:p>
            <a:pPr indent="-304800" lvl="0" marL="457200" rtl="0" algn="l">
              <a:spcBef>
                <a:spcPts val="1000"/>
              </a:spcBef>
              <a:spcAft>
                <a:spcPts val="0"/>
              </a:spcAft>
              <a:buClr>
                <a:schemeClr val="dk2"/>
              </a:buClr>
              <a:buSzPts val="1200"/>
              <a:buFont typeface="Libre Baskerville"/>
              <a:buChar char="●"/>
            </a:pPr>
            <a:r>
              <a:rPr lang="en" sz="1200">
                <a:solidFill>
                  <a:schemeClr val="dk2"/>
                </a:solidFill>
                <a:latin typeface="Libre Baskerville"/>
                <a:ea typeface="Libre Baskerville"/>
                <a:cs typeface="Libre Baskerville"/>
                <a:sym typeface="Libre Baskerville"/>
              </a:rPr>
              <a:t>Autodesk Certified User</a:t>
            </a:r>
            <a:endParaRPr sz="1200">
              <a:solidFill>
                <a:schemeClr val="dk2"/>
              </a:solidFill>
              <a:latin typeface="Libre Baskerville"/>
              <a:ea typeface="Libre Baskerville"/>
              <a:cs typeface="Libre Baskerville"/>
              <a:sym typeface="Libre Baskerville"/>
            </a:endParaRPr>
          </a:p>
          <a:p>
            <a:pPr indent="-304800" lvl="0" marL="457200" rtl="0" algn="l">
              <a:spcBef>
                <a:spcPts val="1000"/>
              </a:spcBef>
              <a:spcAft>
                <a:spcPts val="0"/>
              </a:spcAft>
              <a:buClr>
                <a:schemeClr val="dk2"/>
              </a:buClr>
              <a:buSzPts val="1200"/>
              <a:buFont typeface="Libre Baskerville"/>
              <a:buChar char="●"/>
            </a:pPr>
            <a:r>
              <a:rPr lang="en" sz="1200">
                <a:solidFill>
                  <a:schemeClr val="dk2"/>
                </a:solidFill>
                <a:latin typeface="Libre Baskerville"/>
                <a:ea typeface="Libre Baskerville"/>
                <a:cs typeface="Libre Baskerville"/>
                <a:sym typeface="Libre Baskerville"/>
              </a:rPr>
              <a:t>Solidworks</a:t>
            </a:r>
            <a:endParaRPr sz="1200">
              <a:solidFill>
                <a:schemeClr val="dk2"/>
              </a:solidFill>
              <a:latin typeface="Libre Baskerville"/>
              <a:ea typeface="Libre Baskerville"/>
              <a:cs typeface="Libre Baskerville"/>
              <a:sym typeface="Libre Baskerville"/>
            </a:endParaRPr>
          </a:p>
          <a:p>
            <a:pPr indent="-304800" lvl="0" marL="457200" rtl="0" algn="l">
              <a:spcBef>
                <a:spcPts val="1000"/>
              </a:spcBef>
              <a:spcAft>
                <a:spcPts val="1000"/>
              </a:spcAft>
              <a:buClr>
                <a:schemeClr val="dk2"/>
              </a:buClr>
              <a:buSzPts val="1200"/>
              <a:buFont typeface="Libre Baskerville"/>
              <a:buChar char="●"/>
            </a:pPr>
            <a:r>
              <a:rPr lang="en" sz="1200" u="sng">
                <a:solidFill>
                  <a:schemeClr val="hlink"/>
                </a:solidFill>
                <a:latin typeface="Libre Baskerville"/>
                <a:ea typeface="Libre Baskerville"/>
                <a:cs typeface="Libre Baskerville"/>
                <a:sym typeface="Libre Baskerville"/>
                <a:hlinkClick r:id="rId3"/>
              </a:rPr>
              <a:t>See full list of ADE approved industry credentials</a:t>
            </a:r>
            <a:endParaRPr sz="1200">
              <a:solidFill>
                <a:schemeClr val="dk2"/>
              </a:solidFill>
              <a:latin typeface="Libre Baskerville"/>
              <a:ea typeface="Libre Baskerville"/>
              <a:cs typeface="Libre Baskerville"/>
              <a:sym typeface="Libre Baskerville"/>
            </a:endParaRPr>
          </a:p>
        </p:txBody>
      </p:sp>
      <p:sp>
        <p:nvSpPr>
          <p:cNvPr id="277" name="Google Shape;277;p31"/>
          <p:cNvSpPr txBox="1"/>
          <p:nvPr/>
        </p:nvSpPr>
        <p:spPr>
          <a:xfrm>
            <a:off x="3656050" y="5380650"/>
            <a:ext cx="6155100" cy="1961100"/>
          </a:xfrm>
          <a:prstGeom prst="rect">
            <a:avLst/>
          </a:prstGeom>
          <a:solidFill>
            <a:srgbClr val="F3F3F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latin typeface="League Spartan Medium"/>
                <a:ea typeface="League Spartan Medium"/>
                <a:cs typeface="League Spartan Medium"/>
                <a:sym typeface="League Spartan Medium"/>
              </a:rPr>
              <a:t>Helpful Websites</a:t>
            </a:r>
            <a:endParaRPr sz="2000">
              <a:solidFill>
                <a:schemeClr val="dk2"/>
              </a:solidFill>
              <a:latin typeface="League Spartan Medium"/>
              <a:ea typeface="League Spartan Medium"/>
              <a:cs typeface="League Spartan Medium"/>
              <a:sym typeface="League Spartan Medium"/>
            </a:endParaRPr>
          </a:p>
          <a:p>
            <a:pPr indent="-304800" lvl="0" marL="457200" rtl="0" algn="l">
              <a:spcBef>
                <a:spcPts val="1000"/>
              </a:spcBef>
              <a:spcAft>
                <a:spcPts val="0"/>
              </a:spcAft>
              <a:buClr>
                <a:schemeClr val="dk2"/>
              </a:buClr>
              <a:buSzPts val="1200"/>
              <a:buFont typeface="Libre Baskerville"/>
              <a:buChar char="●"/>
            </a:pPr>
            <a:r>
              <a:rPr lang="en" sz="1200">
                <a:solidFill>
                  <a:schemeClr val="dk2"/>
                </a:solidFill>
                <a:latin typeface="Libre Baskerville"/>
                <a:ea typeface="Libre Baskerville"/>
                <a:cs typeface="Libre Baskerville"/>
                <a:sym typeface="Libre Baskerville"/>
              </a:rPr>
              <a:t>AZ Department of Education CTE programs</a:t>
            </a:r>
            <a:br>
              <a:rPr lang="en" sz="1200">
                <a:solidFill>
                  <a:schemeClr val="dk2"/>
                </a:solidFill>
                <a:latin typeface="Libre Baskerville"/>
                <a:ea typeface="Libre Baskerville"/>
                <a:cs typeface="Libre Baskerville"/>
                <a:sym typeface="Libre Baskerville"/>
              </a:rPr>
            </a:br>
            <a:r>
              <a:rPr lang="en" sz="1200" u="sng">
                <a:solidFill>
                  <a:schemeClr val="hlink"/>
                </a:solidFill>
                <a:latin typeface="Libre Baskerville"/>
                <a:ea typeface="Libre Baskerville"/>
                <a:cs typeface="Libre Baskerville"/>
                <a:sym typeface="Libre Baskerville"/>
                <a:hlinkClick r:id="rId4"/>
              </a:rPr>
              <a:t>https://www.azed.gov/cte/programs</a:t>
            </a:r>
            <a:r>
              <a:rPr lang="en" sz="1200">
                <a:solidFill>
                  <a:schemeClr val="dk2"/>
                </a:solidFill>
                <a:latin typeface="Libre Baskerville"/>
                <a:ea typeface="Libre Baskerville"/>
                <a:cs typeface="Libre Baskerville"/>
                <a:sym typeface="Libre Baskerville"/>
              </a:rPr>
              <a:t> </a:t>
            </a:r>
            <a:endParaRPr sz="1200">
              <a:solidFill>
                <a:schemeClr val="dk2"/>
              </a:solidFill>
              <a:latin typeface="Libre Baskerville"/>
              <a:ea typeface="Libre Baskerville"/>
              <a:cs typeface="Libre Baskerville"/>
              <a:sym typeface="Libre Baskerville"/>
            </a:endParaRPr>
          </a:p>
          <a:p>
            <a:pPr indent="-304800" lvl="0" marL="457200" rtl="0" algn="l">
              <a:spcBef>
                <a:spcPts val="1000"/>
              </a:spcBef>
              <a:spcAft>
                <a:spcPts val="0"/>
              </a:spcAft>
              <a:buClr>
                <a:schemeClr val="dk2"/>
              </a:buClr>
              <a:buSzPts val="1200"/>
              <a:buFont typeface="Libre Baskerville"/>
              <a:buChar char="●"/>
            </a:pPr>
            <a:r>
              <a:rPr lang="en" sz="1200">
                <a:solidFill>
                  <a:schemeClr val="dk2"/>
                </a:solidFill>
                <a:latin typeface="Libre Baskerville"/>
                <a:ea typeface="Libre Baskerville"/>
                <a:cs typeface="Libre Baskerville"/>
                <a:sym typeface="Libre Baskerville"/>
              </a:rPr>
              <a:t>AZ Transfer</a:t>
            </a:r>
            <a:br>
              <a:rPr lang="en" sz="1200">
                <a:solidFill>
                  <a:schemeClr val="dk2"/>
                </a:solidFill>
                <a:latin typeface="Libre Baskerville"/>
                <a:ea typeface="Libre Baskerville"/>
                <a:cs typeface="Libre Baskerville"/>
                <a:sym typeface="Libre Baskerville"/>
              </a:rPr>
            </a:br>
            <a:r>
              <a:rPr lang="en" sz="1200" u="sng">
                <a:solidFill>
                  <a:schemeClr val="hlink"/>
                </a:solidFill>
                <a:latin typeface="Libre Baskerville"/>
                <a:ea typeface="Libre Baskerville"/>
                <a:cs typeface="Libre Baskerville"/>
                <a:sym typeface="Libre Baskerville"/>
                <a:hlinkClick r:id="rId5"/>
              </a:rPr>
              <a:t>https://aztransfer.com/</a:t>
            </a:r>
            <a:r>
              <a:rPr lang="en" sz="1200">
                <a:solidFill>
                  <a:schemeClr val="dk2"/>
                </a:solidFill>
                <a:latin typeface="Libre Baskerville"/>
                <a:ea typeface="Libre Baskerville"/>
                <a:cs typeface="Libre Baskerville"/>
                <a:sym typeface="Libre Baskerville"/>
              </a:rPr>
              <a:t> </a:t>
            </a:r>
            <a:endParaRPr sz="1200">
              <a:solidFill>
                <a:schemeClr val="dk2"/>
              </a:solidFill>
              <a:latin typeface="Libre Baskerville"/>
              <a:ea typeface="Libre Baskerville"/>
              <a:cs typeface="Libre Baskerville"/>
              <a:sym typeface="Libre Baskerville"/>
            </a:endParaRPr>
          </a:p>
          <a:p>
            <a:pPr indent="-304800" lvl="0" marL="457200" rtl="0" algn="l">
              <a:spcBef>
                <a:spcPts val="1000"/>
              </a:spcBef>
              <a:spcAft>
                <a:spcPts val="1000"/>
              </a:spcAft>
              <a:buClr>
                <a:schemeClr val="dk2"/>
              </a:buClr>
              <a:buSzPts val="1200"/>
              <a:buFont typeface="Libre Baskerville"/>
              <a:buChar char="●"/>
            </a:pPr>
            <a:r>
              <a:rPr lang="en" sz="1200">
                <a:solidFill>
                  <a:schemeClr val="dk2"/>
                </a:solidFill>
                <a:latin typeface="Libre Baskerville"/>
                <a:ea typeface="Libre Baskerville"/>
                <a:cs typeface="Libre Baskerville"/>
                <a:sym typeface="Libre Baskerville"/>
              </a:rPr>
              <a:t>AZ Transfer Exam Equivalency Guide</a:t>
            </a:r>
            <a:br>
              <a:rPr lang="en" sz="1200">
                <a:solidFill>
                  <a:schemeClr val="dk2"/>
                </a:solidFill>
                <a:latin typeface="Libre Baskerville"/>
                <a:ea typeface="Libre Baskerville"/>
                <a:cs typeface="Libre Baskerville"/>
                <a:sym typeface="Libre Baskerville"/>
              </a:rPr>
            </a:br>
            <a:r>
              <a:rPr lang="en" sz="1200" u="sng">
                <a:solidFill>
                  <a:schemeClr val="hlink"/>
                </a:solidFill>
                <a:latin typeface="Libre Baskerville"/>
                <a:ea typeface="Libre Baskerville"/>
                <a:cs typeface="Libre Baskerville"/>
                <a:sym typeface="Libre Baskerville"/>
                <a:hlinkClick r:id="rId6"/>
              </a:rPr>
              <a:t>https://aztransmac2.asu.edu/cgi-bin/WebObjects/ATASS.woa/wa/EEG</a:t>
            </a:r>
            <a:r>
              <a:rPr lang="en" sz="1200">
                <a:solidFill>
                  <a:schemeClr val="dk2"/>
                </a:solidFill>
                <a:latin typeface="Libre Baskerville"/>
                <a:ea typeface="Libre Baskerville"/>
                <a:cs typeface="Libre Baskerville"/>
                <a:sym typeface="Libre Baskerville"/>
              </a:rPr>
              <a:t> </a:t>
            </a:r>
            <a:endParaRPr sz="1200">
              <a:solidFill>
                <a:schemeClr val="dk2"/>
              </a:solidFill>
              <a:latin typeface="Libre Baskerville"/>
              <a:ea typeface="Libre Baskerville"/>
              <a:cs typeface="Libre Baskerville"/>
              <a:sym typeface="Libre Baskerville"/>
            </a:endParaRPr>
          </a:p>
        </p:txBody>
      </p:sp>
      <p:sp>
        <p:nvSpPr>
          <p:cNvPr id="278" name="Google Shape;278;p31"/>
          <p:cNvSpPr txBox="1"/>
          <p:nvPr/>
        </p:nvSpPr>
        <p:spPr>
          <a:xfrm>
            <a:off x="247200" y="218675"/>
            <a:ext cx="9564000" cy="1083900"/>
          </a:xfrm>
          <a:prstGeom prst="rect">
            <a:avLst/>
          </a:prstGeom>
          <a:solidFill>
            <a:srgbClr val="F3F3F3"/>
          </a:solid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000">
                <a:solidFill>
                  <a:schemeClr val="dk2"/>
                </a:solidFill>
                <a:latin typeface="League Spartan Medium"/>
                <a:ea typeface="League Spartan Medium"/>
                <a:cs typeface="League Spartan Medium"/>
                <a:sym typeface="League Spartan Medium"/>
              </a:rPr>
              <a:t>Precision Machining &amp; Engineering</a:t>
            </a:r>
            <a:endParaRPr sz="3000">
              <a:solidFill>
                <a:schemeClr val="dk2"/>
              </a:solidFill>
              <a:latin typeface="League Spartan Medium"/>
              <a:ea typeface="League Spartan Medium"/>
              <a:cs typeface="League Spartan Medium"/>
              <a:sym typeface="League Spartan Medium"/>
            </a:endParaRPr>
          </a:p>
          <a:p>
            <a:pPr indent="0" lvl="0" marL="0" rtl="0" algn="r">
              <a:spcBef>
                <a:spcPts val="0"/>
              </a:spcBef>
              <a:spcAft>
                <a:spcPts val="0"/>
              </a:spcAft>
              <a:buNone/>
            </a:pPr>
            <a:r>
              <a:rPr i="1" lang="en" sz="2200">
                <a:solidFill>
                  <a:schemeClr val="dk2"/>
                </a:solidFill>
                <a:latin typeface="Libre Baskerville"/>
                <a:ea typeface="Libre Baskerville"/>
                <a:cs typeface="Libre Baskerville"/>
                <a:sym typeface="Libre Baskerville"/>
              </a:rPr>
              <a:t>Arizona Department of Education</a:t>
            </a:r>
            <a:endParaRPr i="1" sz="2200">
              <a:solidFill>
                <a:schemeClr val="dk2"/>
              </a:solidFill>
              <a:latin typeface="Libre Baskerville"/>
              <a:ea typeface="Libre Baskerville"/>
              <a:cs typeface="Libre Baskerville"/>
              <a:sym typeface="Libre Baskerville"/>
            </a:endParaRPr>
          </a:p>
        </p:txBody>
      </p:sp>
      <p:sp>
        <p:nvSpPr>
          <p:cNvPr id="279" name="Google Shape;279;p31"/>
          <p:cNvSpPr txBox="1"/>
          <p:nvPr/>
        </p:nvSpPr>
        <p:spPr>
          <a:xfrm>
            <a:off x="247225" y="194500"/>
            <a:ext cx="1526700" cy="37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Libre Baskerville"/>
                <a:ea typeface="Libre Baskerville"/>
                <a:cs typeface="Libre Baskerville"/>
                <a:sym typeface="Libre Baskerville"/>
              </a:rPr>
              <a:t>Appendix S</a:t>
            </a:r>
            <a:endParaRPr sz="1200">
              <a:solidFill>
                <a:schemeClr val="dk2"/>
              </a:solidFill>
              <a:latin typeface="Libre Baskerville"/>
              <a:ea typeface="Libre Baskerville"/>
              <a:cs typeface="Libre Baskerville"/>
              <a:sym typeface="Libre Baskerville"/>
            </a:endParaRPr>
          </a:p>
        </p:txBody>
      </p:sp>
      <p:sp>
        <p:nvSpPr>
          <p:cNvPr id="280" name="Google Shape;280;p31"/>
          <p:cNvSpPr txBox="1"/>
          <p:nvPr/>
        </p:nvSpPr>
        <p:spPr>
          <a:xfrm>
            <a:off x="8284500" y="5011150"/>
            <a:ext cx="1526700" cy="28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100">
                <a:solidFill>
                  <a:schemeClr val="dk2"/>
                </a:solidFill>
                <a:latin typeface="Libre Baskerville"/>
                <a:ea typeface="Libre Baskerville"/>
                <a:cs typeface="Libre Baskerville"/>
                <a:sym typeface="Libre Baskerville"/>
              </a:rPr>
              <a:t>* College credit</a:t>
            </a:r>
            <a:endParaRPr sz="1100">
              <a:solidFill>
                <a:schemeClr val="dk2"/>
              </a:solidFill>
              <a:latin typeface="Libre Baskerville"/>
              <a:ea typeface="Libre Baskerville"/>
              <a:cs typeface="Libre Baskerville"/>
              <a:sym typeface="Libre Baskerville"/>
            </a:endParaRPr>
          </a:p>
        </p:txBody>
      </p:sp>
      <p:sp>
        <p:nvSpPr>
          <p:cNvPr id="281" name="Google Shape;281;p31"/>
          <p:cNvSpPr txBox="1"/>
          <p:nvPr/>
        </p:nvSpPr>
        <p:spPr>
          <a:xfrm>
            <a:off x="263400" y="7309750"/>
            <a:ext cx="9531600" cy="457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000">
                <a:solidFill>
                  <a:srgbClr val="666666"/>
                </a:solidFill>
                <a:highlight>
                  <a:srgbClr val="FFFFFF"/>
                </a:highlight>
                <a:uFill>
                  <a:noFill/>
                </a:uFill>
                <a:latin typeface="Libre Baskerville"/>
                <a:ea typeface="Libre Baskerville"/>
                <a:cs typeface="Libre Baskerville"/>
                <a:sym typeface="Libre Baskerville"/>
                <a:hlinkClick r:id="rId7">
                  <a:extLst>
                    <a:ext uri="{A12FA001-AC4F-418D-AE19-62706E023703}">
                      <ahyp:hlinkClr val="tx"/>
                    </a:ext>
                  </a:extLst>
                </a:hlinkClick>
              </a:rPr>
              <a:t>Programs of Study: Occupational Certificates and Degrees </a:t>
            </a:r>
            <a:r>
              <a:rPr lang="en" sz="1000">
                <a:solidFill>
                  <a:srgbClr val="666666"/>
                </a:solidFill>
                <a:highlight>
                  <a:srgbClr val="FFFFFF"/>
                </a:highlight>
                <a:latin typeface="Libre Baskerville"/>
                <a:ea typeface="Libre Baskerville"/>
                <a:cs typeface="Libre Baskerville"/>
                <a:sym typeface="Libre Baskerville"/>
              </a:rPr>
              <a:t>© 2024 by Center for the Future of Arizona and Level Up Education Pathways Consulting, LLC is licensed under </a:t>
            </a:r>
            <a:r>
              <a:rPr lang="en" sz="1000">
                <a:solidFill>
                  <a:srgbClr val="666666"/>
                </a:solidFill>
                <a:highlight>
                  <a:srgbClr val="FFFFFF"/>
                </a:highlight>
                <a:uFill>
                  <a:noFill/>
                </a:uFill>
                <a:latin typeface="Libre Baskerville"/>
                <a:ea typeface="Libre Baskerville"/>
                <a:cs typeface="Libre Baskerville"/>
                <a:sym typeface="Libre Baskerville"/>
                <a:hlinkClick r:id="rId8">
                  <a:extLst>
                    <a:ext uri="{A12FA001-AC4F-418D-AE19-62706E023703}">
                      <ahyp:hlinkClr val="tx"/>
                    </a:ext>
                  </a:extLst>
                </a:hlinkClick>
              </a:rPr>
              <a:t>CC BY-NC-SA 4.0</a:t>
            </a:r>
            <a:endParaRPr sz="2200">
              <a:solidFill>
                <a:schemeClr val="dk2"/>
              </a:solidFill>
            </a:endParaRPr>
          </a:p>
        </p:txBody>
      </p:sp>
      <p:pic>
        <p:nvPicPr>
          <p:cNvPr id="282" name="Google Shape;282;p31"/>
          <p:cNvPicPr preferRelativeResize="0"/>
          <p:nvPr/>
        </p:nvPicPr>
        <p:blipFill rotWithShape="1">
          <a:blip r:embed="rId9">
            <a:alphaModFix/>
          </a:blip>
          <a:srcRect b="4364" l="0" r="0" t="8169"/>
          <a:stretch/>
        </p:blipFill>
        <p:spPr>
          <a:xfrm>
            <a:off x="263400" y="572808"/>
            <a:ext cx="2716400" cy="72977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nvSpPr>
        <p:spPr>
          <a:xfrm>
            <a:off x="247200" y="218675"/>
            <a:ext cx="9564000" cy="1083900"/>
          </a:xfrm>
          <a:prstGeom prst="rect">
            <a:avLst/>
          </a:prstGeom>
          <a:solidFill>
            <a:srgbClr val="F3F3F3"/>
          </a:solid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800">
                <a:solidFill>
                  <a:schemeClr val="dk2"/>
                </a:solidFill>
                <a:latin typeface="League Spartan Medium"/>
                <a:ea typeface="League Spartan Medium"/>
                <a:cs typeface="League Spartan Medium"/>
                <a:sym typeface="League Spartan Medium"/>
              </a:rPr>
              <a:t>Occupational Program Title</a:t>
            </a:r>
            <a:endParaRPr sz="3800">
              <a:solidFill>
                <a:schemeClr val="dk2"/>
              </a:solidFill>
              <a:latin typeface="League Spartan Medium"/>
              <a:ea typeface="League Spartan Medium"/>
              <a:cs typeface="League Spartan Medium"/>
              <a:sym typeface="League Spartan Medium"/>
            </a:endParaRPr>
          </a:p>
          <a:p>
            <a:pPr indent="0" lvl="0" marL="0" rtl="0" algn="r">
              <a:spcBef>
                <a:spcPts val="0"/>
              </a:spcBef>
              <a:spcAft>
                <a:spcPts val="0"/>
              </a:spcAft>
              <a:buNone/>
            </a:pPr>
            <a:r>
              <a:rPr i="1" lang="en" sz="2200">
                <a:solidFill>
                  <a:schemeClr val="dk2"/>
                </a:solidFill>
                <a:latin typeface="Libre Baskerville"/>
                <a:ea typeface="Libre Baskerville"/>
                <a:cs typeface="Libre Baskerville"/>
                <a:sym typeface="Libre Baskerville"/>
              </a:rPr>
              <a:t>Arizona Department of Education</a:t>
            </a:r>
            <a:endParaRPr i="1" sz="2200">
              <a:solidFill>
                <a:schemeClr val="dk2"/>
              </a:solidFill>
              <a:latin typeface="Libre Baskerville"/>
              <a:ea typeface="Libre Baskerville"/>
              <a:cs typeface="Libre Baskerville"/>
              <a:sym typeface="Libre Baskerville"/>
            </a:endParaRPr>
          </a:p>
        </p:txBody>
      </p:sp>
      <p:graphicFrame>
        <p:nvGraphicFramePr>
          <p:cNvPr id="67" name="Google Shape;67;p14"/>
          <p:cNvGraphicFramePr/>
          <p:nvPr/>
        </p:nvGraphicFramePr>
        <p:xfrm>
          <a:off x="247238" y="1362275"/>
          <a:ext cx="3000000" cy="3000000"/>
        </p:xfrm>
        <a:graphic>
          <a:graphicData uri="http://schemas.openxmlformats.org/drawingml/2006/table">
            <a:tbl>
              <a:tblPr>
                <a:noFill/>
                <a:tableStyleId>{BD1D8832-9A60-4B85-9EBC-4BEB6B7ECC4D}</a:tableStyleId>
              </a:tblPr>
              <a:tblGrid>
                <a:gridCol w="1366275"/>
                <a:gridCol w="1366275"/>
                <a:gridCol w="1366275"/>
                <a:gridCol w="1366275"/>
                <a:gridCol w="1366275"/>
                <a:gridCol w="1366275"/>
                <a:gridCol w="1366275"/>
              </a:tblGrid>
              <a:tr h="381000">
                <a:tc>
                  <a:txBody>
                    <a:bodyPr/>
                    <a:lstStyle/>
                    <a:p>
                      <a:pPr indent="0" lvl="0" marL="0" rtl="0" algn="l">
                        <a:spcBef>
                          <a:spcPts val="0"/>
                        </a:spcBef>
                        <a:spcAft>
                          <a:spcPts val="0"/>
                        </a:spcAft>
                        <a:buNone/>
                      </a:pPr>
                      <a:r>
                        <a:t/>
                      </a:r>
                      <a:endParaRPr sz="1200">
                        <a:latin typeface="Libre Baskerville"/>
                        <a:ea typeface="Libre Baskerville"/>
                        <a:cs typeface="Libre Baskerville"/>
                        <a:sym typeface="Libre Baskerville"/>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English (4)</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Math (4)</a:t>
                      </a:r>
                      <a:endParaRPr b="1" sz="1200">
                        <a:latin typeface="Libre Baskerville"/>
                        <a:ea typeface="Libre Baskerville"/>
                        <a:cs typeface="Libre Baskerville"/>
                        <a:sym typeface="Libre Baskerville"/>
                      </a:endParaRPr>
                    </a:p>
                    <a:p>
                      <a:pPr indent="0" lvl="0" marL="0" rtl="0" algn="ctr">
                        <a:spcBef>
                          <a:spcPts val="0"/>
                        </a:spcBef>
                        <a:spcAft>
                          <a:spcPts val="0"/>
                        </a:spcAft>
                        <a:buNone/>
                      </a:pPr>
                      <a:r>
                        <a:rPr i="1" lang="en" sz="1100">
                          <a:latin typeface="Libre Baskerville"/>
                          <a:ea typeface="Libre Baskerville"/>
                          <a:cs typeface="Libre Baskerville"/>
                          <a:sym typeface="Libre Baskerville"/>
                        </a:rPr>
                        <a:t>Advanced</a:t>
                      </a:r>
                      <a:endParaRPr i="1" sz="11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CE5CD"/>
                    </a:solidFill>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Science (3)</a:t>
                      </a:r>
                      <a:endParaRPr b="1" sz="1200">
                        <a:latin typeface="Libre Baskerville"/>
                        <a:ea typeface="Libre Baskerville"/>
                        <a:cs typeface="Libre Baskerville"/>
                        <a:sym typeface="Libre Baskerville"/>
                      </a:endParaRPr>
                    </a:p>
                    <a:p>
                      <a:pPr indent="0" lvl="0" marL="0" rtl="0" algn="ctr">
                        <a:spcBef>
                          <a:spcPts val="0"/>
                        </a:spcBef>
                        <a:spcAft>
                          <a:spcPts val="0"/>
                        </a:spcAft>
                        <a:buNone/>
                      </a:pPr>
                      <a:r>
                        <a:rPr i="1" lang="en" sz="1100">
                          <a:latin typeface="Libre Baskerville"/>
                          <a:ea typeface="Libre Baskerville"/>
                          <a:cs typeface="Libre Baskerville"/>
                          <a:sym typeface="Libre Baskerville"/>
                        </a:rPr>
                        <a:t>Advanced</a:t>
                      </a:r>
                      <a:endParaRPr i="1" sz="11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CE5CD"/>
                    </a:solidFill>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History &amp; Social Science (3)</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Fine Arts &amp; CTE (1)</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Electives (7)</a:t>
                      </a:r>
                      <a:endParaRPr b="1" sz="1200">
                        <a:latin typeface="Libre Baskerville"/>
                        <a:ea typeface="Libre Baskerville"/>
                        <a:cs typeface="Libre Baskerville"/>
                        <a:sym typeface="Libre Baskerville"/>
                      </a:endParaRPr>
                    </a:p>
                    <a:p>
                      <a:pPr indent="0" lvl="0" marL="0" rtl="0" algn="ctr">
                        <a:spcBef>
                          <a:spcPts val="0"/>
                        </a:spcBef>
                        <a:spcAft>
                          <a:spcPts val="0"/>
                        </a:spcAft>
                        <a:buNone/>
                      </a:pPr>
                      <a:r>
                        <a:rPr i="1" lang="en" sz="1100">
                          <a:latin typeface="Libre Baskerville"/>
                          <a:ea typeface="Libre Baskerville"/>
                          <a:cs typeface="Libre Baskerville"/>
                          <a:sym typeface="Libre Baskerville"/>
                        </a:rPr>
                        <a:t>See additional electives in chart</a:t>
                      </a:r>
                      <a:endParaRPr i="1" sz="11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792450">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Grade 9</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Frosh English</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Advanced Geometry</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Earth &amp; Space Science</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i="1" lang="en" sz="1000">
                          <a:latin typeface="Libre Baskerville"/>
                          <a:ea typeface="Libre Baskerville"/>
                          <a:cs typeface="Libre Baskerville"/>
                          <a:sym typeface="Libre Baskerville"/>
                        </a:rPr>
                        <a:t>Career Exploration</a:t>
                      </a:r>
                      <a:endParaRPr i="1"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i="1" lang="en" sz="1000">
                          <a:latin typeface="Libre Baskerville"/>
                          <a:ea typeface="Libre Baskerville"/>
                          <a:cs typeface="Libre Baskerville"/>
                          <a:sym typeface="Libre Baskerville"/>
                        </a:rPr>
                        <a:t>Any</a:t>
                      </a:r>
                      <a:endParaRPr i="1"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 </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Any</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i="1" lang="en" sz="1000">
                          <a:latin typeface="Libre Baskerville"/>
                          <a:ea typeface="Libre Baskerville"/>
                          <a:cs typeface="Libre Baskerville"/>
                          <a:sym typeface="Libre Baskerville"/>
                        </a:rPr>
                        <a:t>*</a:t>
                      </a:r>
                      <a:r>
                        <a:rPr i="1" lang="en" sz="1000">
                          <a:latin typeface="Libre Baskerville"/>
                          <a:ea typeface="Libre Baskerville"/>
                          <a:cs typeface="Libre Baskerville"/>
                          <a:sym typeface="Libre Baskerville"/>
                        </a:rPr>
                        <a:t>World Language University req.</a:t>
                      </a:r>
                      <a:endParaRPr i="1"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792450">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Grade 10</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solidFill>
                            <a:schemeClr val="dk1"/>
                          </a:solidFill>
                          <a:latin typeface="Libre Baskerville"/>
                          <a:ea typeface="Libre Baskerville"/>
                          <a:cs typeface="Libre Baskerville"/>
                          <a:sym typeface="Libre Baskerville"/>
                        </a:rPr>
                        <a:t>Soph English</a:t>
                      </a:r>
                      <a:endParaRPr sz="10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None/>
                      </a:pPr>
                      <a:r>
                        <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Advanced</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Algebra II</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*College Algebra</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solidFill>
                            <a:schemeClr val="dk1"/>
                          </a:solidFill>
                          <a:latin typeface="Libre Baskerville"/>
                          <a:ea typeface="Libre Baskerville"/>
                          <a:cs typeface="Libre Baskerville"/>
                          <a:sym typeface="Libre Baskerville"/>
                        </a:rPr>
                        <a:t>Physical Science</a:t>
                      </a:r>
                      <a:endParaRPr sz="1000">
                        <a:solidFill>
                          <a:schemeClr val="dk1"/>
                        </a:solidFill>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World History</a:t>
                      </a:r>
                      <a:endParaRPr sz="1000">
                        <a:latin typeface="Libre Baskerville"/>
                        <a:ea typeface="Libre Baskerville"/>
                        <a:cs typeface="Libre Baskerville"/>
                        <a:sym typeface="Libre Baskerville"/>
                      </a:endParaRPr>
                    </a:p>
                    <a:p>
                      <a:pPr indent="0" lvl="0" marL="0" rtl="0" algn="l">
                        <a:spcBef>
                          <a:spcPts val="0"/>
                        </a:spcBef>
                        <a:spcAft>
                          <a:spcPts val="0"/>
                        </a:spcAft>
                        <a:buClr>
                          <a:schemeClr val="dk1"/>
                        </a:buClr>
                        <a:buSzPts val="1100"/>
                        <a:buFont typeface="Arial"/>
                        <a:buNone/>
                      </a:pPr>
                      <a:r>
                        <a:rPr i="1" lang="en" sz="1000">
                          <a:solidFill>
                            <a:schemeClr val="dk1"/>
                          </a:solidFill>
                          <a:latin typeface="Libre Baskerville"/>
                          <a:ea typeface="Libre Baskerville"/>
                          <a:cs typeface="Libre Baskerville"/>
                          <a:sym typeface="Libre Baskerville"/>
                        </a:rPr>
                        <a:t>*Any one course</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CTE</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Any</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i="1" lang="en" sz="1000">
                          <a:solidFill>
                            <a:schemeClr val="dk1"/>
                          </a:solidFill>
                          <a:latin typeface="Libre Baskerville"/>
                          <a:ea typeface="Libre Baskerville"/>
                          <a:cs typeface="Libre Baskerville"/>
                          <a:sym typeface="Libre Baskerville"/>
                        </a:rPr>
                        <a:t>*</a:t>
                      </a:r>
                      <a:r>
                        <a:rPr i="1" lang="en" sz="1000">
                          <a:solidFill>
                            <a:schemeClr val="dk1"/>
                          </a:solidFill>
                          <a:latin typeface="Libre Baskerville"/>
                          <a:ea typeface="Libre Baskerville"/>
                          <a:cs typeface="Libre Baskerville"/>
                          <a:sym typeface="Libre Baskerville"/>
                        </a:rPr>
                        <a:t>World Language University req.</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792450">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Grade 11</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Junior English</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*English Comp 1</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Advanced Precalculus</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*Precalculus</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solidFill>
                            <a:schemeClr val="dk1"/>
                          </a:solidFill>
                          <a:latin typeface="Libre Baskerville"/>
                          <a:ea typeface="Libre Baskerville"/>
                          <a:cs typeface="Libre Baskerville"/>
                          <a:sym typeface="Libre Baskerville"/>
                        </a:rPr>
                        <a:t>Life Science</a:t>
                      </a:r>
                      <a:endParaRPr sz="1000">
                        <a:solidFill>
                          <a:schemeClr val="dk1"/>
                        </a:solidFill>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Am/AZ History</a:t>
                      </a:r>
                      <a:endParaRPr sz="1000">
                        <a:latin typeface="Libre Baskerville"/>
                        <a:ea typeface="Libre Baskerville"/>
                        <a:cs typeface="Libre Baskerville"/>
                        <a:sym typeface="Libre Baskerville"/>
                      </a:endParaRPr>
                    </a:p>
                    <a:p>
                      <a:pPr indent="0" lvl="0" marL="0" rtl="0" algn="l">
                        <a:spcBef>
                          <a:spcPts val="0"/>
                        </a:spcBef>
                        <a:spcAft>
                          <a:spcPts val="0"/>
                        </a:spcAft>
                        <a:buClr>
                          <a:schemeClr val="dk1"/>
                        </a:buClr>
                        <a:buSzPts val="1100"/>
                        <a:buFont typeface="Arial"/>
                        <a:buNone/>
                      </a:pPr>
                      <a:r>
                        <a:rPr i="1" lang="en" sz="1000">
                          <a:solidFill>
                            <a:schemeClr val="dk1"/>
                          </a:solidFill>
                          <a:latin typeface="Libre Baskerville"/>
                          <a:ea typeface="Libre Baskerville"/>
                          <a:cs typeface="Libre Baskerville"/>
                          <a:sym typeface="Libre Baskerville"/>
                        </a:rPr>
                        <a:t>*Any one course</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CTE</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792450">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Grade 12</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Senior English</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*Eng Comp 1 or Eng Comp 1 and 2</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Math Choice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a:t>
                      </a:r>
                      <a:r>
                        <a:rPr lang="en" sz="1000">
                          <a:latin typeface="Libre Baskerville"/>
                          <a:ea typeface="Libre Baskerville"/>
                          <a:cs typeface="Libre Baskerville"/>
                          <a:sym typeface="Libre Baskerville"/>
                        </a:rPr>
                        <a:t>Calculus or Statistics</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a:t>
                      </a:r>
                      <a:r>
                        <a:rPr lang="en" sz="1000">
                          <a:latin typeface="Libre Baskerville"/>
                          <a:ea typeface="Libre Baskerville"/>
                          <a:cs typeface="Libre Baskerville"/>
                          <a:sym typeface="Libre Baskerville"/>
                        </a:rPr>
                        <a:t>Chemistry</a:t>
                      </a:r>
                      <a:r>
                        <a:rPr lang="en" sz="1000">
                          <a:latin typeface="Libre Baskerville"/>
                          <a:ea typeface="Libre Baskerville"/>
                          <a:cs typeface="Libre Baskerville"/>
                          <a:sym typeface="Libre Baskerville"/>
                        </a:rPr>
                        <a:t> or Biology for Majors</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Government &amp; Economics</a:t>
                      </a:r>
                      <a:endParaRPr sz="1000">
                        <a:latin typeface="Libre Baskerville"/>
                        <a:ea typeface="Libre Baskerville"/>
                        <a:cs typeface="Libre Baskerville"/>
                        <a:sym typeface="Libre Baskerville"/>
                      </a:endParaRPr>
                    </a:p>
                    <a:p>
                      <a:pPr indent="0" lvl="0" marL="0" rtl="0" algn="l">
                        <a:spcBef>
                          <a:spcPts val="0"/>
                        </a:spcBef>
                        <a:spcAft>
                          <a:spcPts val="0"/>
                        </a:spcAft>
                        <a:buClr>
                          <a:schemeClr val="dk1"/>
                        </a:buClr>
                        <a:buSzPts val="1100"/>
                        <a:buFont typeface="Arial"/>
                        <a:buNone/>
                      </a:pPr>
                      <a:r>
                        <a:rPr i="1" lang="en" sz="1000">
                          <a:solidFill>
                            <a:schemeClr val="dk1"/>
                          </a:solidFill>
                          <a:latin typeface="Libre Baskerville"/>
                          <a:ea typeface="Libre Baskerville"/>
                          <a:cs typeface="Libre Baskerville"/>
                          <a:sym typeface="Libre Baskerville"/>
                        </a:rPr>
                        <a:t>*Any one course</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CTE</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bl>
          </a:graphicData>
        </a:graphic>
      </p:graphicFrame>
      <p:sp>
        <p:nvSpPr>
          <p:cNvPr id="68" name="Google Shape;68;p14"/>
          <p:cNvSpPr txBox="1"/>
          <p:nvPr/>
        </p:nvSpPr>
        <p:spPr>
          <a:xfrm>
            <a:off x="247288" y="5348650"/>
            <a:ext cx="3296700" cy="1961100"/>
          </a:xfrm>
          <a:prstGeom prst="rect">
            <a:avLst/>
          </a:prstGeom>
          <a:solidFill>
            <a:srgbClr val="F3F3F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latin typeface="League Spartan Medium"/>
                <a:ea typeface="League Spartan Medium"/>
                <a:cs typeface="League Spartan Medium"/>
                <a:sym typeface="League Spartan Medium"/>
              </a:rPr>
              <a:t>AZ Department of Education</a:t>
            </a:r>
            <a:endParaRPr sz="2000">
              <a:solidFill>
                <a:schemeClr val="dk2"/>
              </a:solidFill>
              <a:latin typeface="League Spartan Medium"/>
              <a:ea typeface="League Spartan Medium"/>
              <a:cs typeface="League Spartan Medium"/>
              <a:sym typeface="League Spartan Medium"/>
            </a:endParaRPr>
          </a:p>
          <a:p>
            <a:pPr indent="0" lvl="0" marL="0" rtl="0" algn="l">
              <a:spcBef>
                <a:spcPts val="0"/>
              </a:spcBef>
              <a:spcAft>
                <a:spcPts val="0"/>
              </a:spcAft>
              <a:buNone/>
            </a:pPr>
            <a:r>
              <a:rPr i="1" lang="en" sz="1600">
                <a:solidFill>
                  <a:schemeClr val="dk2"/>
                </a:solidFill>
                <a:latin typeface="Libre Baskerville"/>
                <a:ea typeface="Libre Baskerville"/>
                <a:cs typeface="Libre Baskerville"/>
                <a:sym typeface="Libre Baskerville"/>
              </a:rPr>
              <a:t>Approved Industry Credentials</a:t>
            </a:r>
            <a:endParaRPr i="1" sz="1600">
              <a:solidFill>
                <a:schemeClr val="dk2"/>
              </a:solidFill>
              <a:latin typeface="Libre Baskerville"/>
              <a:ea typeface="Libre Baskerville"/>
              <a:cs typeface="Libre Baskerville"/>
              <a:sym typeface="Libre Baskerville"/>
            </a:endParaRPr>
          </a:p>
          <a:p>
            <a:pPr indent="-304800" lvl="0" marL="457200" rtl="0" algn="l">
              <a:spcBef>
                <a:spcPts val="1000"/>
              </a:spcBef>
              <a:spcAft>
                <a:spcPts val="0"/>
              </a:spcAft>
              <a:buClr>
                <a:schemeClr val="dk2"/>
              </a:buClr>
              <a:buSzPts val="1200"/>
              <a:buFont typeface="Libre Baskerville"/>
              <a:buChar char="●"/>
            </a:pPr>
            <a:r>
              <a:rPr lang="en" sz="1200">
                <a:solidFill>
                  <a:schemeClr val="dk2"/>
                </a:solidFill>
                <a:latin typeface="Libre Baskerville"/>
                <a:ea typeface="Libre Baskerville"/>
                <a:cs typeface="Libre Baskerville"/>
                <a:sym typeface="Libre Baskerville"/>
              </a:rPr>
              <a:t> </a:t>
            </a:r>
            <a:endParaRPr sz="1200">
              <a:solidFill>
                <a:schemeClr val="dk2"/>
              </a:solidFill>
              <a:latin typeface="Libre Baskerville"/>
              <a:ea typeface="Libre Baskerville"/>
              <a:cs typeface="Libre Baskerville"/>
              <a:sym typeface="Libre Baskerville"/>
            </a:endParaRPr>
          </a:p>
          <a:p>
            <a:pPr indent="-304800" lvl="0" marL="457200" rtl="0" algn="l">
              <a:spcBef>
                <a:spcPts val="1000"/>
              </a:spcBef>
              <a:spcAft>
                <a:spcPts val="0"/>
              </a:spcAft>
              <a:buClr>
                <a:schemeClr val="dk2"/>
              </a:buClr>
              <a:buSzPts val="1200"/>
              <a:buFont typeface="Libre Baskerville"/>
              <a:buChar char="●"/>
            </a:pPr>
            <a:r>
              <a:rPr lang="en" sz="1200">
                <a:solidFill>
                  <a:schemeClr val="dk2"/>
                </a:solidFill>
                <a:latin typeface="Libre Baskerville"/>
                <a:ea typeface="Libre Baskerville"/>
                <a:cs typeface="Libre Baskerville"/>
                <a:sym typeface="Libre Baskerville"/>
              </a:rPr>
              <a:t> </a:t>
            </a:r>
            <a:endParaRPr sz="1200">
              <a:solidFill>
                <a:schemeClr val="dk2"/>
              </a:solidFill>
              <a:latin typeface="Libre Baskerville"/>
              <a:ea typeface="Libre Baskerville"/>
              <a:cs typeface="Libre Baskerville"/>
              <a:sym typeface="Libre Baskerville"/>
            </a:endParaRPr>
          </a:p>
          <a:p>
            <a:pPr indent="-304800" lvl="0" marL="457200" rtl="0" algn="l">
              <a:spcBef>
                <a:spcPts val="1000"/>
              </a:spcBef>
              <a:spcAft>
                <a:spcPts val="1000"/>
              </a:spcAft>
              <a:buClr>
                <a:schemeClr val="dk2"/>
              </a:buClr>
              <a:buSzPts val="1200"/>
              <a:buFont typeface="Libre Baskerville"/>
              <a:buChar char="●"/>
            </a:pPr>
            <a:r>
              <a:t/>
            </a:r>
            <a:endParaRPr sz="1200">
              <a:solidFill>
                <a:schemeClr val="dk2"/>
              </a:solidFill>
              <a:latin typeface="Libre Baskerville"/>
              <a:ea typeface="Libre Baskerville"/>
              <a:cs typeface="Libre Baskerville"/>
              <a:sym typeface="Libre Baskerville"/>
            </a:endParaRPr>
          </a:p>
        </p:txBody>
      </p:sp>
      <p:sp>
        <p:nvSpPr>
          <p:cNvPr id="69" name="Google Shape;69;p14"/>
          <p:cNvSpPr txBox="1"/>
          <p:nvPr/>
        </p:nvSpPr>
        <p:spPr>
          <a:xfrm>
            <a:off x="3656013" y="5348650"/>
            <a:ext cx="6155100" cy="1961100"/>
          </a:xfrm>
          <a:prstGeom prst="rect">
            <a:avLst/>
          </a:prstGeom>
          <a:solidFill>
            <a:srgbClr val="F3F3F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latin typeface="League Spartan Medium"/>
                <a:ea typeface="League Spartan Medium"/>
                <a:cs typeface="League Spartan Medium"/>
                <a:sym typeface="League Spartan Medium"/>
              </a:rPr>
              <a:t>Helpful Websites</a:t>
            </a:r>
            <a:endParaRPr sz="2000">
              <a:solidFill>
                <a:schemeClr val="dk2"/>
              </a:solidFill>
              <a:latin typeface="League Spartan Medium"/>
              <a:ea typeface="League Spartan Medium"/>
              <a:cs typeface="League Spartan Medium"/>
              <a:sym typeface="League Spartan Medium"/>
            </a:endParaRPr>
          </a:p>
          <a:p>
            <a:pPr indent="-304800" lvl="0" marL="457200" rtl="0" algn="l">
              <a:spcBef>
                <a:spcPts val="1000"/>
              </a:spcBef>
              <a:spcAft>
                <a:spcPts val="0"/>
              </a:spcAft>
              <a:buClr>
                <a:schemeClr val="dk2"/>
              </a:buClr>
              <a:buSzPts val="1200"/>
              <a:buFont typeface="Libre Baskerville"/>
              <a:buChar char="●"/>
            </a:pPr>
            <a:r>
              <a:rPr lang="en" sz="1200">
                <a:solidFill>
                  <a:schemeClr val="dk2"/>
                </a:solidFill>
                <a:latin typeface="Libre Baskerville"/>
                <a:ea typeface="Libre Baskerville"/>
                <a:cs typeface="Libre Baskerville"/>
                <a:sym typeface="Libre Baskerville"/>
              </a:rPr>
              <a:t>AZ Department of Education CTE programs</a:t>
            </a:r>
            <a:br>
              <a:rPr lang="en" sz="1200">
                <a:solidFill>
                  <a:schemeClr val="dk2"/>
                </a:solidFill>
                <a:latin typeface="Libre Baskerville"/>
                <a:ea typeface="Libre Baskerville"/>
                <a:cs typeface="Libre Baskerville"/>
                <a:sym typeface="Libre Baskerville"/>
              </a:rPr>
            </a:br>
            <a:r>
              <a:rPr lang="en" sz="1200" u="sng">
                <a:solidFill>
                  <a:schemeClr val="hlink"/>
                </a:solidFill>
                <a:latin typeface="Libre Baskerville"/>
                <a:ea typeface="Libre Baskerville"/>
                <a:cs typeface="Libre Baskerville"/>
                <a:sym typeface="Libre Baskerville"/>
                <a:hlinkClick r:id="rId3"/>
              </a:rPr>
              <a:t>https://www.azed.gov/cte/programs</a:t>
            </a:r>
            <a:r>
              <a:rPr lang="en" sz="1200">
                <a:solidFill>
                  <a:schemeClr val="dk2"/>
                </a:solidFill>
                <a:latin typeface="Libre Baskerville"/>
                <a:ea typeface="Libre Baskerville"/>
                <a:cs typeface="Libre Baskerville"/>
                <a:sym typeface="Libre Baskerville"/>
              </a:rPr>
              <a:t> </a:t>
            </a:r>
            <a:endParaRPr sz="1200">
              <a:solidFill>
                <a:schemeClr val="dk2"/>
              </a:solidFill>
              <a:latin typeface="Libre Baskerville"/>
              <a:ea typeface="Libre Baskerville"/>
              <a:cs typeface="Libre Baskerville"/>
              <a:sym typeface="Libre Baskerville"/>
            </a:endParaRPr>
          </a:p>
          <a:p>
            <a:pPr indent="-304800" lvl="0" marL="457200" rtl="0" algn="l">
              <a:spcBef>
                <a:spcPts val="1000"/>
              </a:spcBef>
              <a:spcAft>
                <a:spcPts val="0"/>
              </a:spcAft>
              <a:buClr>
                <a:schemeClr val="dk2"/>
              </a:buClr>
              <a:buSzPts val="1200"/>
              <a:buFont typeface="Libre Baskerville"/>
              <a:buChar char="●"/>
            </a:pPr>
            <a:r>
              <a:rPr lang="en" sz="1200">
                <a:solidFill>
                  <a:schemeClr val="dk2"/>
                </a:solidFill>
                <a:latin typeface="Libre Baskerville"/>
                <a:ea typeface="Libre Baskerville"/>
                <a:cs typeface="Libre Baskerville"/>
                <a:sym typeface="Libre Baskerville"/>
              </a:rPr>
              <a:t>AZ Transfer</a:t>
            </a:r>
            <a:br>
              <a:rPr lang="en" sz="1200">
                <a:solidFill>
                  <a:schemeClr val="dk2"/>
                </a:solidFill>
                <a:latin typeface="Libre Baskerville"/>
                <a:ea typeface="Libre Baskerville"/>
                <a:cs typeface="Libre Baskerville"/>
                <a:sym typeface="Libre Baskerville"/>
              </a:rPr>
            </a:br>
            <a:r>
              <a:rPr lang="en" sz="1200" u="sng">
                <a:solidFill>
                  <a:schemeClr val="hlink"/>
                </a:solidFill>
                <a:latin typeface="Libre Baskerville"/>
                <a:ea typeface="Libre Baskerville"/>
                <a:cs typeface="Libre Baskerville"/>
                <a:sym typeface="Libre Baskerville"/>
                <a:hlinkClick r:id="rId4"/>
              </a:rPr>
              <a:t>https://aztransfer.com/</a:t>
            </a:r>
            <a:r>
              <a:rPr lang="en" sz="1200">
                <a:solidFill>
                  <a:schemeClr val="dk2"/>
                </a:solidFill>
                <a:latin typeface="Libre Baskerville"/>
                <a:ea typeface="Libre Baskerville"/>
                <a:cs typeface="Libre Baskerville"/>
                <a:sym typeface="Libre Baskerville"/>
              </a:rPr>
              <a:t> </a:t>
            </a:r>
            <a:endParaRPr sz="1200">
              <a:solidFill>
                <a:schemeClr val="dk2"/>
              </a:solidFill>
              <a:latin typeface="Libre Baskerville"/>
              <a:ea typeface="Libre Baskerville"/>
              <a:cs typeface="Libre Baskerville"/>
              <a:sym typeface="Libre Baskerville"/>
            </a:endParaRPr>
          </a:p>
          <a:p>
            <a:pPr indent="-304800" lvl="0" marL="457200" rtl="0" algn="l">
              <a:spcBef>
                <a:spcPts val="1000"/>
              </a:spcBef>
              <a:spcAft>
                <a:spcPts val="1000"/>
              </a:spcAft>
              <a:buClr>
                <a:schemeClr val="dk2"/>
              </a:buClr>
              <a:buSzPts val="1200"/>
              <a:buFont typeface="Libre Baskerville"/>
              <a:buChar char="●"/>
            </a:pPr>
            <a:r>
              <a:rPr lang="en" sz="1200">
                <a:solidFill>
                  <a:schemeClr val="dk2"/>
                </a:solidFill>
                <a:latin typeface="Libre Baskerville"/>
                <a:ea typeface="Libre Baskerville"/>
                <a:cs typeface="Libre Baskerville"/>
                <a:sym typeface="Libre Baskerville"/>
              </a:rPr>
              <a:t>AZ Transfer Exam Equivalency Guide</a:t>
            </a:r>
            <a:br>
              <a:rPr lang="en" sz="1200">
                <a:solidFill>
                  <a:schemeClr val="dk2"/>
                </a:solidFill>
                <a:latin typeface="Libre Baskerville"/>
                <a:ea typeface="Libre Baskerville"/>
                <a:cs typeface="Libre Baskerville"/>
                <a:sym typeface="Libre Baskerville"/>
              </a:rPr>
            </a:br>
            <a:r>
              <a:rPr lang="en" sz="1200" u="sng">
                <a:solidFill>
                  <a:schemeClr val="hlink"/>
                </a:solidFill>
                <a:latin typeface="Libre Baskerville"/>
                <a:ea typeface="Libre Baskerville"/>
                <a:cs typeface="Libre Baskerville"/>
                <a:sym typeface="Libre Baskerville"/>
                <a:hlinkClick r:id="rId5"/>
              </a:rPr>
              <a:t>https://aztransmac2.asu.edu/cgi-bin/WebObjects/ATASS.woa/wa/EEG</a:t>
            </a:r>
            <a:r>
              <a:rPr lang="en" sz="1200">
                <a:solidFill>
                  <a:schemeClr val="dk2"/>
                </a:solidFill>
                <a:latin typeface="Libre Baskerville"/>
                <a:ea typeface="Libre Baskerville"/>
                <a:cs typeface="Libre Baskerville"/>
                <a:sym typeface="Libre Baskerville"/>
              </a:rPr>
              <a:t> </a:t>
            </a:r>
            <a:endParaRPr sz="1200">
              <a:solidFill>
                <a:schemeClr val="dk2"/>
              </a:solidFill>
              <a:latin typeface="Libre Baskerville"/>
              <a:ea typeface="Libre Baskerville"/>
              <a:cs typeface="Libre Baskerville"/>
              <a:sym typeface="Libre Baskerville"/>
            </a:endParaRPr>
          </a:p>
        </p:txBody>
      </p:sp>
      <p:sp>
        <p:nvSpPr>
          <p:cNvPr id="70" name="Google Shape;70;p14"/>
          <p:cNvSpPr txBox="1"/>
          <p:nvPr/>
        </p:nvSpPr>
        <p:spPr>
          <a:xfrm>
            <a:off x="247225" y="218675"/>
            <a:ext cx="1526700" cy="37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Libre Baskerville"/>
                <a:ea typeface="Libre Baskerville"/>
                <a:cs typeface="Libre Baskerville"/>
                <a:sym typeface="Libre Baskerville"/>
              </a:rPr>
              <a:t>Appendix B</a:t>
            </a:r>
            <a:endParaRPr sz="1200">
              <a:solidFill>
                <a:schemeClr val="dk2"/>
              </a:solidFill>
              <a:latin typeface="Libre Baskerville"/>
              <a:ea typeface="Libre Baskerville"/>
              <a:cs typeface="Libre Baskerville"/>
              <a:sym typeface="Libre Baskerville"/>
            </a:endParaRPr>
          </a:p>
        </p:txBody>
      </p:sp>
      <p:sp>
        <p:nvSpPr>
          <p:cNvPr id="71" name="Google Shape;71;p14"/>
          <p:cNvSpPr txBox="1"/>
          <p:nvPr/>
        </p:nvSpPr>
        <p:spPr>
          <a:xfrm>
            <a:off x="8139000" y="4982450"/>
            <a:ext cx="1656000" cy="28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100">
                <a:solidFill>
                  <a:schemeClr val="dk2"/>
                </a:solidFill>
                <a:latin typeface="Libre Baskerville"/>
                <a:ea typeface="Libre Baskerville"/>
                <a:cs typeface="Libre Baskerville"/>
                <a:sym typeface="Libre Baskerville"/>
              </a:rPr>
              <a:t>* College credit</a:t>
            </a:r>
            <a:endParaRPr sz="1100">
              <a:solidFill>
                <a:schemeClr val="dk2"/>
              </a:solidFill>
              <a:latin typeface="Libre Baskerville"/>
              <a:ea typeface="Libre Baskerville"/>
              <a:cs typeface="Libre Baskerville"/>
              <a:sym typeface="Libre Baskerville"/>
            </a:endParaRPr>
          </a:p>
        </p:txBody>
      </p:sp>
      <p:sp>
        <p:nvSpPr>
          <p:cNvPr id="72" name="Google Shape;72;p14"/>
          <p:cNvSpPr txBox="1"/>
          <p:nvPr/>
        </p:nvSpPr>
        <p:spPr>
          <a:xfrm>
            <a:off x="2197188" y="5397500"/>
            <a:ext cx="7315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200">
              <a:solidFill>
                <a:schemeClr val="dk2"/>
              </a:solidFill>
            </a:endParaRPr>
          </a:p>
        </p:txBody>
      </p:sp>
      <p:sp>
        <p:nvSpPr>
          <p:cNvPr id="73" name="Google Shape;73;p14"/>
          <p:cNvSpPr txBox="1"/>
          <p:nvPr/>
        </p:nvSpPr>
        <p:spPr>
          <a:xfrm>
            <a:off x="263400" y="7309750"/>
            <a:ext cx="9531600" cy="457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000">
                <a:solidFill>
                  <a:srgbClr val="666666"/>
                </a:solidFill>
                <a:highlight>
                  <a:srgbClr val="FFFFFF"/>
                </a:highlight>
                <a:uFill>
                  <a:noFill/>
                </a:uFill>
                <a:latin typeface="Libre Baskerville"/>
                <a:ea typeface="Libre Baskerville"/>
                <a:cs typeface="Libre Baskerville"/>
                <a:sym typeface="Libre Baskerville"/>
                <a:hlinkClick r:id="rId6">
                  <a:extLst>
                    <a:ext uri="{A12FA001-AC4F-418D-AE19-62706E023703}">
                      <ahyp:hlinkClr val="tx"/>
                    </a:ext>
                  </a:extLst>
                </a:hlinkClick>
              </a:rPr>
              <a:t>Programs of Study: Occupational Certificates and Degrees </a:t>
            </a:r>
            <a:r>
              <a:rPr lang="en" sz="1000">
                <a:solidFill>
                  <a:srgbClr val="666666"/>
                </a:solidFill>
                <a:highlight>
                  <a:srgbClr val="FFFFFF"/>
                </a:highlight>
                <a:latin typeface="Libre Baskerville"/>
                <a:ea typeface="Libre Baskerville"/>
                <a:cs typeface="Libre Baskerville"/>
                <a:sym typeface="Libre Baskerville"/>
              </a:rPr>
              <a:t>© 2024 by Center for the Future of Arizona and Level Up Education Pathways Consulting, LLC is licensed under </a:t>
            </a:r>
            <a:r>
              <a:rPr lang="en" sz="1000">
                <a:solidFill>
                  <a:srgbClr val="666666"/>
                </a:solidFill>
                <a:highlight>
                  <a:srgbClr val="FFFFFF"/>
                </a:highlight>
                <a:uFill>
                  <a:noFill/>
                </a:uFill>
                <a:latin typeface="Libre Baskerville"/>
                <a:ea typeface="Libre Baskerville"/>
                <a:cs typeface="Libre Baskerville"/>
                <a:sym typeface="Libre Baskerville"/>
                <a:hlinkClick r:id="rId7">
                  <a:extLst>
                    <a:ext uri="{A12FA001-AC4F-418D-AE19-62706E023703}">
                      <ahyp:hlinkClr val="tx"/>
                    </a:ext>
                  </a:extLst>
                </a:hlinkClick>
              </a:rPr>
              <a:t>CC BY-NC-SA 4.0</a:t>
            </a:r>
            <a:endParaRPr sz="2200">
              <a:solidFill>
                <a:schemeClr val="dk2"/>
              </a:solidFill>
            </a:endParaRPr>
          </a:p>
        </p:txBody>
      </p:sp>
      <p:pic>
        <p:nvPicPr>
          <p:cNvPr id="74" name="Google Shape;74;p14"/>
          <p:cNvPicPr preferRelativeResize="0"/>
          <p:nvPr/>
        </p:nvPicPr>
        <p:blipFill rotWithShape="1">
          <a:blip r:embed="rId8">
            <a:alphaModFix/>
          </a:blip>
          <a:srcRect b="4364" l="0" r="0" t="8169"/>
          <a:stretch/>
        </p:blipFill>
        <p:spPr>
          <a:xfrm>
            <a:off x="263400" y="552996"/>
            <a:ext cx="2716400" cy="72977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2"/>
          <p:cNvSpPr txBox="1"/>
          <p:nvPr/>
        </p:nvSpPr>
        <p:spPr>
          <a:xfrm>
            <a:off x="247200" y="218675"/>
            <a:ext cx="9564000" cy="1083900"/>
          </a:xfrm>
          <a:prstGeom prst="rect">
            <a:avLst/>
          </a:prstGeom>
          <a:solidFill>
            <a:srgbClr val="F3F3F3"/>
          </a:solid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800">
                <a:solidFill>
                  <a:schemeClr val="dk2"/>
                </a:solidFill>
                <a:latin typeface="League Spartan Medium"/>
                <a:ea typeface="League Spartan Medium"/>
                <a:cs typeface="League Spartan Medium"/>
                <a:sym typeface="League Spartan Medium"/>
              </a:rPr>
              <a:t>Engineering</a:t>
            </a:r>
            <a:endParaRPr sz="3800">
              <a:solidFill>
                <a:schemeClr val="dk2"/>
              </a:solidFill>
              <a:latin typeface="League Spartan Medium"/>
              <a:ea typeface="League Spartan Medium"/>
              <a:cs typeface="League Spartan Medium"/>
              <a:sym typeface="League Spartan Medium"/>
            </a:endParaRPr>
          </a:p>
          <a:p>
            <a:pPr indent="0" lvl="0" marL="0" rtl="0" algn="r">
              <a:spcBef>
                <a:spcPts val="0"/>
              </a:spcBef>
              <a:spcAft>
                <a:spcPts val="0"/>
              </a:spcAft>
              <a:buNone/>
            </a:pPr>
            <a:r>
              <a:rPr i="1" lang="en" sz="2200">
                <a:solidFill>
                  <a:schemeClr val="dk2"/>
                </a:solidFill>
                <a:latin typeface="Libre Baskerville"/>
                <a:ea typeface="Libre Baskerville"/>
                <a:cs typeface="Libre Baskerville"/>
                <a:sym typeface="Libre Baskerville"/>
              </a:rPr>
              <a:t>Arizona Department of Education</a:t>
            </a:r>
            <a:endParaRPr i="1" sz="2200">
              <a:solidFill>
                <a:schemeClr val="dk2"/>
              </a:solidFill>
              <a:latin typeface="Libre Baskerville"/>
              <a:ea typeface="Libre Baskerville"/>
              <a:cs typeface="Libre Baskerville"/>
              <a:sym typeface="Libre Baskerville"/>
            </a:endParaRPr>
          </a:p>
        </p:txBody>
      </p:sp>
      <p:graphicFrame>
        <p:nvGraphicFramePr>
          <p:cNvPr id="288" name="Google Shape;288;p32"/>
          <p:cNvGraphicFramePr/>
          <p:nvPr/>
        </p:nvGraphicFramePr>
        <p:xfrm>
          <a:off x="247225" y="1387675"/>
          <a:ext cx="3000000" cy="3000000"/>
        </p:xfrm>
        <a:graphic>
          <a:graphicData uri="http://schemas.openxmlformats.org/drawingml/2006/table">
            <a:tbl>
              <a:tblPr>
                <a:noFill/>
                <a:tableStyleId>{BD1D8832-9A60-4B85-9EBC-4BEB6B7ECC4D}</a:tableStyleId>
              </a:tblPr>
              <a:tblGrid>
                <a:gridCol w="1366275"/>
                <a:gridCol w="1366275"/>
                <a:gridCol w="1366275"/>
                <a:gridCol w="1366275"/>
                <a:gridCol w="1366275"/>
                <a:gridCol w="1366275"/>
                <a:gridCol w="1366275"/>
              </a:tblGrid>
              <a:tr h="381000">
                <a:tc>
                  <a:txBody>
                    <a:bodyPr/>
                    <a:lstStyle/>
                    <a:p>
                      <a:pPr indent="0" lvl="0" marL="0" rtl="0" algn="l">
                        <a:spcBef>
                          <a:spcPts val="0"/>
                        </a:spcBef>
                        <a:spcAft>
                          <a:spcPts val="0"/>
                        </a:spcAft>
                        <a:buNone/>
                      </a:pPr>
                      <a:r>
                        <a:t/>
                      </a:r>
                      <a:endParaRPr sz="1200">
                        <a:latin typeface="Libre Baskerville"/>
                        <a:ea typeface="Libre Baskerville"/>
                        <a:cs typeface="Libre Baskerville"/>
                        <a:sym typeface="Libre Baskerville"/>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English (4)</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Math (4)</a:t>
                      </a:r>
                      <a:endParaRPr b="1" sz="1200">
                        <a:latin typeface="Libre Baskerville"/>
                        <a:ea typeface="Libre Baskerville"/>
                        <a:cs typeface="Libre Baskerville"/>
                        <a:sym typeface="Libre Baskerville"/>
                      </a:endParaRPr>
                    </a:p>
                    <a:p>
                      <a:pPr indent="0" lvl="0" marL="0" rtl="0" algn="ctr">
                        <a:spcBef>
                          <a:spcPts val="0"/>
                        </a:spcBef>
                        <a:spcAft>
                          <a:spcPts val="0"/>
                        </a:spcAft>
                        <a:buNone/>
                      </a:pPr>
                      <a:r>
                        <a:rPr i="1" lang="en" sz="1100">
                          <a:latin typeface="Libre Baskerville"/>
                          <a:ea typeface="Libre Baskerville"/>
                          <a:cs typeface="Libre Baskerville"/>
                          <a:sym typeface="Libre Baskerville"/>
                        </a:rPr>
                        <a:t>Advanced</a:t>
                      </a:r>
                      <a:endParaRPr i="1" sz="11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CE5CD"/>
                    </a:solidFill>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Science (3)</a:t>
                      </a:r>
                      <a:endParaRPr b="1" sz="1200">
                        <a:latin typeface="Libre Baskerville"/>
                        <a:ea typeface="Libre Baskerville"/>
                        <a:cs typeface="Libre Baskerville"/>
                        <a:sym typeface="Libre Baskerville"/>
                      </a:endParaRPr>
                    </a:p>
                    <a:p>
                      <a:pPr indent="0" lvl="0" marL="0" rtl="0" algn="ctr">
                        <a:spcBef>
                          <a:spcPts val="0"/>
                        </a:spcBef>
                        <a:spcAft>
                          <a:spcPts val="0"/>
                        </a:spcAft>
                        <a:buNone/>
                      </a:pPr>
                      <a:r>
                        <a:rPr i="1" lang="en" sz="1100">
                          <a:latin typeface="Libre Baskerville"/>
                          <a:ea typeface="Libre Baskerville"/>
                          <a:cs typeface="Libre Baskerville"/>
                          <a:sym typeface="Libre Baskerville"/>
                        </a:rPr>
                        <a:t>Advanced</a:t>
                      </a:r>
                      <a:endParaRPr i="1" sz="11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CE5CD"/>
                    </a:solidFill>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History &amp; Social Science (3)</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Fine Arts &amp; CTE (1)</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Electives (7)</a:t>
                      </a:r>
                      <a:endParaRPr b="1" sz="1200">
                        <a:latin typeface="Libre Baskerville"/>
                        <a:ea typeface="Libre Baskerville"/>
                        <a:cs typeface="Libre Baskerville"/>
                        <a:sym typeface="Libre Baskerville"/>
                      </a:endParaRPr>
                    </a:p>
                    <a:p>
                      <a:pPr indent="0" lvl="0" marL="0" rtl="0" algn="ctr">
                        <a:spcBef>
                          <a:spcPts val="0"/>
                        </a:spcBef>
                        <a:spcAft>
                          <a:spcPts val="0"/>
                        </a:spcAft>
                        <a:buNone/>
                      </a:pPr>
                      <a:r>
                        <a:rPr i="1" lang="en" sz="1100">
                          <a:latin typeface="Libre Baskerville"/>
                          <a:ea typeface="Libre Baskerville"/>
                          <a:cs typeface="Libre Baskerville"/>
                          <a:sym typeface="Libre Baskerville"/>
                        </a:rPr>
                        <a:t>See additional electives in chart</a:t>
                      </a:r>
                      <a:endParaRPr i="1" sz="11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792450">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Grade 9</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Frosh English</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Advanced Geometry</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Earth &amp; Space Science</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i="1" lang="en" sz="1000">
                          <a:latin typeface="Libre Baskerville"/>
                          <a:ea typeface="Libre Baskerville"/>
                          <a:cs typeface="Libre Baskerville"/>
                          <a:sym typeface="Libre Baskerville"/>
                        </a:rPr>
                        <a:t>Career Exploration</a:t>
                      </a:r>
                      <a:endParaRPr i="1"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i="1" lang="en" sz="1000">
                          <a:latin typeface="Libre Baskerville"/>
                          <a:ea typeface="Libre Baskerville"/>
                          <a:cs typeface="Libre Baskerville"/>
                          <a:sym typeface="Libre Baskerville"/>
                        </a:rPr>
                        <a:t>Any</a:t>
                      </a:r>
                      <a:endParaRPr i="1"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 </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Any</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i="1" lang="en" sz="1000">
                          <a:latin typeface="Libre Baskerville"/>
                          <a:ea typeface="Libre Baskerville"/>
                          <a:cs typeface="Libre Baskerville"/>
                          <a:sym typeface="Libre Baskerville"/>
                        </a:rPr>
                        <a:t>*</a:t>
                      </a:r>
                      <a:r>
                        <a:rPr i="1" lang="en" sz="1000">
                          <a:latin typeface="Libre Baskerville"/>
                          <a:ea typeface="Libre Baskerville"/>
                          <a:cs typeface="Libre Baskerville"/>
                          <a:sym typeface="Libre Baskerville"/>
                        </a:rPr>
                        <a:t>World Language University req.</a:t>
                      </a:r>
                      <a:endParaRPr i="1"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792450">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Grade 10</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solidFill>
                            <a:schemeClr val="dk1"/>
                          </a:solidFill>
                          <a:latin typeface="Libre Baskerville"/>
                          <a:ea typeface="Libre Baskerville"/>
                          <a:cs typeface="Libre Baskerville"/>
                          <a:sym typeface="Libre Baskerville"/>
                        </a:rPr>
                        <a:t>Soph English</a:t>
                      </a:r>
                      <a:endParaRPr sz="10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None/>
                      </a:pPr>
                      <a:r>
                        <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Advanced</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Algebra II</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*College Algebra</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solidFill>
                            <a:schemeClr val="dk1"/>
                          </a:solidFill>
                          <a:latin typeface="Libre Baskerville"/>
                          <a:ea typeface="Libre Baskerville"/>
                          <a:cs typeface="Libre Baskerville"/>
                          <a:sym typeface="Libre Baskerville"/>
                        </a:rPr>
                        <a:t>Physical Science</a:t>
                      </a:r>
                      <a:endParaRPr sz="1000">
                        <a:solidFill>
                          <a:schemeClr val="dk1"/>
                        </a:solidFill>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World History</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CTE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Engineering</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Any</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i="1" lang="en" sz="1000">
                          <a:solidFill>
                            <a:schemeClr val="dk1"/>
                          </a:solidFill>
                          <a:latin typeface="Libre Baskerville"/>
                          <a:ea typeface="Libre Baskerville"/>
                          <a:cs typeface="Libre Baskerville"/>
                          <a:sym typeface="Libre Baskerville"/>
                        </a:rPr>
                        <a:t>*</a:t>
                      </a:r>
                      <a:r>
                        <a:rPr i="1" lang="en" sz="1000">
                          <a:solidFill>
                            <a:schemeClr val="dk1"/>
                          </a:solidFill>
                          <a:latin typeface="Libre Baskerville"/>
                          <a:ea typeface="Libre Baskerville"/>
                          <a:cs typeface="Libre Baskerville"/>
                          <a:sym typeface="Libre Baskerville"/>
                        </a:rPr>
                        <a:t>World Language University req.</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792450">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Grade 11</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Junior English</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*English Comp 1</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Advanced Precalculus</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*Precalculus</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solidFill>
                            <a:schemeClr val="dk1"/>
                          </a:solidFill>
                          <a:latin typeface="Libre Baskerville"/>
                          <a:ea typeface="Libre Baskerville"/>
                          <a:cs typeface="Libre Baskerville"/>
                          <a:sym typeface="Libre Baskerville"/>
                        </a:rPr>
                        <a:t>Life Science</a:t>
                      </a:r>
                      <a:endParaRPr sz="1000">
                        <a:solidFill>
                          <a:schemeClr val="dk1"/>
                        </a:solidFill>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Am/AZ History</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CTE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Engineering</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792450">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Grade 12</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Senior English</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*Eng Comp 1 or Eng Comp 1 and 2</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Math Choice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*Calculus or Statistics</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*Chemistry for Majors</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Government &amp; Economics</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CTE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Engineering</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bl>
          </a:graphicData>
        </a:graphic>
      </p:graphicFrame>
      <p:sp>
        <p:nvSpPr>
          <p:cNvPr id="289" name="Google Shape;289;p32"/>
          <p:cNvSpPr txBox="1"/>
          <p:nvPr/>
        </p:nvSpPr>
        <p:spPr>
          <a:xfrm>
            <a:off x="247275" y="5374050"/>
            <a:ext cx="3296700" cy="1961100"/>
          </a:xfrm>
          <a:prstGeom prst="rect">
            <a:avLst/>
          </a:prstGeom>
          <a:solidFill>
            <a:srgbClr val="F3F3F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latin typeface="League Spartan Medium"/>
                <a:ea typeface="League Spartan Medium"/>
                <a:cs typeface="League Spartan Medium"/>
                <a:sym typeface="League Spartan Medium"/>
              </a:rPr>
              <a:t>AZ Department of Education</a:t>
            </a:r>
            <a:endParaRPr sz="2000">
              <a:solidFill>
                <a:schemeClr val="dk2"/>
              </a:solidFill>
              <a:latin typeface="League Spartan Medium"/>
              <a:ea typeface="League Spartan Medium"/>
              <a:cs typeface="League Spartan Medium"/>
              <a:sym typeface="League Spartan Medium"/>
            </a:endParaRPr>
          </a:p>
          <a:p>
            <a:pPr indent="0" lvl="0" marL="0" rtl="0" algn="l">
              <a:spcBef>
                <a:spcPts val="0"/>
              </a:spcBef>
              <a:spcAft>
                <a:spcPts val="0"/>
              </a:spcAft>
              <a:buNone/>
            </a:pPr>
            <a:r>
              <a:rPr i="1" lang="en" sz="1600">
                <a:solidFill>
                  <a:schemeClr val="dk2"/>
                </a:solidFill>
                <a:latin typeface="Libre Baskerville"/>
                <a:ea typeface="Libre Baskerville"/>
                <a:cs typeface="Libre Baskerville"/>
                <a:sym typeface="Libre Baskerville"/>
              </a:rPr>
              <a:t>Approved Industry Credentials</a:t>
            </a:r>
            <a:endParaRPr i="1" sz="1600">
              <a:solidFill>
                <a:schemeClr val="dk2"/>
              </a:solidFill>
              <a:latin typeface="Libre Baskerville"/>
              <a:ea typeface="Libre Baskerville"/>
              <a:cs typeface="Libre Baskerville"/>
              <a:sym typeface="Libre Baskerville"/>
            </a:endParaRPr>
          </a:p>
          <a:p>
            <a:pPr indent="-304800" lvl="0" marL="457200" rtl="0" algn="l">
              <a:spcBef>
                <a:spcPts val="1000"/>
              </a:spcBef>
              <a:spcAft>
                <a:spcPts val="0"/>
              </a:spcAft>
              <a:buClr>
                <a:schemeClr val="dk2"/>
              </a:buClr>
              <a:buSzPts val="1200"/>
              <a:buFont typeface="Libre Baskerville"/>
              <a:buChar char="●"/>
            </a:pPr>
            <a:r>
              <a:rPr lang="en" sz="1200">
                <a:solidFill>
                  <a:schemeClr val="dk2"/>
                </a:solidFill>
                <a:latin typeface="Libre Baskerville"/>
                <a:ea typeface="Libre Baskerville"/>
                <a:cs typeface="Libre Baskerville"/>
                <a:sym typeface="Libre Baskerville"/>
              </a:rPr>
              <a:t> </a:t>
            </a:r>
            <a:r>
              <a:rPr lang="en" sz="1200">
                <a:solidFill>
                  <a:schemeClr val="dk2"/>
                </a:solidFill>
                <a:latin typeface="Libre Baskerville"/>
                <a:ea typeface="Libre Baskerville"/>
                <a:cs typeface="Libre Baskerville"/>
                <a:sym typeface="Libre Baskerville"/>
              </a:rPr>
              <a:t>Autodesk Certified User</a:t>
            </a:r>
            <a:endParaRPr sz="1200">
              <a:solidFill>
                <a:schemeClr val="dk2"/>
              </a:solidFill>
              <a:latin typeface="Libre Baskerville"/>
              <a:ea typeface="Libre Baskerville"/>
              <a:cs typeface="Libre Baskerville"/>
              <a:sym typeface="Libre Baskerville"/>
            </a:endParaRPr>
          </a:p>
          <a:p>
            <a:pPr indent="-304800" lvl="0" marL="457200" rtl="0" algn="l">
              <a:spcBef>
                <a:spcPts val="1000"/>
              </a:spcBef>
              <a:spcAft>
                <a:spcPts val="0"/>
              </a:spcAft>
              <a:buClr>
                <a:schemeClr val="dk2"/>
              </a:buClr>
              <a:buSzPts val="1200"/>
              <a:buFont typeface="Libre Baskerville"/>
              <a:buChar char="●"/>
            </a:pPr>
            <a:r>
              <a:rPr lang="en" sz="1200">
                <a:solidFill>
                  <a:schemeClr val="dk2"/>
                </a:solidFill>
                <a:latin typeface="Libre Baskerville"/>
                <a:ea typeface="Libre Baskerville"/>
                <a:cs typeface="Libre Baskerville"/>
                <a:sym typeface="Libre Baskerville"/>
              </a:rPr>
              <a:t>Solidworks</a:t>
            </a:r>
            <a:endParaRPr sz="1200">
              <a:solidFill>
                <a:schemeClr val="dk2"/>
              </a:solidFill>
              <a:latin typeface="Libre Baskerville"/>
              <a:ea typeface="Libre Baskerville"/>
              <a:cs typeface="Libre Baskerville"/>
              <a:sym typeface="Libre Baskerville"/>
            </a:endParaRPr>
          </a:p>
          <a:p>
            <a:pPr indent="-304800" lvl="0" marL="457200" rtl="0" algn="l">
              <a:spcBef>
                <a:spcPts val="1000"/>
              </a:spcBef>
              <a:spcAft>
                <a:spcPts val="0"/>
              </a:spcAft>
              <a:buClr>
                <a:schemeClr val="dk2"/>
              </a:buClr>
              <a:buSzPts val="1200"/>
              <a:buFont typeface="Libre Baskerville"/>
              <a:buChar char="●"/>
            </a:pPr>
            <a:r>
              <a:rPr lang="en" sz="1200" u="sng">
                <a:solidFill>
                  <a:schemeClr val="hlink"/>
                </a:solidFill>
                <a:latin typeface="Libre Baskerville"/>
                <a:ea typeface="Libre Baskerville"/>
                <a:cs typeface="Libre Baskerville"/>
                <a:sym typeface="Libre Baskerville"/>
                <a:hlinkClick r:id="rId3"/>
              </a:rPr>
              <a:t>See full list of ADE approved industry credentials</a:t>
            </a:r>
            <a:endParaRPr sz="1200">
              <a:solidFill>
                <a:schemeClr val="dk2"/>
              </a:solidFill>
              <a:latin typeface="Libre Baskerville"/>
              <a:ea typeface="Libre Baskerville"/>
              <a:cs typeface="Libre Baskerville"/>
              <a:sym typeface="Libre Baskerville"/>
            </a:endParaRPr>
          </a:p>
        </p:txBody>
      </p:sp>
      <p:sp>
        <p:nvSpPr>
          <p:cNvPr id="290" name="Google Shape;290;p32"/>
          <p:cNvSpPr txBox="1"/>
          <p:nvPr/>
        </p:nvSpPr>
        <p:spPr>
          <a:xfrm>
            <a:off x="3656000" y="5374050"/>
            <a:ext cx="6155100" cy="1961100"/>
          </a:xfrm>
          <a:prstGeom prst="rect">
            <a:avLst/>
          </a:prstGeom>
          <a:solidFill>
            <a:srgbClr val="F3F3F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latin typeface="League Spartan Medium"/>
                <a:ea typeface="League Spartan Medium"/>
                <a:cs typeface="League Spartan Medium"/>
                <a:sym typeface="League Spartan Medium"/>
              </a:rPr>
              <a:t>Helpful Websites</a:t>
            </a:r>
            <a:endParaRPr sz="2000">
              <a:solidFill>
                <a:schemeClr val="dk2"/>
              </a:solidFill>
              <a:latin typeface="League Spartan Medium"/>
              <a:ea typeface="League Spartan Medium"/>
              <a:cs typeface="League Spartan Medium"/>
              <a:sym typeface="League Spartan Medium"/>
            </a:endParaRPr>
          </a:p>
          <a:p>
            <a:pPr indent="-304800" lvl="0" marL="457200" rtl="0" algn="l">
              <a:spcBef>
                <a:spcPts val="1000"/>
              </a:spcBef>
              <a:spcAft>
                <a:spcPts val="0"/>
              </a:spcAft>
              <a:buClr>
                <a:schemeClr val="dk2"/>
              </a:buClr>
              <a:buSzPts val="1200"/>
              <a:buFont typeface="Libre Baskerville"/>
              <a:buChar char="●"/>
            </a:pPr>
            <a:r>
              <a:rPr lang="en" sz="1200">
                <a:solidFill>
                  <a:schemeClr val="dk2"/>
                </a:solidFill>
                <a:latin typeface="Libre Baskerville"/>
                <a:ea typeface="Libre Baskerville"/>
                <a:cs typeface="Libre Baskerville"/>
                <a:sym typeface="Libre Baskerville"/>
              </a:rPr>
              <a:t>AZ Department of Education CTE programs</a:t>
            </a:r>
            <a:br>
              <a:rPr lang="en" sz="1200">
                <a:solidFill>
                  <a:schemeClr val="dk2"/>
                </a:solidFill>
                <a:latin typeface="Libre Baskerville"/>
                <a:ea typeface="Libre Baskerville"/>
                <a:cs typeface="Libre Baskerville"/>
                <a:sym typeface="Libre Baskerville"/>
              </a:rPr>
            </a:br>
            <a:r>
              <a:rPr lang="en" sz="1200" u="sng">
                <a:solidFill>
                  <a:schemeClr val="hlink"/>
                </a:solidFill>
                <a:latin typeface="Libre Baskerville"/>
                <a:ea typeface="Libre Baskerville"/>
                <a:cs typeface="Libre Baskerville"/>
                <a:sym typeface="Libre Baskerville"/>
                <a:hlinkClick r:id="rId4"/>
              </a:rPr>
              <a:t>https://www.azed.gov/cte/programs</a:t>
            </a:r>
            <a:r>
              <a:rPr lang="en" sz="1200">
                <a:solidFill>
                  <a:schemeClr val="dk2"/>
                </a:solidFill>
                <a:latin typeface="Libre Baskerville"/>
                <a:ea typeface="Libre Baskerville"/>
                <a:cs typeface="Libre Baskerville"/>
                <a:sym typeface="Libre Baskerville"/>
              </a:rPr>
              <a:t> </a:t>
            </a:r>
            <a:endParaRPr sz="1200">
              <a:solidFill>
                <a:schemeClr val="dk2"/>
              </a:solidFill>
              <a:latin typeface="Libre Baskerville"/>
              <a:ea typeface="Libre Baskerville"/>
              <a:cs typeface="Libre Baskerville"/>
              <a:sym typeface="Libre Baskerville"/>
            </a:endParaRPr>
          </a:p>
          <a:p>
            <a:pPr indent="-304800" lvl="0" marL="457200" rtl="0" algn="l">
              <a:spcBef>
                <a:spcPts val="1000"/>
              </a:spcBef>
              <a:spcAft>
                <a:spcPts val="0"/>
              </a:spcAft>
              <a:buClr>
                <a:schemeClr val="dk2"/>
              </a:buClr>
              <a:buSzPts val="1200"/>
              <a:buFont typeface="Libre Baskerville"/>
              <a:buChar char="●"/>
            </a:pPr>
            <a:r>
              <a:rPr lang="en" sz="1200">
                <a:solidFill>
                  <a:schemeClr val="dk2"/>
                </a:solidFill>
                <a:latin typeface="Libre Baskerville"/>
                <a:ea typeface="Libre Baskerville"/>
                <a:cs typeface="Libre Baskerville"/>
                <a:sym typeface="Libre Baskerville"/>
              </a:rPr>
              <a:t>AZ Transfer</a:t>
            </a:r>
            <a:br>
              <a:rPr lang="en" sz="1200">
                <a:solidFill>
                  <a:schemeClr val="dk2"/>
                </a:solidFill>
                <a:latin typeface="Libre Baskerville"/>
                <a:ea typeface="Libre Baskerville"/>
                <a:cs typeface="Libre Baskerville"/>
                <a:sym typeface="Libre Baskerville"/>
              </a:rPr>
            </a:br>
            <a:r>
              <a:rPr lang="en" sz="1200" u="sng">
                <a:solidFill>
                  <a:schemeClr val="hlink"/>
                </a:solidFill>
                <a:latin typeface="Libre Baskerville"/>
                <a:ea typeface="Libre Baskerville"/>
                <a:cs typeface="Libre Baskerville"/>
                <a:sym typeface="Libre Baskerville"/>
                <a:hlinkClick r:id="rId5"/>
              </a:rPr>
              <a:t>https://aztransfer.com/</a:t>
            </a:r>
            <a:r>
              <a:rPr lang="en" sz="1200">
                <a:solidFill>
                  <a:schemeClr val="dk2"/>
                </a:solidFill>
                <a:latin typeface="Libre Baskerville"/>
                <a:ea typeface="Libre Baskerville"/>
                <a:cs typeface="Libre Baskerville"/>
                <a:sym typeface="Libre Baskerville"/>
              </a:rPr>
              <a:t> </a:t>
            </a:r>
            <a:endParaRPr sz="1200">
              <a:solidFill>
                <a:schemeClr val="dk2"/>
              </a:solidFill>
              <a:latin typeface="Libre Baskerville"/>
              <a:ea typeface="Libre Baskerville"/>
              <a:cs typeface="Libre Baskerville"/>
              <a:sym typeface="Libre Baskerville"/>
            </a:endParaRPr>
          </a:p>
          <a:p>
            <a:pPr indent="-304800" lvl="0" marL="457200" rtl="0" algn="l">
              <a:spcBef>
                <a:spcPts val="1000"/>
              </a:spcBef>
              <a:spcAft>
                <a:spcPts val="1000"/>
              </a:spcAft>
              <a:buClr>
                <a:schemeClr val="dk2"/>
              </a:buClr>
              <a:buSzPts val="1200"/>
              <a:buFont typeface="Libre Baskerville"/>
              <a:buChar char="●"/>
            </a:pPr>
            <a:r>
              <a:rPr lang="en" sz="1200">
                <a:solidFill>
                  <a:schemeClr val="dk2"/>
                </a:solidFill>
                <a:latin typeface="Libre Baskerville"/>
                <a:ea typeface="Libre Baskerville"/>
                <a:cs typeface="Libre Baskerville"/>
                <a:sym typeface="Libre Baskerville"/>
              </a:rPr>
              <a:t>AZ Transfer Exam Equivalency Guide</a:t>
            </a:r>
            <a:br>
              <a:rPr lang="en" sz="1200">
                <a:solidFill>
                  <a:schemeClr val="dk2"/>
                </a:solidFill>
                <a:latin typeface="Libre Baskerville"/>
                <a:ea typeface="Libre Baskerville"/>
                <a:cs typeface="Libre Baskerville"/>
                <a:sym typeface="Libre Baskerville"/>
              </a:rPr>
            </a:br>
            <a:r>
              <a:rPr lang="en" sz="1200" u="sng">
                <a:solidFill>
                  <a:schemeClr val="hlink"/>
                </a:solidFill>
                <a:latin typeface="Libre Baskerville"/>
                <a:ea typeface="Libre Baskerville"/>
                <a:cs typeface="Libre Baskerville"/>
                <a:sym typeface="Libre Baskerville"/>
                <a:hlinkClick r:id="rId6"/>
              </a:rPr>
              <a:t>https://aztransmac2.asu.edu/cgi-bin/WebObjects/ATASS.woa/wa/EEG</a:t>
            </a:r>
            <a:r>
              <a:rPr lang="en" sz="1200">
                <a:solidFill>
                  <a:schemeClr val="dk2"/>
                </a:solidFill>
                <a:latin typeface="Libre Baskerville"/>
                <a:ea typeface="Libre Baskerville"/>
                <a:cs typeface="Libre Baskerville"/>
                <a:sym typeface="Libre Baskerville"/>
              </a:rPr>
              <a:t> </a:t>
            </a:r>
            <a:endParaRPr sz="1200">
              <a:solidFill>
                <a:schemeClr val="dk2"/>
              </a:solidFill>
              <a:latin typeface="Libre Baskerville"/>
              <a:ea typeface="Libre Baskerville"/>
              <a:cs typeface="Libre Baskerville"/>
              <a:sym typeface="Libre Baskerville"/>
            </a:endParaRPr>
          </a:p>
        </p:txBody>
      </p:sp>
      <p:sp>
        <p:nvSpPr>
          <p:cNvPr id="291" name="Google Shape;291;p32"/>
          <p:cNvSpPr txBox="1"/>
          <p:nvPr/>
        </p:nvSpPr>
        <p:spPr>
          <a:xfrm>
            <a:off x="247225" y="194500"/>
            <a:ext cx="1526700" cy="37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Libre Baskerville"/>
                <a:ea typeface="Libre Baskerville"/>
                <a:cs typeface="Libre Baskerville"/>
                <a:sym typeface="Libre Baskerville"/>
              </a:rPr>
              <a:t>Appendix T</a:t>
            </a:r>
            <a:endParaRPr sz="1200">
              <a:solidFill>
                <a:schemeClr val="dk2"/>
              </a:solidFill>
              <a:latin typeface="Libre Baskerville"/>
              <a:ea typeface="Libre Baskerville"/>
              <a:cs typeface="Libre Baskerville"/>
              <a:sym typeface="Libre Baskerville"/>
            </a:endParaRPr>
          </a:p>
        </p:txBody>
      </p:sp>
      <p:sp>
        <p:nvSpPr>
          <p:cNvPr id="292" name="Google Shape;292;p32"/>
          <p:cNvSpPr txBox="1"/>
          <p:nvPr/>
        </p:nvSpPr>
        <p:spPr>
          <a:xfrm>
            <a:off x="8268300" y="5007850"/>
            <a:ext cx="1526700" cy="28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100">
                <a:solidFill>
                  <a:schemeClr val="dk2"/>
                </a:solidFill>
                <a:latin typeface="Libre Baskerville"/>
                <a:ea typeface="Libre Baskerville"/>
                <a:cs typeface="Libre Baskerville"/>
                <a:sym typeface="Libre Baskerville"/>
              </a:rPr>
              <a:t>* College credit</a:t>
            </a:r>
            <a:endParaRPr sz="1100">
              <a:solidFill>
                <a:schemeClr val="dk2"/>
              </a:solidFill>
              <a:latin typeface="Libre Baskerville"/>
              <a:ea typeface="Libre Baskerville"/>
              <a:cs typeface="Libre Baskerville"/>
              <a:sym typeface="Libre Baskerville"/>
            </a:endParaRPr>
          </a:p>
        </p:txBody>
      </p:sp>
      <p:sp>
        <p:nvSpPr>
          <p:cNvPr id="293" name="Google Shape;293;p32"/>
          <p:cNvSpPr txBox="1"/>
          <p:nvPr/>
        </p:nvSpPr>
        <p:spPr>
          <a:xfrm>
            <a:off x="263400" y="7309750"/>
            <a:ext cx="9531600" cy="457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000">
                <a:solidFill>
                  <a:srgbClr val="666666"/>
                </a:solidFill>
                <a:highlight>
                  <a:srgbClr val="FFFFFF"/>
                </a:highlight>
                <a:uFill>
                  <a:noFill/>
                </a:uFill>
                <a:latin typeface="Libre Baskerville"/>
                <a:ea typeface="Libre Baskerville"/>
                <a:cs typeface="Libre Baskerville"/>
                <a:sym typeface="Libre Baskerville"/>
                <a:hlinkClick r:id="rId7">
                  <a:extLst>
                    <a:ext uri="{A12FA001-AC4F-418D-AE19-62706E023703}">
                      <ahyp:hlinkClr val="tx"/>
                    </a:ext>
                  </a:extLst>
                </a:hlinkClick>
              </a:rPr>
              <a:t>Programs of Study: Occupational Certificates and Degrees </a:t>
            </a:r>
            <a:r>
              <a:rPr lang="en" sz="1000">
                <a:solidFill>
                  <a:srgbClr val="666666"/>
                </a:solidFill>
                <a:highlight>
                  <a:srgbClr val="FFFFFF"/>
                </a:highlight>
                <a:latin typeface="Libre Baskerville"/>
                <a:ea typeface="Libre Baskerville"/>
                <a:cs typeface="Libre Baskerville"/>
                <a:sym typeface="Libre Baskerville"/>
              </a:rPr>
              <a:t>© 2024 by Center for the Future of Arizona and Level Up Education Pathways Consulting, LLC is licensed under </a:t>
            </a:r>
            <a:r>
              <a:rPr lang="en" sz="1000">
                <a:solidFill>
                  <a:srgbClr val="666666"/>
                </a:solidFill>
                <a:highlight>
                  <a:srgbClr val="FFFFFF"/>
                </a:highlight>
                <a:uFill>
                  <a:noFill/>
                </a:uFill>
                <a:latin typeface="Libre Baskerville"/>
                <a:ea typeface="Libre Baskerville"/>
                <a:cs typeface="Libre Baskerville"/>
                <a:sym typeface="Libre Baskerville"/>
                <a:hlinkClick r:id="rId8">
                  <a:extLst>
                    <a:ext uri="{A12FA001-AC4F-418D-AE19-62706E023703}">
                      <ahyp:hlinkClr val="tx"/>
                    </a:ext>
                  </a:extLst>
                </a:hlinkClick>
              </a:rPr>
              <a:t>CC BY-NC-SA 4.0</a:t>
            </a:r>
            <a:endParaRPr sz="2200">
              <a:solidFill>
                <a:schemeClr val="dk2"/>
              </a:solidFill>
            </a:endParaRPr>
          </a:p>
        </p:txBody>
      </p:sp>
      <p:pic>
        <p:nvPicPr>
          <p:cNvPr id="294" name="Google Shape;294;p32"/>
          <p:cNvPicPr preferRelativeResize="0"/>
          <p:nvPr/>
        </p:nvPicPr>
        <p:blipFill rotWithShape="1">
          <a:blip r:embed="rId9">
            <a:alphaModFix/>
          </a:blip>
          <a:srcRect b="4364" l="0" r="0" t="8169"/>
          <a:stretch/>
        </p:blipFill>
        <p:spPr>
          <a:xfrm>
            <a:off x="263400" y="572808"/>
            <a:ext cx="2716400" cy="72977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3"/>
          <p:cNvSpPr txBox="1"/>
          <p:nvPr/>
        </p:nvSpPr>
        <p:spPr>
          <a:xfrm>
            <a:off x="247225" y="218675"/>
            <a:ext cx="1526700" cy="37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Libre Baskerville"/>
                <a:ea typeface="Libre Baskerville"/>
                <a:cs typeface="Libre Baskerville"/>
                <a:sym typeface="Libre Baskerville"/>
              </a:rPr>
              <a:t>Appendix U</a:t>
            </a:r>
            <a:endParaRPr sz="1200">
              <a:solidFill>
                <a:schemeClr val="dk2"/>
              </a:solidFill>
              <a:latin typeface="Libre Baskerville"/>
              <a:ea typeface="Libre Baskerville"/>
              <a:cs typeface="Libre Baskerville"/>
              <a:sym typeface="Libre Baskerville"/>
            </a:endParaRPr>
          </a:p>
        </p:txBody>
      </p:sp>
      <p:pic>
        <p:nvPicPr>
          <p:cNvPr id="300" name="Google Shape;300;p33"/>
          <p:cNvPicPr preferRelativeResize="0"/>
          <p:nvPr/>
        </p:nvPicPr>
        <p:blipFill>
          <a:blip r:embed="rId3">
            <a:alphaModFix/>
          </a:blip>
          <a:stretch>
            <a:fillRect/>
          </a:stretch>
        </p:blipFill>
        <p:spPr>
          <a:xfrm>
            <a:off x="152400" y="749375"/>
            <a:ext cx="9763226" cy="61020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4"/>
          <p:cNvSpPr txBox="1"/>
          <p:nvPr/>
        </p:nvSpPr>
        <p:spPr>
          <a:xfrm>
            <a:off x="247225" y="218675"/>
            <a:ext cx="1526700" cy="37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Libre Baskerville"/>
                <a:ea typeface="Libre Baskerville"/>
                <a:cs typeface="Libre Baskerville"/>
                <a:sym typeface="Libre Baskerville"/>
              </a:rPr>
              <a:t>Appendix V</a:t>
            </a:r>
            <a:endParaRPr sz="1200">
              <a:solidFill>
                <a:schemeClr val="dk2"/>
              </a:solidFill>
              <a:latin typeface="Libre Baskerville"/>
              <a:ea typeface="Libre Baskerville"/>
              <a:cs typeface="Libre Baskerville"/>
              <a:sym typeface="Libre Baskerville"/>
            </a:endParaRPr>
          </a:p>
        </p:txBody>
      </p:sp>
      <p:pic>
        <p:nvPicPr>
          <p:cNvPr id="306" name="Google Shape;306;p34"/>
          <p:cNvPicPr preferRelativeResize="0"/>
          <p:nvPr/>
        </p:nvPicPr>
        <p:blipFill>
          <a:blip r:embed="rId3">
            <a:alphaModFix/>
          </a:blip>
          <a:stretch>
            <a:fillRect/>
          </a:stretch>
        </p:blipFill>
        <p:spPr>
          <a:xfrm>
            <a:off x="152400" y="749375"/>
            <a:ext cx="9753600" cy="6315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nvSpPr>
        <p:spPr>
          <a:xfrm>
            <a:off x="247200" y="218675"/>
            <a:ext cx="9564000" cy="801000"/>
          </a:xfrm>
          <a:prstGeom prst="rect">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800">
                <a:solidFill>
                  <a:schemeClr val="dk2"/>
                </a:solidFill>
                <a:latin typeface="League Spartan Medium"/>
                <a:ea typeface="League Spartan Medium"/>
                <a:cs typeface="League Spartan Medium"/>
                <a:sym typeface="League Spartan Medium"/>
              </a:rPr>
              <a:t>Health Science</a:t>
            </a:r>
            <a:endParaRPr i="1" sz="1600">
              <a:solidFill>
                <a:schemeClr val="dk2"/>
              </a:solidFill>
              <a:latin typeface="Libre Baskerville"/>
              <a:ea typeface="Libre Baskerville"/>
              <a:cs typeface="Libre Baskerville"/>
              <a:sym typeface="Libre Baskerville"/>
            </a:endParaRPr>
          </a:p>
        </p:txBody>
      </p:sp>
      <p:sp>
        <p:nvSpPr>
          <p:cNvPr id="80" name="Google Shape;80;p15"/>
          <p:cNvSpPr txBox="1"/>
          <p:nvPr/>
        </p:nvSpPr>
        <p:spPr>
          <a:xfrm>
            <a:off x="0" y="1080300"/>
            <a:ext cx="10058400" cy="5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u="sng">
                <a:solidFill>
                  <a:schemeClr val="hlink"/>
                </a:solidFill>
                <a:latin typeface="League Spartan Medium"/>
                <a:ea typeface="League Spartan Medium"/>
                <a:cs typeface="League Spartan Medium"/>
                <a:sym typeface="League Spartan Medium"/>
                <a:hlinkClick r:id="rId3"/>
              </a:rPr>
              <a:t>Selected Occupations, Wages, and Job Growth</a:t>
            </a:r>
            <a:endParaRPr sz="2200">
              <a:solidFill>
                <a:schemeClr val="dk2"/>
              </a:solidFill>
              <a:latin typeface="League Spartan Medium"/>
              <a:ea typeface="League Spartan Medium"/>
              <a:cs typeface="League Spartan Medium"/>
              <a:sym typeface="League Spartan Medium"/>
            </a:endParaRPr>
          </a:p>
        </p:txBody>
      </p:sp>
      <p:graphicFrame>
        <p:nvGraphicFramePr>
          <p:cNvPr id="81" name="Google Shape;81;p15"/>
          <p:cNvGraphicFramePr/>
          <p:nvPr/>
        </p:nvGraphicFramePr>
        <p:xfrm>
          <a:off x="247238" y="1641925"/>
          <a:ext cx="3000000" cy="3000000"/>
        </p:xfrm>
        <a:graphic>
          <a:graphicData uri="http://schemas.openxmlformats.org/drawingml/2006/table">
            <a:tbl>
              <a:tblPr>
                <a:noFill/>
                <a:tableStyleId>{BD1D8832-9A60-4B85-9EBC-4BEB6B7ECC4D}</a:tableStyleId>
              </a:tblPr>
              <a:tblGrid>
                <a:gridCol w="1598325"/>
                <a:gridCol w="2318300"/>
                <a:gridCol w="1351100"/>
                <a:gridCol w="1351100"/>
                <a:gridCol w="1351100"/>
                <a:gridCol w="1594000"/>
              </a:tblGrid>
              <a:tr h="822950">
                <a:tc>
                  <a:txBody>
                    <a:bodyPr/>
                    <a:lstStyle/>
                    <a:p>
                      <a:pPr indent="0" lvl="0" marL="0" rtl="0" algn="l">
                        <a:spcBef>
                          <a:spcPts val="0"/>
                        </a:spcBef>
                        <a:spcAft>
                          <a:spcPts val="0"/>
                        </a:spcAft>
                        <a:buNone/>
                      </a:pPr>
                      <a:r>
                        <a:rPr b="1" lang="en" sz="1200">
                          <a:latin typeface="Libre Baskerville"/>
                          <a:ea typeface="Libre Baskerville"/>
                          <a:cs typeface="Libre Baskerville"/>
                          <a:sym typeface="Libre Baskerville"/>
                        </a:rPr>
                        <a:t>Program</a:t>
                      </a:r>
                      <a:endParaRPr b="1" sz="1200">
                        <a:latin typeface="Libre Baskerville"/>
                        <a:ea typeface="Libre Baskerville"/>
                        <a:cs typeface="Libre Baskerville"/>
                        <a:sym typeface="Libre Baskerville"/>
                      </a:endParaRPr>
                    </a:p>
                  </a:txBody>
                  <a:tcPr marT="91425" marB="91425" marR="91425" marL="91425" anchor="b">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b="1" lang="en" sz="1200">
                          <a:latin typeface="Libre Baskerville"/>
                          <a:ea typeface="Libre Baskerville"/>
                          <a:cs typeface="Libre Baskerville"/>
                          <a:sym typeface="Libre Baskerville"/>
                        </a:rPr>
                        <a:t>Typical Jobs: AZ High Demand High Wage</a:t>
                      </a:r>
                      <a:endParaRPr b="1" sz="1200">
                        <a:latin typeface="Libre Baskerville"/>
                        <a:ea typeface="Libre Baskerville"/>
                        <a:cs typeface="Libre Baskerville"/>
                        <a:sym typeface="Libre Baskerville"/>
                      </a:endParaRPr>
                    </a:p>
                  </a:txBody>
                  <a:tcPr marT="91425" marB="91425" marR="91425" marL="91425" anchor="b">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Average Wage</a:t>
                      </a:r>
                      <a:endParaRPr b="1" sz="1200">
                        <a:latin typeface="Libre Baskerville"/>
                        <a:ea typeface="Libre Baskerville"/>
                        <a:cs typeface="Libre Baskerville"/>
                        <a:sym typeface="Libre Baskerville"/>
                      </a:endParaRPr>
                    </a:p>
                  </a:txBody>
                  <a:tcPr marT="91425" marB="91425" marR="91425" marL="91425" anchor="b">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Growth in AZ; Annual Job Opening</a:t>
                      </a:r>
                      <a:endParaRPr b="1" sz="1200">
                        <a:latin typeface="Libre Baskerville"/>
                        <a:ea typeface="Libre Baskerville"/>
                        <a:cs typeface="Libre Baskerville"/>
                        <a:sym typeface="Libre Baskerville"/>
                      </a:endParaRPr>
                    </a:p>
                  </a:txBody>
                  <a:tcPr marT="91425" marB="91425" marR="91425" marL="91425" anchor="b">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Projected Annual Job Change</a:t>
                      </a:r>
                      <a:endParaRPr b="1" sz="1200">
                        <a:latin typeface="Libre Baskerville"/>
                        <a:ea typeface="Libre Baskerville"/>
                        <a:cs typeface="Libre Baskerville"/>
                        <a:sym typeface="Libre Baskerville"/>
                      </a:endParaRPr>
                    </a:p>
                  </a:txBody>
                  <a:tcPr marT="91425" marB="91425" marR="91425" marL="91425" anchor="b">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b="1" lang="en" sz="1200">
                          <a:latin typeface="Libre Baskerville"/>
                          <a:ea typeface="Libre Baskerville"/>
                          <a:cs typeface="Libre Baskerville"/>
                          <a:sym typeface="Libre Baskerville"/>
                        </a:rPr>
                        <a:t>Stackable?</a:t>
                      </a:r>
                      <a:endParaRPr b="1" sz="1200">
                        <a:latin typeface="Libre Baskerville"/>
                        <a:ea typeface="Libre Baskerville"/>
                        <a:cs typeface="Libre Baskerville"/>
                        <a:sym typeface="Libre Baskerville"/>
                      </a:endParaRPr>
                    </a:p>
                  </a:txBody>
                  <a:tcPr marT="91425" marB="91425" marR="91425" marL="91425" anchor="b">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822950">
                <a:tc>
                  <a:txBody>
                    <a:bodyPr/>
                    <a:lstStyle/>
                    <a:p>
                      <a:pPr indent="0" lvl="0" marL="0" rtl="0" algn="l">
                        <a:spcBef>
                          <a:spcPts val="0"/>
                        </a:spcBef>
                        <a:spcAft>
                          <a:spcPts val="0"/>
                        </a:spcAft>
                        <a:buNone/>
                      </a:pPr>
                      <a:r>
                        <a:rPr b="1" lang="en" sz="1200">
                          <a:latin typeface="Libre Baskerville"/>
                          <a:ea typeface="Libre Baskerville"/>
                          <a:cs typeface="Libre Baskerville"/>
                          <a:sym typeface="Libre Baskerville"/>
                        </a:rPr>
                        <a:t>Pre-Professional Track</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Pre-Medical</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Pre-Dental</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Other Professional Track</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Libre Baskerville"/>
                          <a:ea typeface="Libre Baskerville"/>
                          <a:cs typeface="Libre Baskerville"/>
                          <a:sym typeface="Libre Baskerville"/>
                        </a:rPr>
                        <a:t>$134,365</a:t>
                      </a:r>
                      <a:endParaRPr sz="1000">
                        <a:latin typeface="Libre Baskerville"/>
                        <a:ea typeface="Libre Baskerville"/>
                        <a:cs typeface="Libre Baskerville"/>
                        <a:sym typeface="Libre Baskerville"/>
                      </a:endParaRPr>
                    </a:p>
                    <a:p>
                      <a:pPr indent="0" lvl="0" marL="0" rtl="0" algn="ctr">
                        <a:spcBef>
                          <a:spcPts val="0"/>
                        </a:spcBef>
                        <a:spcAft>
                          <a:spcPts val="0"/>
                        </a:spcAft>
                        <a:buNone/>
                      </a:pPr>
                      <a:r>
                        <a:rPr lang="en" sz="1000">
                          <a:latin typeface="Libre Baskerville"/>
                          <a:ea typeface="Libre Baskerville"/>
                          <a:cs typeface="Libre Baskerville"/>
                          <a:sym typeface="Libre Baskerville"/>
                        </a:rPr>
                        <a:t>$175,034</a:t>
                      </a:r>
                      <a:endParaRPr sz="1000">
                        <a:latin typeface="Libre Baskerville"/>
                        <a:ea typeface="Libre Baskerville"/>
                        <a:cs typeface="Libre Baskerville"/>
                        <a:sym typeface="Libre Baskerville"/>
                      </a:endParaRPr>
                    </a:p>
                    <a:p>
                      <a:pPr indent="0" lvl="0" marL="0" rtl="0" algn="ctr">
                        <a:spcBef>
                          <a:spcPts val="0"/>
                        </a:spcBef>
                        <a:spcAft>
                          <a:spcPts val="0"/>
                        </a:spcAft>
                        <a:buNone/>
                      </a:pPr>
                      <a:r>
                        <a:rPr lang="en" sz="1000">
                          <a:latin typeface="Libre Baskerville"/>
                          <a:ea typeface="Libre Baskerville"/>
                          <a:cs typeface="Libre Baskerville"/>
                          <a:sym typeface="Libre Baskerville"/>
                        </a:rPr>
                        <a:t>$89,760</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Libre Baskerville"/>
                          <a:ea typeface="Libre Baskerville"/>
                          <a:cs typeface="Libre Baskerville"/>
                          <a:sym typeface="Libre Baskerville"/>
                        </a:rPr>
                        <a:t>174</a:t>
                      </a:r>
                      <a:endParaRPr sz="1000">
                        <a:latin typeface="Libre Baskerville"/>
                        <a:ea typeface="Libre Baskerville"/>
                        <a:cs typeface="Libre Baskerville"/>
                        <a:sym typeface="Libre Baskerville"/>
                      </a:endParaRPr>
                    </a:p>
                    <a:p>
                      <a:pPr indent="0" lvl="0" marL="0" rtl="0" algn="ctr">
                        <a:spcBef>
                          <a:spcPts val="0"/>
                        </a:spcBef>
                        <a:spcAft>
                          <a:spcPts val="0"/>
                        </a:spcAft>
                        <a:buNone/>
                      </a:pPr>
                      <a:r>
                        <a:rPr lang="en" sz="1000">
                          <a:latin typeface="Libre Baskerville"/>
                          <a:ea typeface="Libre Baskerville"/>
                          <a:cs typeface="Libre Baskerville"/>
                          <a:sym typeface="Libre Baskerville"/>
                        </a:rPr>
                        <a:t>207</a:t>
                      </a:r>
                      <a:endParaRPr sz="1000">
                        <a:latin typeface="Libre Baskerville"/>
                        <a:ea typeface="Libre Baskerville"/>
                        <a:cs typeface="Libre Baskerville"/>
                        <a:sym typeface="Libre Baskerville"/>
                      </a:endParaRPr>
                    </a:p>
                    <a:p>
                      <a:pPr indent="0" lvl="0" marL="0" rtl="0" algn="ctr">
                        <a:spcBef>
                          <a:spcPts val="0"/>
                        </a:spcBef>
                        <a:spcAft>
                          <a:spcPts val="0"/>
                        </a:spcAft>
                        <a:buNone/>
                      </a:pPr>
                      <a:r>
                        <a:rPr lang="en" sz="1000">
                          <a:latin typeface="Libre Baskerville"/>
                          <a:ea typeface="Libre Baskerville"/>
                          <a:cs typeface="Libre Baskerville"/>
                          <a:sym typeface="Libre Baskerville"/>
                        </a:rPr>
                        <a:t>323</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Libre Baskerville"/>
                          <a:ea typeface="Libre Baskerville"/>
                          <a:cs typeface="Libre Baskerville"/>
                          <a:sym typeface="Libre Baskerville"/>
                        </a:rPr>
                        <a:t>0.0%</a:t>
                      </a:r>
                      <a:endParaRPr sz="1000">
                        <a:latin typeface="Libre Baskerville"/>
                        <a:ea typeface="Libre Baskerville"/>
                        <a:cs typeface="Libre Baskerville"/>
                        <a:sym typeface="Libre Baskerville"/>
                      </a:endParaRPr>
                    </a:p>
                    <a:p>
                      <a:pPr indent="0" lvl="0" marL="0" rtl="0" algn="ctr">
                        <a:spcBef>
                          <a:spcPts val="0"/>
                        </a:spcBef>
                        <a:spcAft>
                          <a:spcPts val="0"/>
                        </a:spcAft>
                        <a:buNone/>
                      </a:pPr>
                      <a:r>
                        <a:rPr lang="en" sz="1000">
                          <a:latin typeface="Libre Baskerville"/>
                          <a:ea typeface="Libre Baskerville"/>
                          <a:cs typeface="Libre Baskerville"/>
                          <a:sym typeface="Libre Baskerville"/>
                        </a:rPr>
                        <a:t>0.0%</a:t>
                      </a:r>
                      <a:endParaRPr sz="1000">
                        <a:latin typeface="Libre Baskerville"/>
                        <a:ea typeface="Libre Baskerville"/>
                        <a:cs typeface="Libre Baskerville"/>
                        <a:sym typeface="Libre Baskerville"/>
                      </a:endParaRPr>
                    </a:p>
                    <a:p>
                      <a:pPr indent="0" lvl="0" marL="0" rtl="0" algn="ctr">
                        <a:spcBef>
                          <a:spcPts val="0"/>
                        </a:spcBef>
                        <a:spcAft>
                          <a:spcPts val="0"/>
                        </a:spcAft>
                        <a:buNone/>
                      </a:pPr>
                      <a:r>
                        <a:rPr lang="en" sz="1000">
                          <a:latin typeface="Libre Baskerville"/>
                          <a:ea typeface="Libre Baskerville"/>
                          <a:cs typeface="Libre Baskerville"/>
                          <a:sym typeface="Libre Baskerville"/>
                        </a:rPr>
                        <a:t>0.0%</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Typically requires bachelor’s degree and professional school</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822950">
                <a:tc>
                  <a:txBody>
                    <a:bodyPr/>
                    <a:lstStyle/>
                    <a:p>
                      <a:pPr indent="0" lvl="0" marL="0" rtl="0" algn="l">
                        <a:spcBef>
                          <a:spcPts val="0"/>
                        </a:spcBef>
                        <a:spcAft>
                          <a:spcPts val="0"/>
                        </a:spcAft>
                        <a:buNone/>
                      </a:pPr>
                      <a:r>
                        <a:rPr b="1" lang="en" sz="1200">
                          <a:latin typeface="Libre Baskerville"/>
                          <a:ea typeface="Libre Baskerville"/>
                          <a:cs typeface="Libre Baskerville"/>
                          <a:sym typeface="Libre Baskerville"/>
                        </a:rPr>
                        <a:t>Nursing</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Nursing Assistant (NA)</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Nursing LPN/LVN</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Registered Nurses</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Nurse Practitioner</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Libre Baskerville"/>
                          <a:ea typeface="Libre Baskerville"/>
                          <a:cs typeface="Libre Baskerville"/>
                          <a:sym typeface="Libre Baskerville"/>
                        </a:rPr>
                        <a:t>$40,325</a:t>
                      </a:r>
                      <a:endParaRPr sz="1000">
                        <a:latin typeface="Libre Baskerville"/>
                        <a:ea typeface="Libre Baskerville"/>
                        <a:cs typeface="Libre Baskerville"/>
                        <a:sym typeface="Libre Baskerville"/>
                      </a:endParaRPr>
                    </a:p>
                    <a:p>
                      <a:pPr indent="0" lvl="0" marL="0" rtl="0" algn="ctr">
                        <a:spcBef>
                          <a:spcPts val="0"/>
                        </a:spcBef>
                        <a:spcAft>
                          <a:spcPts val="0"/>
                        </a:spcAft>
                        <a:buNone/>
                      </a:pPr>
                      <a:r>
                        <a:rPr lang="en" sz="1000">
                          <a:latin typeface="Libre Baskerville"/>
                          <a:ea typeface="Libre Baskerville"/>
                          <a:cs typeface="Libre Baskerville"/>
                          <a:sym typeface="Libre Baskerville"/>
                        </a:rPr>
                        <a:t>$57,800</a:t>
                      </a:r>
                      <a:endParaRPr sz="1000">
                        <a:latin typeface="Libre Baskerville"/>
                        <a:ea typeface="Libre Baskerville"/>
                        <a:cs typeface="Libre Baskerville"/>
                        <a:sym typeface="Libre Baskerville"/>
                      </a:endParaRPr>
                    </a:p>
                    <a:p>
                      <a:pPr indent="0" lvl="0" marL="0" rtl="0" algn="ctr">
                        <a:spcBef>
                          <a:spcPts val="0"/>
                        </a:spcBef>
                        <a:spcAft>
                          <a:spcPts val="0"/>
                        </a:spcAft>
                        <a:buNone/>
                      </a:pPr>
                      <a:r>
                        <a:rPr lang="en" sz="1000">
                          <a:latin typeface="Libre Baskerville"/>
                          <a:ea typeface="Libre Baskerville"/>
                          <a:cs typeface="Libre Baskerville"/>
                          <a:sym typeface="Libre Baskerville"/>
                        </a:rPr>
                        <a:t>$81,595</a:t>
                      </a:r>
                      <a:endParaRPr sz="1000">
                        <a:latin typeface="Libre Baskerville"/>
                        <a:ea typeface="Libre Baskerville"/>
                        <a:cs typeface="Libre Baskerville"/>
                        <a:sym typeface="Libre Baskerville"/>
                      </a:endParaRPr>
                    </a:p>
                    <a:p>
                      <a:pPr indent="0" lvl="0" marL="0" rtl="0" algn="ctr">
                        <a:spcBef>
                          <a:spcPts val="0"/>
                        </a:spcBef>
                        <a:spcAft>
                          <a:spcPts val="0"/>
                        </a:spcAft>
                        <a:buNone/>
                      </a:pPr>
                      <a:r>
                        <a:rPr lang="en" sz="1000">
                          <a:latin typeface="Libre Baskerville"/>
                          <a:ea typeface="Libre Baskerville"/>
                          <a:cs typeface="Libre Baskerville"/>
                          <a:sym typeface="Libre Baskerville"/>
                        </a:rPr>
                        <a:t>$119,913</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Libre Baskerville"/>
                          <a:ea typeface="Libre Baskerville"/>
                          <a:cs typeface="Libre Baskerville"/>
                          <a:sym typeface="Libre Baskerville"/>
                        </a:rPr>
                        <a:t>-</a:t>
                      </a:r>
                      <a:endParaRPr sz="1000">
                        <a:latin typeface="Libre Baskerville"/>
                        <a:ea typeface="Libre Baskerville"/>
                        <a:cs typeface="Libre Baskerville"/>
                        <a:sym typeface="Libre Baskerville"/>
                      </a:endParaRPr>
                    </a:p>
                    <a:p>
                      <a:pPr indent="0" lvl="0" marL="0" rtl="0" algn="ctr">
                        <a:spcBef>
                          <a:spcPts val="0"/>
                        </a:spcBef>
                        <a:spcAft>
                          <a:spcPts val="0"/>
                        </a:spcAft>
                        <a:buNone/>
                      </a:pPr>
                      <a:r>
                        <a:rPr lang="en" sz="1000">
                          <a:latin typeface="Libre Baskerville"/>
                          <a:ea typeface="Libre Baskerville"/>
                          <a:cs typeface="Libre Baskerville"/>
                          <a:sym typeface="Libre Baskerville"/>
                        </a:rPr>
                        <a:t>893</a:t>
                      </a:r>
                      <a:endParaRPr sz="1000">
                        <a:latin typeface="Libre Baskerville"/>
                        <a:ea typeface="Libre Baskerville"/>
                        <a:cs typeface="Libre Baskerville"/>
                        <a:sym typeface="Libre Baskerville"/>
                      </a:endParaRPr>
                    </a:p>
                    <a:p>
                      <a:pPr indent="0" lvl="0" marL="0" rtl="0" algn="ctr">
                        <a:spcBef>
                          <a:spcPts val="0"/>
                        </a:spcBef>
                        <a:spcAft>
                          <a:spcPts val="0"/>
                        </a:spcAft>
                        <a:buNone/>
                      </a:pPr>
                      <a:r>
                        <a:rPr lang="en" sz="1000">
                          <a:latin typeface="Libre Baskerville"/>
                          <a:ea typeface="Libre Baskerville"/>
                          <a:cs typeface="Libre Baskerville"/>
                          <a:sym typeface="Libre Baskerville"/>
                        </a:rPr>
                        <a:t>5,382</a:t>
                      </a:r>
                      <a:endParaRPr sz="1000">
                        <a:latin typeface="Libre Baskerville"/>
                        <a:ea typeface="Libre Baskerville"/>
                        <a:cs typeface="Libre Baskerville"/>
                        <a:sym typeface="Libre Baskerville"/>
                      </a:endParaRPr>
                    </a:p>
                    <a:p>
                      <a:pPr indent="0" lvl="0" marL="0" rtl="0" algn="ctr">
                        <a:spcBef>
                          <a:spcPts val="0"/>
                        </a:spcBef>
                        <a:spcAft>
                          <a:spcPts val="0"/>
                        </a:spcAft>
                        <a:buNone/>
                      </a:pPr>
                      <a:r>
                        <a:rPr lang="en" sz="1000">
                          <a:latin typeface="Libre Baskerville"/>
                          <a:ea typeface="Libre Baskerville"/>
                          <a:cs typeface="Libre Baskerville"/>
                          <a:sym typeface="Libre Baskerville"/>
                        </a:rPr>
                        <a:t>744</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Libre Baskerville"/>
                          <a:ea typeface="Libre Baskerville"/>
                          <a:cs typeface="Libre Baskerville"/>
                          <a:sym typeface="Libre Baskerville"/>
                        </a:rPr>
                        <a:t>-</a:t>
                      </a:r>
                      <a:endParaRPr sz="1000">
                        <a:latin typeface="Libre Baskerville"/>
                        <a:ea typeface="Libre Baskerville"/>
                        <a:cs typeface="Libre Baskerville"/>
                        <a:sym typeface="Libre Baskerville"/>
                      </a:endParaRPr>
                    </a:p>
                    <a:p>
                      <a:pPr indent="0" lvl="0" marL="0" rtl="0" algn="ctr">
                        <a:spcBef>
                          <a:spcPts val="0"/>
                        </a:spcBef>
                        <a:spcAft>
                          <a:spcPts val="0"/>
                        </a:spcAft>
                        <a:buNone/>
                      </a:pPr>
                      <a:r>
                        <a:rPr lang="en" sz="1000">
                          <a:latin typeface="Libre Baskerville"/>
                          <a:ea typeface="Libre Baskerville"/>
                          <a:cs typeface="Libre Baskerville"/>
                          <a:sym typeface="Libre Baskerville"/>
                        </a:rPr>
                        <a:t>0.0%</a:t>
                      </a:r>
                      <a:endParaRPr sz="1000">
                        <a:latin typeface="Libre Baskerville"/>
                        <a:ea typeface="Libre Baskerville"/>
                        <a:cs typeface="Libre Baskerville"/>
                        <a:sym typeface="Libre Baskerville"/>
                      </a:endParaRPr>
                    </a:p>
                    <a:p>
                      <a:pPr indent="0" lvl="0" marL="0" rtl="0" algn="ctr">
                        <a:spcBef>
                          <a:spcPts val="0"/>
                        </a:spcBef>
                        <a:spcAft>
                          <a:spcPts val="0"/>
                        </a:spcAft>
                        <a:buNone/>
                      </a:pPr>
                      <a:r>
                        <a:rPr lang="en" sz="1000">
                          <a:latin typeface="Libre Baskerville"/>
                          <a:ea typeface="Libre Baskerville"/>
                          <a:cs typeface="Libre Baskerville"/>
                          <a:sym typeface="Libre Baskerville"/>
                        </a:rPr>
                        <a:t>0.0%</a:t>
                      </a:r>
                      <a:endParaRPr sz="1000">
                        <a:latin typeface="Libre Baskerville"/>
                        <a:ea typeface="Libre Baskerville"/>
                        <a:cs typeface="Libre Baskerville"/>
                        <a:sym typeface="Libre Baskerville"/>
                      </a:endParaRPr>
                    </a:p>
                    <a:p>
                      <a:pPr indent="0" lvl="0" marL="0" rtl="0" algn="ctr">
                        <a:spcBef>
                          <a:spcPts val="0"/>
                        </a:spcBef>
                        <a:spcAft>
                          <a:spcPts val="0"/>
                        </a:spcAft>
                        <a:buNone/>
                      </a:pPr>
                      <a:r>
                        <a:rPr lang="en" sz="1000">
                          <a:latin typeface="Libre Baskerville"/>
                          <a:ea typeface="Libre Baskerville"/>
                          <a:cs typeface="Libre Baskerville"/>
                          <a:sym typeface="Libre Baskerville"/>
                        </a:rPr>
                        <a:t>0.1%</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NA is typically required for LPN/RN</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RN to BSN</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822950">
                <a:tc>
                  <a:txBody>
                    <a:bodyPr/>
                    <a:lstStyle/>
                    <a:p>
                      <a:pPr indent="0" lvl="0" marL="0" rtl="0" algn="l">
                        <a:spcBef>
                          <a:spcPts val="0"/>
                        </a:spcBef>
                        <a:spcAft>
                          <a:spcPts val="0"/>
                        </a:spcAft>
                        <a:buNone/>
                      </a:pPr>
                      <a:r>
                        <a:rPr b="1" lang="en" sz="1200">
                          <a:latin typeface="Libre Baskerville"/>
                          <a:ea typeface="Libre Baskerville"/>
                          <a:cs typeface="Libre Baskerville"/>
                          <a:sym typeface="Libre Baskerville"/>
                        </a:rPr>
                        <a:t>Dental Hygiene</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Dental Assistant</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Dental Hygienist</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Libre Baskerville"/>
                          <a:ea typeface="Libre Baskerville"/>
                          <a:cs typeface="Libre Baskerville"/>
                          <a:sym typeface="Libre Baskerville"/>
                        </a:rPr>
                        <a:t>$41,950</a:t>
                      </a:r>
                      <a:endParaRPr sz="1000">
                        <a:latin typeface="Libre Baskerville"/>
                        <a:ea typeface="Libre Baskerville"/>
                        <a:cs typeface="Libre Baskerville"/>
                        <a:sym typeface="Libre Baskerville"/>
                      </a:endParaRPr>
                    </a:p>
                    <a:p>
                      <a:pPr indent="0" lvl="0" marL="0" rtl="0" algn="ctr">
                        <a:spcBef>
                          <a:spcPts val="0"/>
                        </a:spcBef>
                        <a:spcAft>
                          <a:spcPts val="0"/>
                        </a:spcAft>
                        <a:buNone/>
                      </a:pPr>
                      <a:r>
                        <a:rPr lang="en" sz="1000">
                          <a:latin typeface="Libre Baskerville"/>
                          <a:ea typeface="Libre Baskerville"/>
                          <a:cs typeface="Libre Baskerville"/>
                          <a:sym typeface="Libre Baskerville"/>
                        </a:rPr>
                        <a:t>$83,296</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Libre Baskerville"/>
                          <a:ea typeface="Libre Baskerville"/>
                          <a:cs typeface="Libre Baskerville"/>
                          <a:sym typeface="Libre Baskerville"/>
                        </a:rPr>
                        <a:t>1,302</a:t>
                      </a:r>
                      <a:endParaRPr sz="1000">
                        <a:latin typeface="Libre Baskerville"/>
                        <a:ea typeface="Libre Baskerville"/>
                        <a:cs typeface="Libre Baskerville"/>
                        <a:sym typeface="Libre Baskerville"/>
                      </a:endParaRPr>
                    </a:p>
                    <a:p>
                      <a:pPr indent="0" lvl="0" marL="0" rtl="0" algn="ctr">
                        <a:spcBef>
                          <a:spcPts val="0"/>
                        </a:spcBef>
                        <a:spcAft>
                          <a:spcPts val="0"/>
                        </a:spcAft>
                        <a:buNone/>
                      </a:pPr>
                      <a:r>
                        <a:rPr lang="en" sz="1000">
                          <a:latin typeface="Libre Baskerville"/>
                          <a:ea typeface="Libre Baskerville"/>
                          <a:cs typeface="Libre Baskerville"/>
                          <a:sym typeface="Libre Baskerville"/>
                        </a:rPr>
                        <a:t>408</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Libre Baskerville"/>
                          <a:ea typeface="Libre Baskerville"/>
                          <a:cs typeface="Libre Baskerville"/>
                          <a:sym typeface="Libre Baskerville"/>
                        </a:rPr>
                        <a:t>0.0%</a:t>
                      </a:r>
                      <a:endParaRPr sz="1000">
                        <a:latin typeface="Libre Baskerville"/>
                        <a:ea typeface="Libre Baskerville"/>
                        <a:cs typeface="Libre Baskerville"/>
                        <a:sym typeface="Libre Baskerville"/>
                      </a:endParaRPr>
                    </a:p>
                    <a:p>
                      <a:pPr indent="0" lvl="0" marL="0" rtl="0" algn="ctr">
                        <a:spcBef>
                          <a:spcPts val="0"/>
                        </a:spcBef>
                        <a:spcAft>
                          <a:spcPts val="0"/>
                        </a:spcAft>
                        <a:buNone/>
                      </a:pPr>
                      <a:r>
                        <a:rPr lang="en" sz="1000">
                          <a:latin typeface="Libre Baskerville"/>
                          <a:ea typeface="Libre Baskerville"/>
                          <a:cs typeface="Libre Baskerville"/>
                          <a:sym typeface="Libre Baskerville"/>
                        </a:rPr>
                        <a:t>0.0%</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Libre Baskerville"/>
                          <a:ea typeface="Libre Baskerville"/>
                          <a:cs typeface="Libre Baskerville"/>
                          <a:sym typeface="Libre Baskerville"/>
                        </a:rPr>
                        <a:t>-</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822950">
                <a:tc>
                  <a:txBody>
                    <a:bodyPr/>
                    <a:lstStyle/>
                    <a:p>
                      <a:pPr indent="0" lvl="0" marL="0" rtl="0" algn="l">
                        <a:spcBef>
                          <a:spcPts val="0"/>
                        </a:spcBef>
                        <a:spcAft>
                          <a:spcPts val="0"/>
                        </a:spcAft>
                        <a:buNone/>
                      </a:pPr>
                      <a:r>
                        <a:rPr b="1" lang="en" sz="1200">
                          <a:latin typeface="Libre Baskerville"/>
                          <a:ea typeface="Libre Baskerville"/>
                          <a:cs typeface="Libre Baskerville"/>
                          <a:sym typeface="Libre Baskerville"/>
                        </a:rPr>
                        <a:t>Allied Health Assisting</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Medical Assistant</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Physical Therapist Assistant</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Occupational Therapist Assistant</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Libre Baskerville"/>
                          <a:ea typeface="Libre Baskerville"/>
                          <a:cs typeface="Libre Baskerville"/>
                          <a:sym typeface="Libre Baskerville"/>
                        </a:rPr>
                        <a:t>$37,793</a:t>
                      </a:r>
                      <a:endParaRPr sz="1000">
                        <a:latin typeface="Libre Baskerville"/>
                        <a:ea typeface="Libre Baskerville"/>
                        <a:cs typeface="Libre Baskerville"/>
                        <a:sym typeface="Libre Baskerville"/>
                      </a:endParaRPr>
                    </a:p>
                    <a:p>
                      <a:pPr indent="0" lvl="0" marL="0" rtl="0" algn="ctr">
                        <a:spcBef>
                          <a:spcPts val="0"/>
                        </a:spcBef>
                        <a:spcAft>
                          <a:spcPts val="0"/>
                        </a:spcAft>
                        <a:buNone/>
                      </a:pPr>
                      <a:r>
                        <a:rPr lang="en" sz="1000">
                          <a:latin typeface="Libre Baskerville"/>
                          <a:ea typeface="Libre Baskerville"/>
                          <a:cs typeface="Libre Baskerville"/>
                          <a:sym typeface="Libre Baskerville"/>
                        </a:rPr>
                        <a:t>$53,685</a:t>
                      </a:r>
                      <a:endParaRPr sz="1000">
                        <a:latin typeface="Libre Baskerville"/>
                        <a:ea typeface="Libre Baskerville"/>
                        <a:cs typeface="Libre Baskerville"/>
                        <a:sym typeface="Libre Baskerville"/>
                      </a:endParaRPr>
                    </a:p>
                    <a:p>
                      <a:pPr indent="0" lvl="0" marL="0" rtl="0" algn="ctr">
                        <a:spcBef>
                          <a:spcPts val="0"/>
                        </a:spcBef>
                        <a:spcAft>
                          <a:spcPts val="0"/>
                        </a:spcAft>
                        <a:buNone/>
                      </a:pPr>
                      <a:r>
                        <a:rPr lang="en" sz="1000">
                          <a:latin typeface="Libre Baskerville"/>
                          <a:ea typeface="Libre Baskerville"/>
                          <a:cs typeface="Libre Baskerville"/>
                          <a:sym typeface="Libre Baskerville"/>
                        </a:rPr>
                        <a:t>$59,712</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Libre Baskerville"/>
                          <a:ea typeface="Libre Baskerville"/>
                          <a:cs typeface="Libre Baskerville"/>
                          <a:sym typeface="Libre Baskerville"/>
                        </a:rPr>
                        <a:t>3,525</a:t>
                      </a:r>
                      <a:endParaRPr sz="1000">
                        <a:latin typeface="Libre Baskerville"/>
                        <a:ea typeface="Libre Baskerville"/>
                        <a:cs typeface="Libre Baskerville"/>
                        <a:sym typeface="Libre Baskerville"/>
                      </a:endParaRPr>
                    </a:p>
                    <a:p>
                      <a:pPr indent="0" lvl="0" marL="0" rtl="0" algn="ctr">
                        <a:spcBef>
                          <a:spcPts val="0"/>
                        </a:spcBef>
                        <a:spcAft>
                          <a:spcPts val="0"/>
                        </a:spcAft>
                        <a:buNone/>
                      </a:pPr>
                      <a:r>
                        <a:rPr lang="en" sz="1000">
                          <a:latin typeface="Libre Baskerville"/>
                          <a:ea typeface="Libre Baskerville"/>
                          <a:cs typeface="Libre Baskerville"/>
                          <a:sym typeface="Libre Baskerville"/>
                        </a:rPr>
                        <a:t>592</a:t>
                      </a:r>
                      <a:endParaRPr sz="1000">
                        <a:latin typeface="Libre Baskerville"/>
                        <a:ea typeface="Libre Baskerville"/>
                        <a:cs typeface="Libre Baskerville"/>
                        <a:sym typeface="Libre Baskerville"/>
                      </a:endParaRPr>
                    </a:p>
                    <a:p>
                      <a:pPr indent="0" lvl="0" marL="0" rtl="0" algn="ctr">
                        <a:spcBef>
                          <a:spcPts val="0"/>
                        </a:spcBef>
                        <a:spcAft>
                          <a:spcPts val="0"/>
                        </a:spcAft>
                        <a:buNone/>
                      </a:pPr>
                      <a:r>
                        <a:rPr lang="en" sz="1000">
                          <a:latin typeface="Libre Baskerville"/>
                          <a:ea typeface="Libre Baskerville"/>
                          <a:cs typeface="Libre Baskerville"/>
                          <a:sym typeface="Libre Baskerville"/>
                        </a:rPr>
                        <a:t>226</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Libre Baskerville"/>
                          <a:ea typeface="Libre Baskerville"/>
                          <a:cs typeface="Libre Baskerville"/>
                          <a:sym typeface="Libre Baskerville"/>
                        </a:rPr>
                        <a:t>0.0%</a:t>
                      </a:r>
                      <a:endParaRPr sz="1000">
                        <a:latin typeface="Libre Baskerville"/>
                        <a:ea typeface="Libre Baskerville"/>
                        <a:cs typeface="Libre Baskerville"/>
                        <a:sym typeface="Libre Baskerville"/>
                      </a:endParaRPr>
                    </a:p>
                    <a:p>
                      <a:pPr indent="0" lvl="0" marL="0" rtl="0" algn="ctr">
                        <a:spcBef>
                          <a:spcPts val="0"/>
                        </a:spcBef>
                        <a:spcAft>
                          <a:spcPts val="0"/>
                        </a:spcAft>
                        <a:buNone/>
                      </a:pPr>
                      <a:r>
                        <a:rPr lang="en" sz="1000">
                          <a:latin typeface="Libre Baskerville"/>
                          <a:ea typeface="Libre Baskerville"/>
                          <a:cs typeface="Libre Baskerville"/>
                          <a:sym typeface="Libre Baskerville"/>
                        </a:rPr>
                        <a:t>0.1%</a:t>
                      </a:r>
                      <a:endParaRPr sz="1000">
                        <a:latin typeface="Libre Baskerville"/>
                        <a:ea typeface="Libre Baskerville"/>
                        <a:cs typeface="Libre Baskerville"/>
                        <a:sym typeface="Libre Baskerville"/>
                      </a:endParaRPr>
                    </a:p>
                    <a:p>
                      <a:pPr indent="0" lvl="0" marL="0" rtl="0" algn="ctr">
                        <a:spcBef>
                          <a:spcPts val="0"/>
                        </a:spcBef>
                        <a:spcAft>
                          <a:spcPts val="0"/>
                        </a:spcAft>
                        <a:buNone/>
                      </a:pPr>
                      <a:r>
                        <a:rPr lang="en" sz="1000">
                          <a:latin typeface="Libre Baskerville"/>
                          <a:ea typeface="Libre Baskerville"/>
                          <a:cs typeface="Libre Baskerville"/>
                          <a:sym typeface="Libre Baskerville"/>
                        </a:rPr>
                        <a:t>0.1%</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Libre Baskerville"/>
                          <a:ea typeface="Libre Baskerville"/>
                          <a:cs typeface="Libre Baskerville"/>
                          <a:sym typeface="Libre Baskerville"/>
                        </a:rPr>
                        <a:t>-</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822950">
                <a:tc>
                  <a:txBody>
                    <a:bodyPr/>
                    <a:lstStyle/>
                    <a:p>
                      <a:pPr indent="0" lvl="0" marL="0" rtl="0" algn="l">
                        <a:spcBef>
                          <a:spcPts val="0"/>
                        </a:spcBef>
                        <a:spcAft>
                          <a:spcPts val="0"/>
                        </a:spcAft>
                        <a:buNone/>
                      </a:pPr>
                      <a:r>
                        <a:rPr b="1" lang="en" sz="1200">
                          <a:latin typeface="Libre Baskerville"/>
                          <a:ea typeface="Libre Baskerville"/>
                          <a:cs typeface="Libre Baskerville"/>
                          <a:sym typeface="Libre Baskerville"/>
                        </a:rPr>
                        <a:t>Allied Health Diagnostic</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Radiologic Technologist</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Diagnostic Medical Sonographer</a:t>
                      </a:r>
                      <a:endParaRPr sz="1000">
                        <a:latin typeface="Libre Baskerville"/>
                        <a:ea typeface="Libre Baskerville"/>
                        <a:cs typeface="Libre Baskerville"/>
                        <a:sym typeface="Libre Baskerville"/>
                      </a:endParaRPr>
                    </a:p>
                    <a:p>
                      <a:pPr indent="0" lvl="0" marL="0" rtl="0" algn="l">
                        <a:spcBef>
                          <a:spcPts val="0"/>
                        </a:spcBef>
                        <a:spcAft>
                          <a:spcPts val="0"/>
                        </a:spcAft>
                        <a:buNone/>
                      </a:pPr>
                      <a:r>
                        <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Libre Baskerville"/>
                          <a:ea typeface="Libre Baskerville"/>
                          <a:cs typeface="Libre Baskerville"/>
                          <a:sym typeface="Libre Baskerville"/>
                        </a:rPr>
                        <a:t>$66,600</a:t>
                      </a:r>
                      <a:endParaRPr sz="1000">
                        <a:latin typeface="Libre Baskerville"/>
                        <a:ea typeface="Libre Baskerville"/>
                        <a:cs typeface="Libre Baskerville"/>
                        <a:sym typeface="Libre Baskerville"/>
                      </a:endParaRPr>
                    </a:p>
                    <a:p>
                      <a:pPr indent="0" lvl="0" marL="0" rtl="0" algn="ctr">
                        <a:spcBef>
                          <a:spcPts val="0"/>
                        </a:spcBef>
                        <a:spcAft>
                          <a:spcPts val="0"/>
                        </a:spcAft>
                        <a:buNone/>
                      </a:pPr>
                      <a:r>
                        <a:rPr lang="en" sz="1000">
                          <a:latin typeface="Libre Baskerville"/>
                          <a:ea typeface="Libre Baskerville"/>
                          <a:cs typeface="Libre Baskerville"/>
                          <a:sym typeface="Libre Baskerville"/>
                        </a:rPr>
                        <a:t>$86,306</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Libre Baskerville"/>
                          <a:ea typeface="Libre Baskerville"/>
                          <a:cs typeface="Libre Baskerville"/>
                          <a:sym typeface="Libre Baskerville"/>
                        </a:rPr>
                        <a:t>592</a:t>
                      </a:r>
                      <a:endParaRPr sz="1000">
                        <a:latin typeface="Libre Baskerville"/>
                        <a:ea typeface="Libre Baskerville"/>
                        <a:cs typeface="Libre Baskerville"/>
                        <a:sym typeface="Libre Baskerville"/>
                      </a:endParaRPr>
                    </a:p>
                    <a:p>
                      <a:pPr indent="0" lvl="0" marL="0" rtl="0" algn="ctr">
                        <a:spcBef>
                          <a:spcPts val="0"/>
                        </a:spcBef>
                        <a:spcAft>
                          <a:spcPts val="0"/>
                        </a:spcAft>
                        <a:buNone/>
                      </a:pPr>
                      <a:r>
                        <a:rPr lang="en" sz="1000">
                          <a:latin typeface="Libre Baskerville"/>
                          <a:ea typeface="Libre Baskerville"/>
                          <a:cs typeface="Libre Baskerville"/>
                          <a:sym typeface="Libre Baskerville"/>
                        </a:rPr>
                        <a:t>226</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Libre Baskerville"/>
                          <a:ea typeface="Libre Baskerville"/>
                          <a:cs typeface="Libre Baskerville"/>
                          <a:sym typeface="Libre Baskerville"/>
                        </a:rPr>
                        <a:t>0.0%</a:t>
                      </a:r>
                      <a:endParaRPr sz="1000">
                        <a:latin typeface="Libre Baskerville"/>
                        <a:ea typeface="Libre Baskerville"/>
                        <a:cs typeface="Libre Baskerville"/>
                        <a:sym typeface="Libre Baskerville"/>
                      </a:endParaRPr>
                    </a:p>
                    <a:p>
                      <a:pPr indent="0" lvl="0" marL="0" rtl="0" algn="ctr">
                        <a:spcBef>
                          <a:spcPts val="0"/>
                        </a:spcBef>
                        <a:spcAft>
                          <a:spcPts val="0"/>
                        </a:spcAft>
                        <a:buNone/>
                      </a:pPr>
                      <a:r>
                        <a:rPr lang="en" sz="1000">
                          <a:latin typeface="Libre Baskerville"/>
                          <a:ea typeface="Libre Baskerville"/>
                          <a:cs typeface="Libre Baskerville"/>
                          <a:sym typeface="Libre Baskerville"/>
                        </a:rPr>
                        <a:t>0.0%</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Libre Baskerville"/>
                          <a:ea typeface="Libre Baskerville"/>
                          <a:cs typeface="Libre Baskerville"/>
                          <a:sym typeface="Libre Baskerville"/>
                        </a:rPr>
                        <a:t>-</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822950">
                <a:tc>
                  <a:txBody>
                    <a:bodyPr/>
                    <a:lstStyle/>
                    <a:p>
                      <a:pPr indent="0" lvl="0" marL="0" rtl="0" algn="l">
                        <a:spcBef>
                          <a:spcPts val="0"/>
                        </a:spcBef>
                        <a:spcAft>
                          <a:spcPts val="0"/>
                        </a:spcAft>
                        <a:buNone/>
                      </a:pPr>
                      <a:r>
                        <a:rPr b="1" lang="en" sz="1200">
                          <a:latin typeface="Libre Baskerville"/>
                          <a:ea typeface="Libre Baskerville"/>
                          <a:cs typeface="Libre Baskerville"/>
                          <a:sym typeface="Libre Baskerville"/>
                        </a:rPr>
                        <a:t>Allied Health Professional</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Respiratory Therapist</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Libre Baskerville"/>
                          <a:ea typeface="Libre Baskerville"/>
                          <a:cs typeface="Libre Baskerville"/>
                          <a:sym typeface="Libre Baskerville"/>
                        </a:rPr>
                        <a:t>$64,443</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Libre Baskerville"/>
                          <a:ea typeface="Libre Baskerville"/>
                          <a:cs typeface="Libre Baskerville"/>
                          <a:sym typeface="Libre Baskerville"/>
                        </a:rPr>
                        <a:t>365</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Libre Baskerville"/>
                          <a:ea typeface="Libre Baskerville"/>
                          <a:cs typeface="Libre Baskerville"/>
                          <a:sym typeface="Libre Baskerville"/>
                        </a:rPr>
                        <a:t>0.1%</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000">
                          <a:latin typeface="Libre Baskerville"/>
                          <a:ea typeface="Libre Baskerville"/>
                          <a:cs typeface="Libre Baskerville"/>
                          <a:sym typeface="Libre Baskerville"/>
                        </a:rPr>
                        <a:t>-</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bl>
          </a:graphicData>
        </a:graphic>
      </p:graphicFrame>
      <p:sp>
        <p:nvSpPr>
          <p:cNvPr id="82" name="Google Shape;82;p15"/>
          <p:cNvSpPr txBox="1"/>
          <p:nvPr/>
        </p:nvSpPr>
        <p:spPr>
          <a:xfrm>
            <a:off x="247225" y="218675"/>
            <a:ext cx="1526700" cy="37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Libre Baskerville"/>
                <a:ea typeface="Libre Baskerville"/>
                <a:cs typeface="Libre Baskerville"/>
                <a:sym typeface="Libre Baskerville"/>
              </a:rPr>
              <a:t>Appendix C</a:t>
            </a:r>
            <a:endParaRPr sz="1200">
              <a:solidFill>
                <a:schemeClr val="dk2"/>
              </a:solidFill>
              <a:latin typeface="Libre Baskerville"/>
              <a:ea typeface="Libre Baskerville"/>
              <a:cs typeface="Libre Baskerville"/>
              <a:sym typeface="Libre Baskerville"/>
            </a:endParaRPr>
          </a:p>
        </p:txBody>
      </p:sp>
      <p:sp>
        <p:nvSpPr>
          <p:cNvPr id="83" name="Google Shape;83;p15"/>
          <p:cNvSpPr txBox="1"/>
          <p:nvPr/>
        </p:nvSpPr>
        <p:spPr>
          <a:xfrm>
            <a:off x="263400" y="7309750"/>
            <a:ext cx="9531600" cy="457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000">
                <a:solidFill>
                  <a:srgbClr val="666666"/>
                </a:solidFill>
                <a:highlight>
                  <a:srgbClr val="FFFFFF"/>
                </a:highlight>
                <a:uFill>
                  <a:noFill/>
                </a:uFill>
                <a:latin typeface="Libre Baskerville"/>
                <a:ea typeface="Libre Baskerville"/>
                <a:cs typeface="Libre Baskerville"/>
                <a:sym typeface="Libre Baskerville"/>
                <a:hlinkClick r:id="rId4">
                  <a:extLst>
                    <a:ext uri="{A12FA001-AC4F-418D-AE19-62706E023703}">
                      <ahyp:hlinkClr val="tx"/>
                    </a:ext>
                  </a:extLst>
                </a:hlinkClick>
              </a:rPr>
              <a:t>Programs of Study: Occupational Certificates and Degrees </a:t>
            </a:r>
            <a:r>
              <a:rPr lang="en" sz="1000">
                <a:solidFill>
                  <a:srgbClr val="666666"/>
                </a:solidFill>
                <a:highlight>
                  <a:srgbClr val="FFFFFF"/>
                </a:highlight>
                <a:latin typeface="Libre Baskerville"/>
                <a:ea typeface="Libre Baskerville"/>
                <a:cs typeface="Libre Baskerville"/>
                <a:sym typeface="Libre Baskerville"/>
              </a:rPr>
              <a:t>© 2024 by Center for the Future of Arizona and Level Up Education Pathways Consulting, LLC is licensed under </a:t>
            </a:r>
            <a:r>
              <a:rPr lang="en" sz="1000">
                <a:solidFill>
                  <a:srgbClr val="666666"/>
                </a:solidFill>
                <a:highlight>
                  <a:srgbClr val="FFFFFF"/>
                </a:highlight>
                <a:uFill>
                  <a:noFill/>
                </a:uFill>
                <a:latin typeface="Libre Baskerville"/>
                <a:ea typeface="Libre Baskerville"/>
                <a:cs typeface="Libre Baskerville"/>
                <a:sym typeface="Libre Baskerville"/>
                <a:hlinkClick r:id="rId5">
                  <a:extLst>
                    <a:ext uri="{A12FA001-AC4F-418D-AE19-62706E023703}">
                      <ahyp:hlinkClr val="tx"/>
                    </a:ext>
                  </a:extLst>
                </a:hlinkClick>
              </a:rPr>
              <a:t>CC BY-NC-SA 4.0</a:t>
            </a:r>
            <a:endParaRPr sz="2200">
              <a:solidFill>
                <a:schemeClr val="dk2"/>
              </a:solidFill>
            </a:endParaRPr>
          </a:p>
        </p:txBody>
      </p:sp>
      <p:pic>
        <p:nvPicPr>
          <p:cNvPr id="84" name="Google Shape;84;p15"/>
          <p:cNvPicPr preferRelativeResize="0"/>
          <p:nvPr/>
        </p:nvPicPr>
        <p:blipFill rotWithShape="1">
          <a:blip r:embed="rId6">
            <a:alphaModFix/>
          </a:blip>
          <a:srcRect b="4364" l="0" r="0" t="8169"/>
          <a:stretch/>
        </p:blipFill>
        <p:spPr>
          <a:xfrm>
            <a:off x="7078600" y="254296"/>
            <a:ext cx="2716400" cy="72977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6"/>
          <p:cNvSpPr txBox="1"/>
          <p:nvPr/>
        </p:nvSpPr>
        <p:spPr>
          <a:xfrm>
            <a:off x="247200" y="218675"/>
            <a:ext cx="9564000" cy="1304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3800">
                <a:solidFill>
                  <a:schemeClr val="dk2"/>
                </a:solidFill>
                <a:latin typeface="League Spartan Medium"/>
                <a:ea typeface="League Spartan Medium"/>
                <a:cs typeface="League Spartan Medium"/>
                <a:sym typeface="League Spartan Medium"/>
              </a:rPr>
              <a:t>Health Science</a:t>
            </a:r>
            <a:endParaRPr sz="3800">
              <a:solidFill>
                <a:schemeClr val="dk2"/>
              </a:solidFill>
              <a:latin typeface="League Spartan Medium"/>
              <a:ea typeface="League Spartan Medium"/>
              <a:cs typeface="League Spartan Medium"/>
              <a:sym typeface="League Spartan Medium"/>
            </a:endParaRPr>
          </a:p>
          <a:p>
            <a:pPr indent="0" lvl="0" marL="0" rtl="0" algn="r">
              <a:lnSpc>
                <a:spcPct val="115000"/>
              </a:lnSpc>
              <a:spcBef>
                <a:spcPts val="1000"/>
              </a:spcBef>
              <a:spcAft>
                <a:spcPts val="0"/>
              </a:spcAft>
              <a:buNone/>
            </a:pPr>
            <a:r>
              <a:rPr i="1" lang="en">
                <a:solidFill>
                  <a:schemeClr val="dk2"/>
                </a:solidFill>
                <a:latin typeface="Libre Baskerville"/>
                <a:ea typeface="Libre Baskerville"/>
                <a:cs typeface="Libre Baskerville"/>
                <a:sym typeface="Libre Baskerville"/>
              </a:rPr>
              <a:t>Nursing and Dental Hygienist • Allied Health: Assisting, Diagnostic,</a:t>
            </a:r>
            <a:endParaRPr i="1">
              <a:solidFill>
                <a:schemeClr val="dk2"/>
              </a:solidFill>
              <a:latin typeface="Libre Baskerville"/>
              <a:ea typeface="Libre Baskerville"/>
              <a:cs typeface="Libre Baskerville"/>
              <a:sym typeface="Libre Baskerville"/>
            </a:endParaRPr>
          </a:p>
          <a:p>
            <a:pPr indent="0" lvl="0" marL="0" rtl="0" algn="r">
              <a:lnSpc>
                <a:spcPct val="115000"/>
              </a:lnSpc>
              <a:spcBef>
                <a:spcPts val="0"/>
              </a:spcBef>
              <a:spcAft>
                <a:spcPts val="0"/>
              </a:spcAft>
              <a:buNone/>
            </a:pPr>
            <a:r>
              <a:rPr i="1" lang="en">
                <a:solidFill>
                  <a:schemeClr val="dk2"/>
                </a:solidFill>
                <a:latin typeface="Libre Baskerville"/>
                <a:ea typeface="Libre Baskerville"/>
                <a:cs typeface="Libre Baskerville"/>
                <a:sym typeface="Libre Baskerville"/>
              </a:rPr>
              <a:t>and Professions Pre-Med, Pre-Dentistry, Other Professional Track</a:t>
            </a:r>
            <a:endParaRPr i="1">
              <a:solidFill>
                <a:schemeClr val="dk2"/>
              </a:solidFill>
              <a:latin typeface="Libre Baskerville"/>
              <a:ea typeface="Libre Baskerville"/>
              <a:cs typeface="Libre Baskerville"/>
              <a:sym typeface="Libre Baskerville"/>
            </a:endParaRPr>
          </a:p>
        </p:txBody>
      </p:sp>
      <p:graphicFrame>
        <p:nvGraphicFramePr>
          <p:cNvPr id="90" name="Google Shape;90;p16"/>
          <p:cNvGraphicFramePr/>
          <p:nvPr/>
        </p:nvGraphicFramePr>
        <p:xfrm>
          <a:off x="247263" y="1663225"/>
          <a:ext cx="3000000" cy="3000000"/>
        </p:xfrm>
        <a:graphic>
          <a:graphicData uri="http://schemas.openxmlformats.org/drawingml/2006/table">
            <a:tbl>
              <a:tblPr>
                <a:noFill/>
                <a:tableStyleId>{BD1D8832-9A60-4B85-9EBC-4BEB6B7ECC4D}</a:tableStyleId>
              </a:tblPr>
              <a:tblGrid>
                <a:gridCol w="1343325"/>
                <a:gridCol w="2027575"/>
                <a:gridCol w="2027575"/>
                <a:gridCol w="2027575"/>
                <a:gridCol w="2137825"/>
              </a:tblGrid>
              <a:tr h="781850">
                <a:tc>
                  <a:txBody>
                    <a:bodyPr/>
                    <a:lstStyle/>
                    <a:p>
                      <a:pPr indent="0" lvl="0" marL="0" rtl="0" algn="l">
                        <a:spcBef>
                          <a:spcPts val="0"/>
                        </a:spcBef>
                        <a:spcAft>
                          <a:spcPts val="0"/>
                        </a:spcAft>
                        <a:buNone/>
                      </a:pPr>
                      <a:r>
                        <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200">
                          <a:latin typeface="Libre Baskerville"/>
                          <a:ea typeface="Libre Baskerville"/>
                          <a:cs typeface="Libre Baskerville"/>
                          <a:sym typeface="Libre Baskerville"/>
                        </a:rPr>
                        <a:t>Orientation/</a:t>
                      </a:r>
                      <a:endParaRPr b="1" sz="1200">
                        <a:latin typeface="Libre Baskerville"/>
                        <a:ea typeface="Libre Baskerville"/>
                        <a:cs typeface="Libre Baskerville"/>
                        <a:sym typeface="Libre Baskerville"/>
                      </a:endParaRPr>
                    </a:p>
                    <a:p>
                      <a:pPr indent="0" lvl="0" marL="0" rtl="0" algn="l">
                        <a:spcBef>
                          <a:spcPts val="0"/>
                        </a:spcBef>
                        <a:spcAft>
                          <a:spcPts val="0"/>
                        </a:spcAft>
                        <a:buNone/>
                      </a:pPr>
                      <a:r>
                        <a:rPr b="1" lang="en" sz="1200">
                          <a:latin typeface="Libre Baskerville"/>
                          <a:ea typeface="Libre Baskerville"/>
                          <a:cs typeface="Libre Baskerville"/>
                          <a:sym typeface="Libre Baskerville"/>
                        </a:rPr>
                        <a:t>Introduction</a:t>
                      </a:r>
                      <a:endParaRPr b="1" sz="1200">
                        <a:latin typeface="Libre Baskerville"/>
                        <a:ea typeface="Libre Baskerville"/>
                        <a:cs typeface="Libre Baskerville"/>
                        <a:sym typeface="Libre Baskerville"/>
                      </a:endParaRPr>
                    </a:p>
                    <a:p>
                      <a:pPr indent="0" lvl="0" marL="0" rtl="0" algn="l">
                        <a:spcBef>
                          <a:spcPts val="0"/>
                        </a:spcBef>
                        <a:spcAft>
                          <a:spcPts val="0"/>
                        </a:spcAft>
                        <a:buNone/>
                      </a:pPr>
                      <a:r>
                        <a:rPr b="1" lang="en" sz="1200">
                          <a:latin typeface="Libre Baskerville"/>
                          <a:ea typeface="Libre Baskerville"/>
                          <a:cs typeface="Libre Baskerville"/>
                          <a:sym typeface="Libre Baskerville"/>
                        </a:rPr>
                        <a:t>Grades 9-10</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b="1" lang="en" sz="1200">
                          <a:latin typeface="Libre Baskerville"/>
                          <a:ea typeface="Libre Baskerville"/>
                          <a:cs typeface="Libre Baskerville"/>
                          <a:sym typeface="Libre Baskerville"/>
                        </a:rPr>
                        <a:t>Skill Development</a:t>
                      </a:r>
                      <a:endParaRPr b="1" sz="1200">
                        <a:latin typeface="Libre Baskerville"/>
                        <a:ea typeface="Libre Baskerville"/>
                        <a:cs typeface="Libre Baskerville"/>
                        <a:sym typeface="Libre Baskerville"/>
                      </a:endParaRPr>
                    </a:p>
                    <a:p>
                      <a:pPr indent="0" lvl="0" marL="0" rtl="0" algn="l">
                        <a:spcBef>
                          <a:spcPts val="0"/>
                        </a:spcBef>
                        <a:spcAft>
                          <a:spcPts val="0"/>
                        </a:spcAft>
                        <a:buNone/>
                      </a:pPr>
                      <a:r>
                        <a:rPr b="1" lang="en" sz="1200">
                          <a:latin typeface="Libre Baskerville"/>
                          <a:ea typeface="Libre Baskerville"/>
                          <a:cs typeface="Libre Baskerville"/>
                          <a:sym typeface="Libre Baskerville"/>
                        </a:rPr>
                        <a:t>Grades 10-11</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b="1" lang="en" sz="1200">
                          <a:latin typeface="Libre Baskerville"/>
                          <a:ea typeface="Libre Baskerville"/>
                          <a:cs typeface="Libre Baskerville"/>
                          <a:sym typeface="Libre Baskerville"/>
                        </a:rPr>
                        <a:t>Capstone/Advanced</a:t>
                      </a:r>
                      <a:endParaRPr b="1" sz="1200">
                        <a:latin typeface="Libre Baskerville"/>
                        <a:ea typeface="Libre Baskerville"/>
                        <a:cs typeface="Libre Baskerville"/>
                        <a:sym typeface="Libre Baskerville"/>
                      </a:endParaRPr>
                    </a:p>
                    <a:p>
                      <a:pPr indent="0" lvl="0" marL="0" rtl="0" algn="l">
                        <a:spcBef>
                          <a:spcPts val="0"/>
                        </a:spcBef>
                        <a:spcAft>
                          <a:spcPts val="0"/>
                        </a:spcAft>
                        <a:buNone/>
                      </a:pPr>
                      <a:r>
                        <a:rPr b="1" lang="en" sz="1200">
                          <a:latin typeface="Libre Baskerville"/>
                          <a:ea typeface="Libre Baskerville"/>
                          <a:cs typeface="Libre Baskerville"/>
                          <a:sym typeface="Libre Baskerville"/>
                        </a:rPr>
                        <a:t>Grade 12</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b="1" lang="en" sz="1200">
                          <a:latin typeface="Libre Baskerville"/>
                          <a:ea typeface="Libre Baskerville"/>
                          <a:cs typeface="Libre Baskerville"/>
                          <a:sym typeface="Libre Baskerville"/>
                        </a:rPr>
                        <a:t>Post Secondary Courses</a:t>
                      </a:r>
                      <a:endParaRPr b="1" sz="1200">
                        <a:latin typeface="Libre Baskerville"/>
                        <a:ea typeface="Libre Baskerville"/>
                        <a:cs typeface="Libre Baskerville"/>
                        <a:sym typeface="Libre Baskerville"/>
                      </a:endParaRPr>
                    </a:p>
                    <a:p>
                      <a:pPr indent="0" lvl="0" marL="0" rtl="0" algn="l">
                        <a:spcBef>
                          <a:spcPts val="0"/>
                        </a:spcBef>
                        <a:spcAft>
                          <a:spcPts val="0"/>
                        </a:spcAft>
                        <a:buNone/>
                      </a:pPr>
                      <a:r>
                        <a:rPr b="1" lang="en" sz="1200">
                          <a:latin typeface="Libre Baskerville"/>
                          <a:ea typeface="Libre Baskerville"/>
                          <a:cs typeface="Libre Baskerville"/>
                          <a:sym typeface="Libre Baskerville"/>
                        </a:rPr>
                        <a:t>Recommended 1st Year</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FEFEF"/>
                    </a:solidFill>
                  </a:tcPr>
                </a:tc>
              </a:tr>
              <a:tr h="781850">
                <a:tc>
                  <a:txBody>
                    <a:bodyPr/>
                    <a:lstStyle/>
                    <a:p>
                      <a:pPr indent="0" lvl="0" marL="0" rtl="0" algn="l">
                        <a:spcBef>
                          <a:spcPts val="0"/>
                        </a:spcBef>
                        <a:spcAft>
                          <a:spcPts val="0"/>
                        </a:spcAft>
                        <a:buNone/>
                      </a:pPr>
                      <a:r>
                        <a:rPr b="1" lang="en" sz="1200">
                          <a:latin typeface="Libre Baskerville"/>
                          <a:ea typeface="Libre Baskerville"/>
                          <a:cs typeface="Libre Baskerville"/>
                          <a:sym typeface="Libre Baskerville"/>
                        </a:rPr>
                        <a:t>English</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English Sequence</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en" sz="1000">
                          <a:solidFill>
                            <a:schemeClr val="dk1"/>
                          </a:solidFill>
                          <a:latin typeface="Libre Baskerville"/>
                          <a:ea typeface="Libre Baskerville"/>
                          <a:cs typeface="Libre Baskerville"/>
                          <a:sym typeface="Libre Baskerville"/>
                        </a:rPr>
                        <a:t>English Sequence</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English Composition 1 **</a:t>
                      </a:r>
                      <a:endParaRPr sz="1000">
                        <a:latin typeface="Libre Baskerville"/>
                        <a:ea typeface="Libre Baskerville"/>
                        <a:cs typeface="Libre Baskerville"/>
                        <a:sym typeface="Libre Baskerville"/>
                      </a:endParaRPr>
                    </a:p>
                    <a:p>
                      <a:pPr indent="0" lvl="0" marL="0" rtl="0" algn="l">
                        <a:spcBef>
                          <a:spcPts val="0"/>
                        </a:spcBef>
                        <a:spcAft>
                          <a:spcPts val="0"/>
                        </a:spcAft>
                        <a:buClr>
                          <a:schemeClr val="dk1"/>
                        </a:buClr>
                        <a:buSzPts val="1100"/>
                        <a:buFont typeface="Arial"/>
                        <a:buNone/>
                      </a:pPr>
                      <a:r>
                        <a:rPr lang="en" sz="1000">
                          <a:solidFill>
                            <a:schemeClr val="dk1"/>
                          </a:solidFill>
                          <a:latin typeface="Libre Baskerville"/>
                          <a:ea typeface="Libre Baskerville"/>
                          <a:cs typeface="Libre Baskerville"/>
                          <a:sym typeface="Libre Baskerville"/>
                        </a:rPr>
                        <a:t>English Composition 2 *</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English Composition 1</a:t>
                      </a:r>
                      <a:endParaRPr sz="1000">
                        <a:latin typeface="Libre Baskerville"/>
                        <a:ea typeface="Libre Baskerville"/>
                        <a:cs typeface="Libre Baskerville"/>
                        <a:sym typeface="Libre Baskerville"/>
                      </a:endParaRPr>
                    </a:p>
                    <a:p>
                      <a:pPr indent="0" lvl="0" marL="0" rtl="0" algn="l">
                        <a:spcBef>
                          <a:spcPts val="0"/>
                        </a:spcBef>
                        <a:spcAft>
                          <a:spcPts val="0"/>
                        </a:spcAft>
                        <a:buClr>
                          <a:schemeClr val="dk1"/>
                        </a:buClr>
                        <a:buSzPts val="1100"/>
                        <a:buFont typeface="Arial"/>
                        <a:buNone/>
                      </a:pPr>
                      <a:r>
                        <a:rPr lang="en" sz="1000">
                          <a:solidFill>
                            <a:schemeClr val="dk1"/>
                          </a:solidFill>
                          <a:latin typeface="Libre Baskerville"/>
                          <a:ea typeface="Libre Baskerville"/>
                          <a:cs typeface="Libre Baskerville"/>
                          <a:sym typeface="Libre Baskerville"/>
                        </a:rPr>
                        <a:t>English Composition 2</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FE599"/>
                    </a:solidFill>
                  </a:tcPr>
                </a:tc>
              </a:tr>
              <a:tr h="932225">
                <a:tc>
                  <a:txBody>
                    <a:bodyPr/>
                    <a:lstStyle/>
                    <a:p>
                      <a:pPr indent="0" lvl="0" marL="0" rtl="0" algn="l">
                        <a:spcBef>
                          <a:spcPts val="0"/>
                        </a:spcBef>
                        <a:spcAft>
                          <a:spcPts val="0"/>
                        </a:spcAft>
                        <a:buNone/>
                      </a:pPr>
                      <a:r>
                        <a:rPr b="1" lang="en" sz="1200">
                          <a:latin typeface="Libre Baskerville"/>
                          <a:ea typeface="Libre Baskerville"/>
                          <a:cs typeface="Libre Baskerville"/>
                          <a:sym typeface="Libre Baskerville"/>
                        </a:rPr>
                        <a:t>Math</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AD1DC"/>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Algebra 1</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Geometry</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AD1DC"/>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Geometry</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Algebra 2 **</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Precalculus **</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AD1DC"/>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Algebra 2 **</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Precalculus **</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Calculus **</a:t>
                      </a:r>
                      <a:endParaRPr sz="1000">
                        <a:latin typeface="Libre Baskerville"/>
                        <a:ea typeface="Libre Baskerville"/>
                        <a:cs typeface="Libre Baskerville"/>
                        <a:sym typeface="Libre Baskerville"/>
                      </a:endParaRPr>
                    </a:p>
                    <a:p>
                      <a:pPr indent="0" lvl="0" marL="0" rtl="0" algn="l">
                        <a:spcBef>
                          <a:spcPts val="0"/>
                        </a:spcBef>
                        <a:spcAft>
                          <a:spcPts val="0"/>
                        </a:spcAft>
                        <a:buClr>
                          <a:schemeClr val="dk1"/>
                        </a:buClr>
                        <a:buSzPts val="1100"/>
                        <a:buFont typeface="Arial"/>
                        <a:buNone/>
                      </a:pPr>
                      <a:r>
                        <a:rPr lang="en" sz="1000">
                          <a:solidFill>
                            <a:schemeClr val="dk1"/>
                          </a:solidFill>
                          <a:latin typeface="Libre Baskerville"/>
                          <a:ea typeface="Libre Baskerville"/>
                          <a:cs typeface="Libre Baskerville"/>
                          <a:sym typeface="Libre Baskerville"/>
                        </a:rPr>
                        <a:t>Statistics **</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solidFill>
                            <a:schemeClr val="dk1"/>
                          </a:solidFill>
                          <a:latin typeface="Libre Baskerville"/>
                          <a:ea typeface="Libre Baskerville"/>
                          <a:cs typeface="Libre Baskerville"/>
                          <a:sym typeface="Libre Baskerville"/>
                        </a:rPr>
                        <a:t>General Education Math *</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AD1DC"/>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Precalculus</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Calculus</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Statistics</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General Education Math</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5A6BD"/>
                    </a:solidFill>
                  </a:tcPr>
                </a:tc>
              </a:tr>
              <a:tr h="781850">
                <a:tc>
                  <a:txBody>
                    <a:bodyPr/>
                    <a:lstStyle/>
                    <a:p>
                      <a:pPr indent="0" lvl="0" marL="0" rtl="0" algn="l">
                        <a:spcBef>
                          <a:spcPts val="0"/>
                        </a:spcBef>
                        <a:spcAft>
                          <a:spcPts val="0"/>
                        </a:spcAft>
                        <a:buNone/>
                      </a:pPr>
                      <a:r>
                        <a:rPr b="1" lang="en" sz="1200">
                          <a:latin typeface="Libre Baskerville"/>
                          <a:ea typeface="Libre Baskerville"/>
                          <a:cs typeface="Libre Baskerville"/>
                          <a:sym typeface="Libre Baskerville"/>
                        </a:rPr>
                        <a:t>Science</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Science Sequence</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Biology **</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Chemistry **</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Biology for Science Majors</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General Chemistry</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Anatomy and Physiology I/II</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B6D7A8"/>
                    </a:solidFill>
                  </a:tcPr>
                </a:tc>
              </a:tr>
              <a:tr h="781850">
                <a:tc>
                  <a:txBody>
                    <a:bodyPr/>
                    <a:lstStyle/>
                    <a:p>
                      <a:pPr indent="0" lvl="0" marL="0" rtl="0" algn="l">
                        <a:spcBef>
                          <a:spcPts val="0"/>
                        </a:spcBef>
                        <a:spcAft>
                          <a:spcPts val="0"/>
                        </a:spcAft>
                        <a:buNone/>
                      </a:pPr>
                      <a:r>
                        <a:rPr b="1" lang="en" sz="1200">
                          <a:latin typeface="Libre Baskerville"/>
                          <a:ea typeface="Libre Baskerville"/>
                          <a:cs typeface="Libre Baskerville"/>
                          <a:sym typeface="Libre Baskerville"/>
                        </a:rPr>
                        <a:t>Social Science</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CE5CD"/>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Social Science Sequence</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CE5CD"/>
                    </a:solidFill>
                  </a:tcPr>
                </a:tc>
                <a:tc>
                  <a:txBody>
                    <a:bodyPr/>
                    <a:lstStyle/>
                    <a:p>
                      <a:pPr indent="0" lvl="0" marL="0" rtl="0" algn="l">
                        <a:spcBef>
                          <a:spcPts val="0"/>
                        </a:spcBef>
                        <a:spcAft>
                          <a:spcPts val="0"/>
                        </a:spcAft>
                        <a:buNone/>
                      </a:pPr>
                      <a:r>
                        <a:rPr lang="en" sz="1000">
                          <a:solidFill>
                            <a:schemeClr val="dk1"/>
                          </a:solidFill>
                          <a:latin typeface="Libre Baskerville"/>
                          <a:ea typeface="Libre Baskerville"/>
                          <a:cs typeface="Libre Baskerville"/>
                          <a:sym typeface="Libre Baskerville"/>
                        </a:rPr>
                        <a:t>Social Science Sequence</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CE5CD"/>
                    </a:solidFill>
                  </a:tcPr>
                </a:tc>
                <a:tc>
                  <a:txBody>
                    <a:bodyPr/>
                    <a:lstStyle/>
                    <a:p>
                      <a:pPr indent="0" lvl="0" marL="0" rtl="0" algn="l">
                        <a:spcBef>
                          <a:spcPts val="0"/>
                        </a:spcBef>
                        <a:spcAft>
                          <a:spcPts val="0"/>
                        </a:spcAft>
                        <a:buNone/>
                      </a:pPr>
                      <a:r>
                        <a:rPr lang="en" sz="1000">
                          <a:solidFill>
                            <a:schemeClr val="dk1"/>
                          </a:solidFill>
                          <a:latin typeface="Libre Baskerville"/>
                          <a:ea typeface="Libre Baskerville"/>
                          <a:cs typeface="Libre Baskerville"/>
                          <a:sym typeface="Libre Baskerville"/>
                        </a:rPr>
                        <a:t>Psychology **</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CE5CD"/>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Psychology</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9CB9C"/>
                    </a:solidFill>
                  </a:tcPr>
                </a:tc>
              </a:tr>
              <a:tr h="781850">
                <a:tc>
                  <a:txBody>
                    <a:bodyPr/>
                    <a:lstStyle/>
                    <a:p>
                      <a:pPr indent="0" lvl="0" marL="0" rtl="0" algn="l">
                        <a:spcBef>
                          <a:spcPts val="0"/>
                        </a:spcBef>
                        <a:spcAft>
                          <a:spcPts val="0"/>
                        </a:spcAft>
                        <a:buNone/>
                      </a:pPr>
                      <a:r>
                        <a:rPr b="1" lang="en" sz="1200">
                          <a:latin typeface="Libre Baskerville"/>
                          <a:ea typeface="Libre Baskerville"/>
                          <a:cs typeface="Libre Baskerville"/>
                          <a:sym typeface="Libre Baskerville"/>
                        </a:rPr>
                        <a:t>Electives</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Career Exploration</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Career Development</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Medical Terminology *</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000">
                          <a:solidFill>
                            <a:schemeClr val="dk1"/>
                          </a:solidFill>
                          <a:latin typeface="Libre Baskerville"/>
                          <a:ea typeface="Libre Baskerville"/>
                          <a:cs typeface="Libre Baskerville"/>
                          <a:sym typeface="Libre Baskerville"/>
                        </a:rPr>
                        <a:t>Career Development</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Nursing: CNA Exam ***</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9FC5E8"/>
                    </a:solidFill>
                  </a:tcPr>
                </a:tc>
              </a:tr>
              <a:tr h="781850">
                <a:tc gridSpan="4">
                  <a:txBody>
                    <a:bodyPr/>
                    <a:lstStyle/>
                    <a:p>
                      <a:pPr indent="0" lvl="0" marL="0" rtl="0" algn="l">
                        <a:spcBef>
                          <a:spcPts val="0"/>
                        </a:spcBef>
                        <a:spcAft>
                          <a:spcPts val="0"/>
                        </a:spcAft>
                        <a:buNone/>
                      </a:pPr>
                      <a:r>
                        <a:t/>
                      </a:r>
                      <a:endParaRPr sz="1200">
                        <a:latin typeface="Libre Baskerville"/>
                        <a:ea typeface="Libre Baskerville"/>
                        <a:cs typeface="Libre Baskerville"/>
                        <a:sym typeface="Libre Baskerville"/>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hMerge="1"/>
                <a:tc>
                  <a:txBody>
                    <a:bodyPr/>
                    <a:lstStyle/>
                    <a:p>
                      <a:pPr indent="0" lvl="0" marL="0" rtl="0" algn="l">
                        <a:spcBef>
                          <a:spcPts val="0"/>
                        </a:spcBef>
                        <a:spcAft>
                          <a:spcPts val="0"/>
                        </a:spcAft>
                        <a:buNone/>
                      </a:pPr>
                      <a:r>
                        <a:rPr i="1" lang="en" sz="1000">
                          <a:latin typeface="Libre Baskerville"/>
                          <a:ea typeface="Libre Baskerville"/>
                          <a:cs typeface="Libre Baskerville"/>
                          <a:sym typeface="Libre Baskerville"/>
                        </a:rPr>
                        <a:t>If courses in this column were completed through early college credit, student should take the next required course.</a:t>
                      </a:r>
                      <a:endParaRPr i="1" sz="1000">
                        <a:latin typeface="Libre Baskerville"/>
                        <a:ea typeface="Libre Baskerville"/>
                        <a:cs typeface="Libre Baskerville"/>
                        <a:sym typeface="Libre Baskerville"/>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bl>
          </a:graphicData>
        </a:graphic>
      </p:graphicFrame>
      <p:sp>
        <p:nvSpPr>
          <p:cNvPr id="91" name="Google Shape;91;p16"/>
          <p:cNvSpPr txBox="1"/>
          <p:nvPr/>
        </p:nvSpPr>
        <p:spPr>
          <a:xfrm>
            <a:off x="247200" y="218675"/>
            <a:ext cx="1526700" cy="37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Libre Baskerville"/>
                <a:ea typeface="Libre Baskerville"/>
                <a:cs typeface="Libre Baskerville"/>
                <a:sym typeface="Libre Baskerville"/>
              </a:rPr>
              <a:t>Appendix D</a:t>
            </a:r>
            <a:endParaRPr sz="1200">
              <a:solidFill>
                <a:schemeClr val="dk2"/>
              </a:solidFill>
              <a:latin typeface="Libre Baskerville"/>
              <a:ea typeface="Libre Baskerville"/>
              <a:cs typeface="Libre Baskerville"/>
              <a:sym typeface="Libre Baskerville"/>
            </a:endParaRPr>
          </a:p>
        </p:txBody>
      </p:sp>
      <p:sp>
        <p:nvSpPr>
          <p:cNvPr id="92" name="Google Shape;92;p16"/>
          <p:cNvSpPr txBox="1"/>
          <p:nvPr/>
        </p:nvSpPr>
        <p:spPr>
          <a:xfrm>
            <a:off x="1773925" y="6888100"/>
            <a:ext cx="1632600" cy="283800"/>
          </a:xfrm>
          <a:prstGeom prst="rect">
            <a:avLst/>
          </a:prstGeom>
          <a:noFill/>
          <a:ln>
            <a:noFill/>
          </a:ln>
        </p:spPr>
        <p:txBody>
          <a:bodyPr anchorCtr="0" anchor="ctr" bIns="75575" lIns="75575" spcFirstLastPara="1" rIns="75575" wrap="square" tIns="75575">
            <a:noAutofit/>
          </a:bodyPr>
          <a:lstStyle/>
          <a:p>
            <a:pPr indent="0" lvl="0" marL="0" rtl="0" algn="l">
              <a:spcBef>
                <a:spcPts val="0"/>
              </a:spcBef>
              <a:spcAft>
                <a:spcPts val="0"/>
              </a:spcAft>
              <a:buNone/>
            </a:pPr>
            <a:r>
              <a:rPr lang="en" sz="1100">
                <a:solidFill>
                  <a:srgbClr val="595959"/>
                </a:solidFill>
                <a:latin typeface="League Spartan"/>
                <a:ea typeface="League Spartan"/>
                <a:cs typeface="League Spartan"/>
                <a:sym typeface="League Spartan"/>
              </a:rPr>
              <a:t>A</a:t>
            </a:r>
            <a:r>
              <a:rPr lang="en" sz="1100">
                <a:solidFill>
                  <a:srgbClr val="595959"/>
                </a:solidFill>
                <a:latin typeface="League Spartan"/>
                <a:ea typeface="League Spartan"/>
                <a:cs typeface="League Spartan"/>
                <a:sym typeface="League Spartan"/>
              </a:rPr>
              <a:t>P</a:t>
            </a:r>
            <a:r>
              <a:rPr lang="en" sz="1100">
                <a:solidFill>
                  <a:srgbClr val="595959"/>
                </a:solidFill>
                <a:latin typeface="League Spartan"/>
                <a:ea typeface="League Spartan"/>
                <a:cs typeface="League Spartan"/>
                <a:sym typeface="League Spartan"/>
              </a:rPr>
              <a:t> or Dual Enrollment </a:t>
            </a:r>
            <a:r>
              <a:rPr lang="en" sz="1100">
                <a:solidFill>
                  <a:srgbClr val="595959"/>
                </a:solidFill>
                <a:latin typeface="League Spartan"/>
                <a:ea typeface="League Spartan"/>
                <a:cs typeface="League Spartan"/>
                <a:sym typeface="League Spartan"/>
              </a:rPr>
              <a:t>**</a:t>
            </a:r>
            <a:endParaRPr sz="1100">
              <a:solidFill>
                <a:srgbClr val="595959"/>
              </a:solidFill>
              <a:latin typeface="League Spartan"/>
              <a:ea typeface="League Spartan"/>
              <a:cs typeface="League Spartan"/>
              <a:sym typeface="League Spartan"/>
            </a:endParaRPr>
          </a:p>
        </p:txBody>
      </p:sp>
      <p:sp>
        <p:nvSpPr>
          <p:cNvPr id="93" name="Google Shape;93;p16"/>
          <p:cNvSpPr txBox="1"/>
          <p:nvPr/>
        </p:nvSpPr>
        <p:spPr>
          <a:xfrm>
            <a:off x="263400" y="6888100"/>
            <a:ext cx="1632600" cy="283800"/>
          </a:xfrm>
          <a:prstGeom prst="rect">
            <a:avLst/>
          </a:prstGeom>
          <a:noFill/>
          <a:ln>
            <a:noFill/>
          </a:ln>
        </p:spPr>
        <p:txBody>
          <a:bodyPr anchorCtr="0" anchor="ctr" bIns="75575" lIns="75575" spcFirstLastPara="1" rIns="75575" wrap="square" tIns="75575">
            <a:noAutofit/>
          </a:bodyPr>
          <a:lstStyle/>
          <a:p>
            <a:pPr indent="0" lvl="0" marL="0" rtl="0" algn="l">
              <a:spcBef>
                <a:spcPts val="0"/>
              </a:spcBef>
              <a:spcAft>
                <a:spcPts val="0"/>
              </a:spcAft>
              <a:buNone/>
            </a:pPr>
            <a:r>
              <a:rPr lang="en" sz="1100">
                <a:solidFill>
                  <a:srgbClr val="595959"/>
                </a:solidFill>
                <a:latin typeface="League Spartan"/>
                <a:ea typeface="League Spartan"/>
                <a:cs typeface="League Spartan"/>
                <a:sym typeface="League Spartan"/>
              </a:rPr>
              <a:t>Dual Enrollment Only *</a:t>
            </a:r>
            <a:endParaRPr sz="1100">
              <a:solidFill>
                <a:srgbClr val="595959"/>
              </a:solidFill>
              <a:latin typeface="League Spartan"/>
              <a:ea typeface="League Spartan"/>
              <a:cs typeface="League Spartan"/>
              <a:sym typeface="League Spartan"/>
            </a:endParaRPr>
          </a:p>
        </p:txBody>
      </p:sp>
      <p:sp>
        <p:nvSpPr>
          <p:cNvPr id="94" name="Google Shape;94;p16"/>
          <p:cNvSpPr txBox="1"/>
          <p:nvPr/>
        </p:nvSpPr>
        <p:spPr>
          <a:xfrm>
            <a:off x="3406527" y="6840844"/>
            <a:ext cx="1766400" cy="378300"/>
          </a:xfrm>
          <a:prstGeom prst="rect">
            <a:avLst/>
          </a:prstGeom>
          <a:noFill/>
          <a:ln>
            <a:noFill/>
          </a:ln>
        </p:spPr>
        <p:txBody>
          <a:bodyPr anchorCtr="0" anchor="ctr" bIns="75575" lIns="75575" spcFirstLastPara="1" rIns="75575" wrap="square" tIns="75575">
            <a:noAutofit/>
          </a:bodyPr>
          <a:lstStyle/>
          <a:p>
            <a:pPr indent="0" lvl="0" marL="0" rtl="0" algn="l">
              <a:spcBef>
                <a:spcPts val="0"/>
              </a:spcBef>
              <a:spcAft>
                <a:spcPts val="0"/>
              </a:spcAft>
              <a:buNone/>
            </a:pPr>
            <a:r>
              <a:rPr lang="en" sz="1100">
                <a:solidFill>
                  <a:srgbClr val="595959"/>
                </a:solidFill>
                <a:latin typeface="League Spartan"/>
                <a:ea typeface="League Spartan"/>
                <a:cs typeface="League Spartan"/>
                <a:sym typeface="League Spartan"/>
              </a:rPr>
              <a:t>Work-based Certificate ***</a:t>
            </a:r>
            <a:endParaRPr sz="1100">
              <a:solidFill>
                <a:srgbClr val="595959"/>
              </a:solidFill>
              <a:latin typeface="League Spartan"/>
              <a:ea typeface="League Spartan"/>
              <a:cs typeface="League Spartan"/>
              <a:sym typeface="League Spartan"/>
            </a:endParaRPr>
          </a:p>
        </p:txBody>
      </p:sp>
      <p:sp>
        <p:nvSpPr>
          <p:cNvPr id="95" name="Google Shape;95;p16"/>
          <p:cNvSpPr txBox="1"/>
          <p:nvPr/>
        </p:nvSpPr>
        <p:spPr>
          <a:xfrm>
            <a:off x="263400" y="7309750"/>
            <a:ext cx="9531600" cy="457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000">
                <a:solidFill>
                  <a:srgbClr val="666666"/>
                </a:solidFill>
                <a:highlight>
                  <a:srgbClr val="FFFFFF"/>
                </a:highlight>
                <a:uFill>
                  <a:noFill/>
                </a:uFill>
                <a:latin typeface="Libre Baskerville"/>
                <a:ea typeface="Libre Baskerville"/>
                <a:cs typeface="Libre Baskerville"/>
                <a:sym typeface="Libre Baskerville"/>
                <a:hlinkClick r:id="rId3">
                  <a:extLst>
                    <a:ext uri="{A12FA001-AC4F-418D-AE19-62706E023703}">
                      <ahyp:hlinkClr val="tx"/>
                    </a:ext>
                  </a:extLst>
                </a:hlinkClick>
              </a:rPr>
              <a:t>Programs of Study: Occupational Certificates and Degrees </a:t>
            </a:r>
            <a:r>
              <a:rPr lang="en" sz="1000">
                <a:solidFill>
                  <a:srgbClr val="666666"/>
                </a:solidFill>
                <a:highlight>
                  <a:srgbClr val="FFFFFF"/>
                </a:highlight>
                <a:latin typeface="Libre Baskerville"/>
                <a:ea typeface="Libre Baskerville"/>
                <a:cs typeface="Libre Baskerville"/>
                <a:sym typeface="Libre Baskerville"/>
              </a:rPr>
              <a:t>© 2024 by Center for the Future of Arizona and Level Up Education Pathways Consulting, LLC is licensed under </a:t>
            </a:r>
            <a:r>
              <a:rPr lang="en" sz="1000">
                <a:solidFill>
                  <a:srgbClr val="666666"/>
                </a:solidFill>
                <a:highlight>
                  <a:srgbClr val="FFFFFF"/>
                </a:highlight>
                <a:uFill>
                  <a:noFill/>
                </a:uFill>
                <a:latin typeface="Libre Baskerville"/>
                <a:ea typeface="Libre Baskerville"/>
                <a:cs typeface="Libre Baskerville"/>
                <a:sym typeface="Libre Baskerville"/>
                <a:hlinkClick r:id="rId4">
                  <a:extLst>
                    <a:ext uri="{A12FA001-AC4F-418D-AE19-62706E023703}">
                      <ahyp:hlinkClr val="tx"/>
                    </a:ext>
                  </a:extLst>
                </a:hlinkClick>
              </a:rPr>
              <a:t>CC BY-NC-SA 4.0</a:t>
            </a:r>
            <a:endParaRPr sz="2200">
              <a:solidFill>
                <a:schemeClr val="dk2"/>
              </a:solidFill>
            </a:endParaRPr>
          </a:p>
        </p:txBody>
      </p:sp>
      <p:pic>
        <p:nvPicPr>
          <p:cNvPr id="96" name="Google Shape;96;p16"/>
          <p:cNvPicPr preferRelativeResize="0"/>
          <p:nvPr/>
        </p:nvPicPr>
        <p:blipFill rotWithShape="1">
          <a:blip r:embed="rId5">
            <a:alphaModFix/>
          </a:blip>
          <a:srcRect b="4364" l="0" r="0" t="8169"/>
          <a:stretch/>
        </p:blipFill>
        <p:spPr>
          <a:xfrm>
            <a:off x="247200" y="596971"/>
            <a:ext cx="2716400" cy="72977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7"/>
          <p:cNvSpPr txBox="1"/>
          <p:nvPr/>
        </p:nvSpPr>
        <p:spPr>
          <a:xfrm>
            <a:off x="0" y="157450"/>
            <a:ext cx="10058400" cy="844500"/>
          </a:xfrm>
          <a:prstGeom prst="rect">
            <a:avLst/>
          </a:prstGeom>
          <a:solidFill>
            <a:srgbClr val="F3F3F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800">
                <a:solidFill>
                  <a:schemeClr val="dk2"/>
                </a:solidFill>
                <a:latin typeface="League Spartan Medium"/>
                <a:ea typeface="League Spartan Medium"/>
                <a:cs typeface="League Spartan Medium"/>
                <a:sym typeface="League Spartan Medium"/>
              </a:rPr>
              <a:t>Nursing Services</a:t>
            </a:r>
            <a:endParaRPr sz="3800">
              <a:solidFill>
                <a:schemeClr val="dk2"/>
              </a:solidFill>
              <a:latin typeface="League Spartan Medium"/>
              <a:ea typeface="League Spartan Medium"/>
              <a:cs typeface="League Spartan Medium"/>
              <a:sym typeface="League Spartan Medium"/>
            </a:endParaRPr>
          </a:p>
        </p:txBody>
      </p:sp>
      <p:sp>
        <p:nvSpPr>
          <p:cNvPr id="102" name="Google Shape;102;p17"/>
          <p:cNvSpPr txBox="1"/>
          <p:nvPr/>
        </p:nvSpPr>
        <p:spPr>
          <a:xfrm>
            <a:off x="114450" y="1001950"/>
            <a:ext cx="9829500" cy="15030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Clr>
                <a:schemeClr val="dk1"/>
              </a:buClr>
              <a:buSzPts val="1100"/>
              <a:buFont typeface="Arial"/>
              <a:buNone/>
            </a:pPr>
            <a:r>
              <a:rPr lang="en" sz="1200">
                <a:solidFill>
                  <a:schemeClr val="dk1"/>
                </a:solidFill>
                <a:latin typeface="Libre Baskerville"/>
                <a:ea typeface="Libre Baskerville"/>
                <a:cs typeface="Libre Baskerville"/>
                <a:sym typeface="Libre Baskerville"/>
              </a:rPr>
              <a:t>Arizona ranks among the “top five states with the most severe healthcare staffing shortages, with the demand for specialized nurses in Arizona projected to increase by 23% by 2025” (AZBN, 2023). Since college nursing programs usually require students to satisfy prerequisites prior to program acceptance and enrollment into the nursing courses, early college strategy should focus on obtaining the Certified Nursing Assistant (CNA) credential and successfully completing prerequisite coursework that is complementary to the high school curriculum.</a:t>
            </a:r>
            <a:endParaRPr sz="1200">
              <a:solidFill>
                <a:schemeClr val="dk1"/>
              </a:solidFill>
              <a:latin typeface="Libre Baskerville"/>
              <a:ea typeface="Libre Baskerville"/>
              <a:cs typeface="Libre Baskerville"/>
              <a:sym typeface="Libre Baskerville"/>
            </a:endParaRPr>
          </a:p>
        </p:txBody>
      </p:sp>
      <p:pic>
        <p:nvPicPr>
          <p:cNvPr id="103" name="Google Shape;103;p17" title="Chart"/>
          <p:cNvPicPr preferRelativeResize="0"/>
          <p:nvPr/>
        </p:nvPicPr>
        <p:blipFill>
          <a:blip r:embed="rId3">
            <a:alphaModFix/>
          </a:blip>
          <a:stretch>
            <a:fillRect/>
          </a:stretch>
        </p:blipFill>
        <p:spPr>
          <a:xfrm>
            <a:off x="5079825" y="4365038"/>
            <a:ext cx="4864449" cy="3007875"/>
          </a:xfrm>
          <a:prstGeom prst="rect">
            <a:avLst/>
          </a:prstGeom>
          <a:noFill/>
          <a:ln>
            <a:noFill/>
          </a:ln>
        </p:spPr>
      </p:pic>
      <p:sp>
        <p:nvSpPr>
          <p:cNvPr id="104" name="Google Shape;104;p17"/>
          <p:cNvSpPr txBox="1"/>
          <p:nvPr/>
        </p:nvSpPr>
        <p:spPr>
          <a:xfrm>
            <a:off x="-12" y="2345413"/>
            <a:ext cx="10058400" cy="5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2"/>
                </a:solidFill>
                <a:latin typeface="League Spartan Medium"/>
                <a:ea typeface="League Spartan Medium"/>
                <a:cs typeface="League Spartan Medium"/>
                <a:sym typeface="League Spartan Medium"/>
              </a:rPr>
              <a:t>Making Progress Towards Completion</a:t>
            </a:r>
            <a:endParaRPr sz="2200">
              <a:solidFill>
                <a:schemeClr val="dk2"/>
              </a:solidFill>
              <a:latin typeface="League Spartan Medium"/>
              <a:ea typeface="League Spartan Medium"/>
              <a:cs typeface="League Spartan Medium"/>
              <a:sym typeface="League Spartan Medium"/>
            </a:endParaRPr>
          </a:p>
        </p:txBody>
      </p:sp>
      <p:sp>
        <p:nvSpPr>
          <p:cNvPr id="105" name="Google Shape;105;p17"/>
          <p:cNvSpPr txBox="1"/>
          <p:nvPr/>
        </p:nvSpPr>
        <p:spPr>
          <a:xfrm>
            <a:off x="114450" y="2851513"/>
            <a:ext cx="9829500" cy="9303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n" sz="1200">
                <a:solidFill>
                  <a:schemeClr val="dk1"/>
                </a:solidFill>
                <a:latin typeface="Libre Baskerville"/>
                <a:ea typeface="Libre Baskerville"/>
                <a:cs typeface="Libre Baskerville"/>
                <a:sym typeface="Libre Baskerville"/>
              </a:rPr>
              <a:t>High School students can make informed decisions about the classes that they enroll into that are available for earned college credit. The table and chart below display useful high school class options to make progress towards an </a:t>
            </a:r>
            <a:r>
              <a:rPr lang="en" sz="1200">
                <a:solidFill>
                  <a:schemeClr val="dk1"/>
                </a:solidFill>
                <a:latin typeface="Libre Baskerville"/>
                <a:ea typeface="Libre Baskerville"/>
                <a:cs typeface="Libre Baskerville"/>
                <a:sym typeface="Libre Baskerville"/>
              </a:rPr>
              <a:t>associates</a:t>
            </a:r>
            <a:r>
              <a:rPr lang="en" sz="1200">
                <a:solidFill>
                  <a:schemeClr val="dk1"/>
                </a:solidFill>
                <a:latin typeface="Libre Baskerville"/>
                <a:ea typeface="Libre Baskerville"/>
                <a:cs typeface="Libre Baskerville"/>
                <a:sym typeface="Libre Baskerville"/>
              </a:rPr>
              <a:t> degree in nursing, which also applies towards a bachelor’s degree in nursing.</a:t>
            </a:r>
            <a:endParaRPr sz="12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None/>
            </a:pPr>
            <a:r>
              <a:t/>
            </a:r>
            <a:endParaRPr b="1" sz="1600">
              <a:solidFill>
                <a:schemeClr val="dk2"/>
              </a:solidFill>
              <a:latin typeface="Libre Baskerville"/>
              <a:ea typeface="Libre Baskerville"/>
              <a:cs typeface="Libre Baskerville"/>
              <a:sym typeface="Libre Baskerville"/>
            </a:endParaRPr>
          </a:p>
        </p:txBody>
      </p:sp>
      <p:graphicFrame>
        <p:nvGraphicFramePr>
          <p:cNvPr id="106" name="Google Shape;106;p17"/>
          <p:cNvGraphicFramePr/>
          <p:nvPr/>
        </p:nvGraphicFramePr>
        <p:xfrm>
          <a:off x="0" y="4365050"/>
          <a:ext cx="3000000" cy="3000000"/>
        </p:xfrm>
        <a:graphic>
          <a:graphicData uri="http://schemas.openxmlformats.org/drawingml/2006/table">
            <a:tbl>
              <a:tblPr>
                <a:noFill/>
                <a:tableStyleId>{BD1D8832-9A60-4B85-9EBC-4BEB6B7ECC4D}</a:tableStyleId>
              </a:tblPr>
              <a:tblGrid>
                <a:gridCol w="1053800"/>
                <a:gridCol w="1905325"/>
                <a:gridCol w="1905325"/>
              </a:tblGrid>
              <a:tr h="404300">
                <a:tc>
                  <a:txBody>
                    <a:bodyPr/>
                    <a:lstStyle/>
                    <a:p>
                      <a:pPr indent="0" lvl="0" marL="0" rtl="0" algn="l">
                        <a:spcBef>
                          <a:spcPts val="0"/>
                        </a:spcBef>
                        <a:spcAft>
                          <a:spcPts val="0"/>
                        </a:spcAft>
                        <a:buNone/>
                      </a:pPr>
                      <a:r>
                        <a:t/>
                      </a:r>
                      <a:endParaRPr sz="10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b="1" lang="en" sz="1200">
                          <a:latin typeface="League Spartan"/>
                          <a:ea typeface="League Spartan"/>
                          <a:cs typeface="League Spartan"/>
                          <a:sym typeface="League Spartan"/>
                        </a:rPr>
                        <a:t>College Course</a:t>
                      </a:r>
                      <a:endParaRPr b="1" sz="12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b="1" lang="en" sz="1200">
                          <a:latin typeface="League Spartan"/>
                          <a:ea typeface="League Spartan"/>
                          <a:cs typeface="League Spartan"/>
                          <a:sym typeface="League Spartan"/>
                        </a:rPr>
                        <a:t>Credit Type</a:t>
                      </a:r>
                      <a:endParaRPr b="1" sz="12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solidFill>
                      <a:srgbClr val="F3F3F3"/>
                    </a:solidFill>
                  </a:tcPr>
                </a:tc>
              </a:tr>
              <a:tr h="679175">
                <a:tc>
                  <a:txBody>
                    <a:bodyPr/>
                    <a:lstStyle/>
                    <a:p>
                      <a:pPr indent="0" lvl="0" marL="0" rtl="0" algn="l">
                        <a:spcBef>
                          <a:spcPts val="0"/>
                        </a:spcBef>
                        <a:spcAft>
                          <a:spcPts val="0"/>
                        </a:spcAft>
                        <a:buNone/>
                      </a:pPr>
                      <a:r>
                        <a:rPr lang="en" sz="1100">
                          <a:latin typeface="League Spartan"/>
                          <a:ea typeface="League Spartan"/>
                          <a:cs typeface="League Spartan"/>
                          <a:sym typeface="League Spartan"/>
                        </a:rPr>
                        <a:t>English</a:t>
                      </a:r>
                      <a:endParaRPr sz="11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eague Spartan"/>
                          <a:ea typeface="League Spartan"/>
                          <a:cs typeface="League Spartan"/>
                          <a:sym typeface="League Spartan"/>
                        </a:rPr>
                        <a:t>English </a:t>
                      </a:r>
                      <a:r>
                        <a:rPr lang="en" sz="1000">
                          <a:latin typeface="League Spartan"/>
                          <a:ea typeface="League Spartan"/>
                          <a:cs typeface="League Spartan"/>
                          <a:sym typeface="League Spartan"/>
                        </a:rPr>
                        <a:t>Composition</a:t>
                      </a:r>
                      <a:r>
                        <a:rPr lang="en" sz="1000">
                          <a:latin typeface="League Spartan"/>
                          <a:ea typeface="League Spartan"/>
                          <a:cs typeface="League Spartan"/>
                          <a:sym typeface="League Spartan"/>
                        </a:rPr>
                        <a:t> 1 and 2</a:t>
                      </a:r>
                      <a:endParaRPr sz="1000">
                        <a:latin typeface="League Spartan"/>
                        <a:ea typeface="League Spartan"/>
                        <a:cs typeface="League Spartan"/>
                        <a:sym typeface="League Spartan"/>
                      </a:endParaRPr>
                    </a:p>
                    <a:p>
                      <a:pPr indent="0" lvl="0" marL="0" rtl="0" algn="l">
                        <a:spcBef>
                          <a:spcPts val="0"/>
                        </a:spcBef>
                        <a:spcAft>
                          <a:spcPts val="0"/>
                        </a:spcAft>
                        <a:buNone/>
                      </a:pPr>
                      <a:r>
                        <a:rPr lang="en" sz="1000">
                          <a:latin typeface="League Spartan"/>
                          <a:ea typeface="League Spartan"/>
                          <a:cs typeface="League Spartan"/>
                          <a:sym typeface="League Spartan"/>
                        </a:rPr>
                        <a:t>(6 cr)</a:t>
                      </a:r>
                      <a:endParaRPr sz="10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League Spartan"/>
                          <a:ea typeface="League Spartan"/>
                          <a:cs typeface="League Spartan"/>
                          <a:sym typeface="League Spartan"/>
                        </a:rPr>
                        <a:t>Dual Enrollment</a:t>
                      </a:r>
                      <a:endParaRPr sz="1000">
                        <a:latin typeface="League Spartan"/>
                        <a:ea typeface="League Spartan"/>
                        <a:cs typeface="League Spartan"/>
                        <a:sym typeface="League Spartan"/>
                      </a:endParaRPr>
                    </a:p>
                    <a:p>
                      <a:pPr indent="0" lvl="0" marL="0" rtl="0" algn="l">
                        <a:spcBef>
                          <a:spcPts val="0"/>
                        </a:spcBef>
                        <a:spcAft>
                          <a:spcPts val="0"/>
                        </a:spcAft>
                        <a:buNone/>
                      </a:pPr>
                      <a:r>
                        <a:rPr lang="en" sz="1000">
                          <a:latin typeface="League Spartan"/>
                          <a:ea typeface="League Spartan"/>
                          <a:cs typeface="League Spartan"/>
                          <a:sym typeface="League Spartan"/>
                        </a:rPr>
                        <a:t>Concurrent Enrollment</a:t>
                      </a:r>
                      <a:endParaRPr sz="1000">
                        <a:latin typeface="League Spartan"/>
                        <a:ea typeface="League Spartan"/>
                        <a:cs typeface="League Spartan"/>
                        <a:sym typeface="League Spartan"/>
                      </a:endParaRPr>
                    </a:p>
                    <a:p>
                      <a:pPr indent="0" lvl="0" marL="0" rtl="0" algn="l">
                        <a:spcBef>
                          <a:spcPts val="0"/>
                        </a:spcBef>
                        <a:spcAft>
                          <a:spcPts val="0"/>
                        </a:spcAft>
                        <a:buNone/>
                      </a:pPr>
                      <a:r>
                        <a:rPr lang="en" sz="1000">
                          <a:latin typeface="League Spartan"/>
                          <a:ea typeface="League Spartan"/>
                          <a:cs typeface="League Spartan"/>
                          <a:sym typeface="League Spartan"/>
                        </a:rPr>
                        <a:t>Nationally</a:t>
                      </a:r>
                      <a:r>
                        <a:rPr lang="en" sz="1000">
                          <a:latin typeface="League Spartan"/>
                          <a:ea typeface="League Spartan"/>
                          <a:cs typeface="League Spartan"/>
                          <a:sym typeface="League Spartan"/>
                        </a:rPr>
                        <a:t> Recognized Exam</a:t>
                      </a:r>
                      <a:endParaRPr sz="10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tcPr>
                </a:tc>
              </a:tr>
              <a:tr h="679175">
                <a:tc>
                  <a:txBody>
                    <a:bodyPr/>
                    <a:lstStyle/>
                    <a:p>
                      <a:pPr indent="0" lvl="0" marL="0" rtl="0" algn="l">
                        <a:spcBef>
                          <a:spcPts val="0"/>
                        </a:spcBef>
                        <a:spcAft>
                          <a:spcPts val="0"/>
                        </a:spcAft>
                        <a:buNone/>
                      </a:pPr>
                      <a:r>
                        <a:rPr lang="en" sz="1100">
                          <a:latin typeface="League Spartan"/>
                          <a:ea typeface="League Spartan"/>
                          <a:cs typeface="League Spartan"/>
                          <a:sym typeface="League Spartan"/>
                        </a:rPr>
                        <a:t>Math</a:t>
                      </a:r>
                      <a:endParaRPr sz="11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eague Spartan"/>
                          <a:ea typeface="League Spartan"/>
                          <a:cs typeface="League Spartan"/>
                          <a:sym typeface="League Spartan"/>
                        </a:rPr>
                        <a:t>College Math (3 cr) or higher</a:t>
                      </a:r>
                      <a:endParaRPr sz="10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League Spartan"/>
                          <a:ea typeface="League Spartan"/>
                          <a:cs typeface="League Spartan"/>
                          <a:sym typeface="League Spartan"/>
                        </a:rPr>
                        <a:t>Dual Enrollment</a:t>
                      </a:r>
                      <a:endParaRPr sz="1000">
                        <a:solidFill>
                          <a:schemeClr val="dk1"/>
                        </a:solidFill>
                        <a:latin typeface="League Spartan"/>
                        <a:ea typeface="League Spartan"/>
                        <a:cs typeface="League Spartan"/>
                        <a:sym typeface="League Spartan"/>
                      </a:endParaRPr>
                    </a:p>
                    <a:p>
                      <a:pPr indent="0" lvl="0" marL="0" rtl="0" algn="l">
                        <a:spcBef>
                          <a:spcPts val="0"/>
                        </a:spcBef>
                        <a:spcAft>
                          <a:spcPts val="0"/>
                        </a:spcAft>
                        <a:buClr>
                          <a:schemeClr val="dk1"/>
                        </a:buClr>
                        <a:buSzPts val="1100"/>
                        <a:buFont typeface="Arial"/>
                        <a:buNone/>
                      </a:pPr>
                      <a:r>
                        <a:rPr lang="en" sz="1000">
                          <a:solidFill>
                            <a:schemeClr val="dk1"/>
                          </a:solidFill>
                          <a:latin typeface="League Spartan"/>
                          <a:ea typeface="League Spartan"/>
                          <a:cs typeface="League Spartan"/>
                          <a:sym typeface="League Spartan"/>
                        </a:rPr>
                        <a:t>Concurrent Enrollment</a:t>
                      </a:r>
                      <a:endParaRPr sz="1000">
                        <a:solidFill>
                          <a:schemeClr val="dk1"/>
                        </a:solidFill>
                        <a:latin typeface="League Spartan"/>
                        <a:ea typeface="League Spartan"/>
                        <a:cs typeface="League Spartan"/>
                        <a:sym typeface="League Spartan"/>
                      </a:endParaRPr>
                    </a:p>
                    <a:p>
                      <a:pPr indent="0" lvl="0" marL="0" rtl="0" algn="l">
                        <a:spcBef>
                          <a:spcPts val="0"/>
                        </a:spcBef>
                        <a:spcAft>
                          <a:spcPts val="0"/>
                        </a:spcAft>
                        <a:buClr>
                          <a:schemeClr val="dk1"/>
                        </a:buClr>
                        <a:buSzPts val="1100"/>
                        <a:buFont typeface="Arial"/>
                        <a:buNone/>
                      </a:pPr>
                      <a:r>
                        <a:rPr lang="en" sz="1000">
                          <a:solidFill>
                            <a:schemeClr val="dk1"/>
                          </a:solidFill>
                          <a:latin typeface="League Spartan"/>
                          <a:ea typeface="League Spartan"/>
                          <a:cs typeface="League Spartan"/>
                          <a:sym typeface="League Spartan"/>
                        </a:rPr>
                        <a:t>Nationally Recognized Exam</a:t>
                      </a:r>
                      <a:endParaRPr sz="10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tcPr>
                </a:tc>
              </a:tr>
              <a:tr h="840900">
                <a:tc>
                  <a:txBody>
                    <a:bodyPr/>
                    <a:lstStyle/>
                    <a:p>
                      <a:pPr indent="0" lvl="0" marL="0" rtl="0" algn="l">
                        <a:spcBef>
                          <a:spcPts val="0"/>
                        </a:spcBef>
                        <a:spcAft>
                          <a:spcPts val="0"/>
                        </a:spcAft>
                        <a:buNone/>
                      </a:pPr>
                      <a:r>
                        <a:rPr lang="en" sz="1100">
                          <a:latin typeface="League Spartan"/>
                          <a:ea typeface="League Spartan"/>
                          <a:cs typeface="League Spartan"/>
                          <a:sym typeface="League Spartan"/>
                        </a:rPr>
                        <a:t>Science</a:t>
                      </a:r>
                      <a:endParaRPr sz="11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eague Spartan"/>
                          <a:ea typeface="League Spartan"/>
                          <a:cs typeface="League Spartan"/>
                          <a:sym typeface="League Spartan"/>
                        </a:rPr>
                        <a:t>Fundamental</a:t>
                      </a:r>
                      <a:r>
                        <a:rPr lang="en" sz="1000">
                          <a:latin typeface="League Spartan"/>
                          <a:ea typeface="League Spartan"/>
                          <a:cs typeface="League Spartan"/>
                          <a:sym typeface="League Spartan"/>
                        </a:rPr>
                        <a:t> Chemistry (4 cr) OR General Chemistry I (4 cr)  AND</a:t>
                      </a:r>
                      <a:endParaRPr sz="1000">
                        <a:latin typeface="League Spartan"/>
                        <a:ea typeface="League Spartan"/>
                        <a:cs typeface="League Spartan"/>
                        <a:sym typeface="League Spartan"/>
                      </a:endParaRPr>
                    </a:p>
                    <a:p>
                      <a:pPr indent="0" lvl="0" marL="0" rtl="0" algn="l">
                        <a:spcBef>
                          <a:spcPts val="0"/>
                        </a:spcBef>
                        <a:spcAft>
                          <a:spcPts val="0"/>
                        </a:spcAft>
                        <a:buNone/>
                      </a:pPr>
                      <a:r>
                        <a:rPr lang="en" sz="1000">
                          <a:latin typeface="League Spartan"/>
                          <a:ea typeface="League Spartan"/>
                          <a:cs typeface="League Spartan"/>
                          <a:sym typeface="League Spartan"/>
                        </a:rPr>
                        <a:t>General Biology Majors (4 cr)</a:t>
                      </a:r>
                      <a:endParaRPr sz="10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League Spartan"/>
                          <a:ea typeface="League Spartan"/>
                          <a:cs typeface="League Spartan"/>
                          <a:sym typeface="League Spartan"/>
                        </a:rPr>
                        <a:t>Dual Enrollment</a:t>
                      </a:r>
                      <a:endParaRPr sz="1000">
                        <a:solidFill>
                          <a:schemeClr val="dk1"/>
                        </a:solidFill>
                        <a:latin typeface="League Spartan"/>
                        <a:ea typeface="League Spartan"/>
                        <a:cs typeface="League Spartan"/>
                        <a:sym typeface="League Spartan"/>
                      </a:endParaRPr>
                    </a:p>
                    <a:p>
                      <a:pPr indent="0" lvl="0" marL="0" rtl="0" algn="l">
                        <a:spcBef>
                          <a:spcPts val="0"/>
                        </a:spcBef>
                        <a:spcAft>
                          <a:spcPts val="0"/>
                        </a:spcAft>
                        <a:buClr>
                          <a:schemeClr val="dk1"/>
                        </a:buClr>
                        <a:buSzPts val="1100"/>
                        <a:buFont typeface="Arial"/>
                        <a:buNone/>
                      </a:pPr>
                      <a:r>
                        <a:rPr lang="en" sz="1000">
                          <a:solidFill>
                            <a:schemeClr val="dk1"/>
                          </a:solidFill>
                          <a:latin typeface="League Spartan"/>
                          <a:ea typeface="League Spartan"/>
                          <a:cs typeface="League Spartan"/>
                          <a:sym typeface="League Spartan"/>
                        </a:rPr>
                        <a:t>Concurrent Enrollment</a:t>
                      </a:r>
                      <a:endParaRPr sz="1000">
                        <a:solidFill>
                          <a:schemeClr val="dk1"/>
                        </a:solidFill>
                        <a:latin typeface="League Spartan"/>
                        <a:ea typeface="League Spartan"/>
                        <a:cs typeface="League Spartan"/>
                        <a:sym typeface="League Spartan"/>
                      </a:endParaRPr>
                    </a:p>
                    <a:p>
                      <a:pPr indent="0" lvl="0" marL="0" rtl="0" algn="l">
                        <a:spcBef>
                          <a:spcPts val="0"/>
                        </a:spcBef>
                        <a:spcAft>
                          <a:spcPts val="0"/>
                        </a:spcAft>
                        <a:buClr>
                          <a:schemeClr val="dk1"/>
                        </a:buClr>
                        <a:buSzPts val="1100"/>
                        <a:buFont typeface="Arial"/>
                        <a:buNone/>
                      </a:pPr>
                      <a:r>
                        <a:rPr lang="en" sz="1000">
                          <a:solidFill>
                            <a:schemeClr val="dk1"/>
                          </a:solidFill>
                          <a:latin typeface="League Spartan"/>
                          <a:ea typeface="League Spartan"/>
                          <a:cs typeface="League Spartan"/>
                          <a:sym typeface="League Spartan"/>
                        </a:rPr>
                        <a:t>Nationally Recognized Exam</a:t>
                      </a:r>
                      <a:endParaRPr sz="10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tcPr>
                </a:tc>
              </a:tr>
              <a:tr h="404300">
                <a:tc>
                  <a:txBody>
                    <a:bodyPr/>
                    <a:lstStyle/>
                    <a:p>
                      <a:pPr indent="0" lvl="0" marL="0" rtl="0" algn="l">
                        <a:spcBef>
                          <a:spcPts val="0"/>
                        </a:spcBef>
                        <a:spcAft>
                          <a:spcPts val="0"/>
                        </a:spcAft>
                        <a:buNone/>
                      </a:pPr>
                      <a:r>
                        <a:rPr lang="en" sz="1100">
                          <a:latin typeface="League Spartan"/>
                          <a:ea typeface="League Spartan"/>
                          <a:cs typeface="League Spartan"/>
                          <a:sym typeface="League Spartan"/>
                        </a:rPr>
                        <a:t>Elective - CTE</a:t>
                      </a:r>
                      <a:endParaRPr sz="11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eague Spartan"/>
                          <a:ea typeface="League Spartan"/>
                          <a:cs typeface="League Spartan"/>
                          <a:sym typeface="League Spartan"/>
                        </a:rPr>
                        <a:t>CNA Exam</a:t>
                      </a:r>
                      <a:endParaRPr sz="10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League Spartan"/>
                          <a:ea typeface="League Spartan"/>
                          <a:cs typeface="League Spartan"/>
                          <a:sym typeface="League Spartan"/>
                        </a:rPr>
                        <a:t>Work-based Certificate</a:t>
                      </a:r>
                      <a:endParaRPr sz="10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tcPr>
                </a:tc>
              </a:tr>
            </a:tbl>
          </a:graphicData>
        </a:graphic>
      </p:graphicFrame>
      <p:sp>
        <p:nvSpPr>
          <p:cNvPr id="107" name="Google Shape;107;p17"/>
          <p:cNvSpPr txBox="1"/>
          <p:nvPr/>
        </p:nvSpPr>
        <p:spPr>
          <a:xfrm>
            <a:off x="0" y="3781825"/>
            <a:ext cx="10058400" cy="501000"/>
          </a:xfrm>
          <a:prstGeom prst="rect">
            <a:avLst/>
          </a:prstGeom>
          <a:solidFill>
            <a:srgbClr val="F3F3F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latin typeface="League Spartan Medium"/>
                <a:ea typeface="League Spartan Medium"/>
                <a:cs typeface="League Spartan Medium"/>
                <a:sym typeface="League Spartan Medium"/>
              </a:rPr>
              <a:t>Questions? Contact your high school counselor or college advisor.</a:t>
            </a:r>
            <a:endParaRPr sz="2000">
              <a:solidFill>
                <a:schemeClr val="dk2"/>
              </a:solidFill>
              <a:latin typeface="League Spartan Medium"/>
              <a:ea typeface="League Spartan Medium"/>
              <a:cs typeface="League Spartan Medium"/>
              <a:sym typeface="League Spartan Medium"/>
            </a:endParaRPr>
          </a:p>
        </p:txBody>
      </p:sp>
      <p:sp>
        <p:nvSpPr>
          <p:cNvPr id="108" name="Google Shape;108;p17"/>
          <p:cNvSpPr txBox="1"/>
          <p:nvPr/>
        </p:nvSpPr>
        <p:spPr>
          <a:xfrm>
            <a:off x="247225" y="218675"/>
            <a:ext cx="1526700" cy="37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Libre Baskerville"/>
                <a:ea typeface="Libre Baskerville"/>
                <a:cs typeface="Libre Baskerville"/>
                <a:sym typeface="Libre Baskerville"/>
              </a:rPr>
              <a:t>Appendix E</a:t>
            </a:r>
            <a:endParaRPr sz="1200">
              <a:solidFill>
                <a:schemeClr val="dk2"/>
              </a:solidFill>
              <a:latin typeface="Libre Baskerville"/>
              <a:ea typeface="Libre Baskerville"/>
              <a:cs typeface="Libre Baskerville"/>
              <a:sym typeface="Libre Baskerville"/>
            </a:endParaRPr>
          </a:p>
        </p:txBody>
      </p:sp>
      <p:sp>
        <p:nvSpPr>
          <p:cNvPr id="109" name="Google Shape;109;p17"/>
          <p:cNvSpPr txBox="1"/>
          <p:nvPr/>
        </p:nvSpPr>
        <p:spPr>
          <a:xfrm>
            <a:off x="114450" y="7309750"/>
            <a:ext cx="9829500" cy="457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000">
                <a:solidFill>
                  <a:srgbClr val="666666"/>
                </a:solidFill>
                <a:highlight>
                  <a:srgbClr val="FFFFFF"/>
                </a:highlight>
                <a:uFill>
                  <a:noFill/>
                </a:uFill>
                <a:latin typeface="Libre Baskerville"/>
                <a:ea typeface="Libre Baskerville"/>
                <a:cs typeface="Libre Baskerville"/>
                <a:sym typeface="Libre Baskerville"/>
                <a:hlinkClick r:id="rId4">
                  <a:extLst>
                    <a:ext uri="{A12FA001-AC4F-418D-AE19-62706E023703}">
                      <ahyp:hlinkClr val="tx"/>
                    </a:ext>
                  </a:extLst>
                </a:hlinkClick>
              </a:rPr>
              <a:t>Programs of Study: Occupational Certificates and Degrees </a:t>
            </a:r>
            <a:r>
              <a:rPr lang="en" sz="1000">
                <a:solidFill>
                  <a:srgbClr val="666666"/>
                </a:solidFill>
                <a:highlight>
                  <a:srgbClr val="FFFFFF"/>
                </a:highlight>
                <a:latin typeface="Libre Baskerville"/>
                <a:ea typeface="Libre Baskerville"/>
                <a:cs typeface="Libre Baskerville"/>
                <a:sym typeface="Libre Baskerville"/>
              </a:rPr>
              <a:t>© 2024 by Center for the Future of Arizona and Level Up Education Pathways Consulting, LLC is licensed under </a:t>
            </a:r>
            <a:r>
              <a:rPr lang="en" sz="1000">
                <a:solidFill>
                  <a:srgbClr val="666666"/>
                </a:solidFill>
                <a:highlight>
                  <a:srgbClr val="FFFFFF"/>
                </a:highlight>
                <a:uFill>
                  <a:noFill/>
                </a:uFill>
                <a:latin typeface="Libre Baskerville"/>
                <a:ea typeface="Libre Baskerville"/>
                <a:cs typeface="Libre Baskerville"/>
                <a:sym typeface="Libre Baskerville"/>
                <a:hlinkClick r:id="rId5">
                  <a:extLst>
                    <a:ext uri="{A12FA001-AC4F-418D-AE19-62706E023703}">
                      <ahyp:hlinkClr val="tx"/>
                    </a:ext>
                  </a:extLst>
                </a:hlinkClick>
              </a:rPr>
              <a:t>CC BY-NC-SA 4.0</a:t>
            </a:r>
            <a:endParaRPr sz="2200">
              <a:solidFill>
                <a:schemeClr val="dk2"/>
              </a:solidFill>
            </a:endParaRPr>
          </a:p>
        </p:txBody>
      </p:sp>
      <p:pic>
        <p:nvPicPr>
          <p:cNvPr id="110" name="Google Shape;110;p17"/>
          <p:cNvPicPr preferRelativeResize="0"/>
          <p:nvPr/>
        </p:nvPicPr>
        <p:blipFill rotWithShape="1">
          <a:blip r:embed="rId6">
            <a:alphaModFix/>
          </a:blip>
          <a:srcRect b="4364" l="0" r="0" t="8169"/>
          <a:stretch/>
        </p:blipFill>
        <p:spPr>
          <a:xfrm>
            <a:off x="7227550" y="214808"/>
            <a:ext cx="2716400" cy="72977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8"/>
          <p:cNvSpPr txBox="1"/>
          <p:nvPr/>
        </p:nvSpPr>
        <p:spPr>
          <a:xfrm>
            <a:off x="247200" y="218675"/>
            <a:ext cx="9564000" cy="1083900"/>
          </a:xfrm>
          <a:prstGeom prst="rect">
            <a:avLst/>
          </a:prstGeom>
          <a:solidFill>
            <a:srgbClr val="F3F3F3"/>
          </a:solid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800">
                <a:solidFill>
                  <a:schemeClr val="dk2"/>
                </a:solidFill>
                <a:latin typeface="League Spartan Medium"/>
                <a:ea typeface="League Spartan Medium"/>
                <a:cs typeface="League Spartan Medium"/>
                <a:sym typeface="League Spartan Medium"/>
              </a:rPr>
              <a:t>Nursing Services</a:t>
            </a:r>
            <a:endParaRPr sz="3800">
              <a:solidFill>
                <a:schemeClr val="dk2"/>
              </a:solidFill>
              <a:latin typeface="League Spartan Medium"/>
              <a:ea typeface="League Spartan Medium"/>
              <a:cs typeface="League Spartan Medium"/>
              <a:sym typeface="League Spartan Medium"/>
            </a:endParaRPr>
          </a:p>
          <a:p>
            <a:pPr indent="0" lvl="0" marL="0" rtl="0" algn="r">
              <a:spcBef>
                <a:spcPts val="0"/>
              </a:spcBef>
              <a:spcAft>
                <a:spcPts val="0"/>
              </a:spcAft>
              <a:buNone/>
            </a:pPr>
            <a:r>
              <a:rPr i="1" lang="en" sz="2200">
                <a:solidFill>
                  <a:schemeClr val="dk2"/>
                </a:solidFill>
                <a:latin typeface="Libre Baskerville"/>
                <a:ea typeface="Libre Baskerville"/>
                <a:cs typeface="Libre Baskerville"/>
                <a:sym typeface="Libre Baskerville"/>
              </a:rPr>
              <a:t>Arizona Department of Education</a:t>
            </a:r>
            <a:endParaRPr i="1" sz="2200">
              <a:solidFill>
                <a:schemeClr val="dk2"/>
              </a:solidFill>
              <a:latin typeface="Libre Baskerville"/>
              <a:ea typeface="Libre Baskerville"/>
              <a:cs typeface="Libre Baskerville"/>
              <a:sym typeface="Libre Baskerville"/>
            </a:endParaRPr>
          </a:p>
        </p:txBody>
      </p:sp>
      <p:graphicFrame>
        <p:nvGraphicFramePr>
          <p:cNvPr id="116" name="Google Shape;116;p18"/>
          <p:cNvGraphicFramePr/>
          <p:nvPr/>
        </p:nvGraphicFramePr>
        <p:xfrm>
          <a:off x="247225" y="1387675"/>
          <a:ext cx="3000000" cy="3000000"/>
        </p:xfrm>
        <a:graphic>
          <a:graphicData uri="http://schemas.openxmlformats.org/drawingml/2006/table">
            <a:tbl>
              <a:tblPr>
                <a:noFill/>
                <a:tableStyleId>{BD1D8832-9A60-4B85-9EBC-4BEB6B7ECC4D}</a:tableStyleId>
              </a:tblPr>
              <a:tblGrid>
                <a:gridCol w="1366275"/>
                <a:gridCol w="1366275"/>
                <a:gridCol w="1366275"/>
                <a:gridCol w="1366275"/>
                <a:gridCol w="1366275"/>
                <a:gridCol w="1366275"/>
                <a:gridCol w="1366275"/>
              </a:tblGrid>
              <a:tr h="381000">
                <a:tc>
                  <a:txBody>
                    <a:bodyPr/>
                    <a:lstStyle/>
                    <a:p>
                      <a:pPr indent="0" lvl="0" marL="0" rtl="0" algn="l">
                        <a:spcBef>
                          <a:spcPts val="0"/>
                        </a:spcBef>
                        <a:spcAft>
                          <a:spcPts val="0"/>
                        </a:spcAft>
                        <a:buNone/>
                      </a:pPr>
                      <a:r>
                        <a:t/>
                      </a:r>
                      <a:endParaRPr sz="1200">
                        <a:latin typeface="Libre Baskerville"/>
                        <a:ea typeface="Libre Baskerville"/>
                        <a:cs typeface="Libre Baskerville"/>
                        <a:sym typeface="Libre Baskerville"/>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English (4)</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Math (4)</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Science (3)</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History &amp; Social Science (3)</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Fine Arts &amp; CTE (1)</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Electives (7)</a:t>
                      </a:r>
                      <a:endParaRPr b="1" sz="1200">
                        <a:latin typeface="Libre Baskerville"/>
                        <a:ea typeface="Libre Baskerville"/>
                        <a:cs typeface="Libre Baskerville"/>
                        <a:sym typeface="Libre Baskerville"/>
                      </a:endParaRPr>
                    </a:p>
                    <a:p>
                      <a:pPr indent="0" lvl="0" marL="0" rtl="0" algn="ctr">
                        <a:spcBef>
                          <a:spcPts val="0"/>
                        </a:spcBef>
                        <a:spcAft>
                          <a:spcPts val="0"/>
                        </a:spcAft>
                        <a:buNone/>
                      </a:pPr>
                      <a:r>
                        <a:rPr i="1" lang="en" sz="1100">
                          <a:latin typeface="Libre Baskerville"/>
                          <a:ea typeface="Libre Baskerville"/>
                          <a:cs typeface="Libre Baskerville"/>
                          <a:sym typeface="Libre Baskerville"/>
                        </a:rPr>
                        <a:t>See additional electives in chart</a:t>
                      </a:r>
                      <a:endParaRPr i="1" sz="11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792450">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Grade 9</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Frosh English</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Algebra I</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Earth &amp; Space Science</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i="1" lang="en" sz="1000">
                          <a:latin typeface="Libre Baskerville"/>
                          <a:ea typeface="Libre Baskerville"/>
                          <a:cs typeface="Libre Baskerville"/>
                          <a:sym typeface="Libre Baskerville"/>
                        </a:rPr>
                        <a:t>Career Exploration</a:t>
                      </a:r>
                      <a:endParaRPr i="1"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i="1" lang="en" sz="1000">
                          <a:latin typeface="Libre Baskerville"/>
                          <a:ea typeface="Libre Baskerville"/>
                          <a:cs typeface="Libre Baskerville"/>
                          <a:sym typeface="Libre Baskerville"/>
                        </a:rPr>
                        <a:t>Any</a:t>
                      </a:r>
                      <a:endParaRPr i="1"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 </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Any</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i="1" lang="en" sz="1000">
                          <a:latin typeface="Libre Baskerville"/>
                          <a:ea typeface="Libre Baskerville"/>
                          <a:cs typeface="Libre Baskerville"/>
                          <a:sym typeface="Libre Baskerville"/>
                        </a:rPr>
                        <a:t>World Language University req.</a:t>
                      </a:r>
                      <a:endParaRPr i="1"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792450">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Grade 10</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solidFill>
                            <a:schemeClr val="dk1"/>
                          </a:solidFill>
                          <a:latin typeface="Libre Baskerville"/>
                          <a:ea typeface="Libre Baskerville"/>
                          <a:cs typeface="Libre Baskerville"/>
                          <a:sym typeface="Libre Baskerville"/>
                        </a:rPr>
                        <a:t>Soph English</a:t>
                      </a:r>
                      <a:endParaRPr sz="10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None/>
                      </a:pPr>
                      <a:r>
                        <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Geometry</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solidFill>
                            <a:schemeClr val="dk1"/>
                          </a:solidFill>
                          <a:latin typeface="Libre Baskerville"/>
                          <a:ea typeface="Libre Baskerville"/>
                          <a:cs typeface="Libre Baskerville"/>
                          <a:sym typeface="Libre Baskerville"/>
                        </a:rPr>
                        <a:t>Physical Science</a:t>
                      </a:r>
                      <a:endParaRPr sz="10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None/>
                      </a:pPr>
                      <a:r>
                        <a:rPr lang="en" sz="1000">
                          <a:solidFill>
                            <a:schemeClr val="dk1"/>
                          </a:solidFill>
                          <a:latin typeface="Libre Baskerville"/>
                          <a:ea typeface="Libre Baskerville"/>
                          <a:cs typeface="Libre Baskerville"/>
                          <a:sym typeface="Libre Baskerville"/>
                        </a:rPr>
                        <a:t>*Chemistry Foundations</a:t>
                      </a:r>
                      <a:endParaRPr sz="1000">
                        <a:solidFill>
                          <a:schemeClr val="dk1"/>
                        </a:solidFill>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World History</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CTE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Nursing Services</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Any</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i="1" lang="en" sz="1000">
                          <a:solidFill>
                            <a:schemeClr val="dk1"/>
                          </a:solidFill>
                          <a:latin typeface="Libre Baskerville"/>
                          <a:ea typeface="Libre Baskerville"/>
                          <a:cs typeface="Libre Baskerville"/>
                          <a:sym typeface="Libre Baskerville"/>
                        </a:rPr>
                        <a:t>World Language University req.</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792450">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Grade 11</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Junior English</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*English Comp 1</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Algebra II</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solidFill>
                            <a:schemeClr val="dk1"/>
                          </a:solidFill>
                          <a:latin typeface="Libre Baskerville"/>
                          <a:ea typeface="Libre Baskerville"/>
                          <a:cs typeface="Libre Baskerville"/>
                          <a:sym typeface="Libre Baskerville"/>
                        </a:rPr>
                        <a:t>Life Science</a:t>
                      </a:r>
                      <a:endParaRPr sz="1000">
                        <a:solidFill>
                          <a:schemeClr val="dk1"/>
                        </a:solidFill>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Am/AZ History</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Elective-CTE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Nursing Services</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792450">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Grade 12</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Senior English</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*Eng Comp 1 or Eng Comp 1 and 2</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Math Choice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*College Mathematics</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i="1" lang="en" sz="1000">
                          <a:latin typeface="Libre Baskerville"/>
                          <a:ea typeface="Libre Baskerville"/>
                          <a:cs typeface="Libre Baskerville"/>
                          <a:sym typeface="Libre Baskerville"/>
                        </a:rPr>
                        <a:t>*</a:t>
                      </a:r>
                      <a:r>
                        <a:rPr i="1" lang="en" sz="1000">
                          <a:latin typeface="Libre Baskerville"/>
                          <a:ea typeface="Libre Baskerville"/>
                          <a:cs typeface="Libre Baskerville"/>
                          <a:sym typeface="Libre Baskerville"/>
                        </a:rPr>
                        <a:t>Lab Science/Other</a:t>
                      </a:r>
                      <a:endParaRPr i="1"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Government &amp; Economics</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Elective-CTE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Nursing Services *CNA Exam</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bl>
          </a:graphicData>
        </a:graphic>
      </p:graphicFrame>
      <p:sp>
        <p:nvSpPr>
          <p:cNvPr id="117" name="Google Shape;117;p18"/>
          <p:cNvSpPr txBox="1"/>
          <p:nvPr/>
        </p:nvSpPr>
        <p:spPr>
          <a:xfrm>
            <a:off x="247288" y="5374050"/>
            <a:ext cx="3296700" cy="1961100"/>
          </a:xfrm>
          <a:prstGeom prst="rect">
            <a:avLst/>
          </a:prstGeom>
          <a:solidFill>
            <a:srgbClr val="F3F3F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latin typeface="League Spartan Medium"/>
                <a:ea typeface="League Spartan Medium"/>
                <a:cs typeface="League Spartan Medium"/>
                <a:sym typeface="League Spartan Medium"/>
              </a:rPr>
              <a:t>AZ Department of Education</a:t>
            </a:r>
            <a:endParaRPr sz="2000">
              <a:solidFill>
                <a:schemeClr val="dk2"/>
              </a:solidFill>
              <a:latin typeface="League Spartan Medium"/>
              <a:ea typeface="League Spartan Medium"/>
              <a:cs typeface="League Spartan Medium"/>
              <a:sym typeface="League Spartan Medium"/>
            </a:endParaRPr>
          </a:p>
          <a:p>
            <a:pPr indent="0" lvl="0" marL="0" rtl="0" algn="l">
              <a:spcBef>
                <a:spcPts val="0"/>
              </a:spcBef>
              <a:spcAft>
                <a:spcPts val="0"/>
              </a:spcAft>
              <a:buNone/>
            </a:pPr>
            <a:r>
              <a:rPr i="1" lang="en" sz="1600">
                <a:solidFill>
                  <a:schemeClr val="dk2"/>
                </a:solidFill>
                <a:latin typeface="Libre Baskerville"/>
                <a:ea typeface="Libre Baskerville"/>
                <a:cs typeface="Libre Baskerville"/>
                <a:sym typeface="Libre Baskerville"/>
              </a:rPr>
              <a:t>Approved Industry Credentials</a:t>
            </a:r>
            <a:endParaRPr i="1" sz="1600">
              <a:solidFill>
                <a:schemeClr val="dk2"/>
              </a:solidFill>
              <a:latin typeface="Libre Baskerville"/>
              <a:ea typeface="Libre Baskerville"/>
              <a:cs typeface="Libre Baskerville"/>
              <a:sym typeface="Libre Baskerville"/>
            </a:endParaRPr>
          </a:p>
          <a:p>
            <a:pPr indent="-304800" lvl="0" marL="457200" rtl="0" algn="l">
              <a:spcBef>
                <a:spcPts val="1000"/>
              </a:spcBef>
              <a:spcAft>
                <a:spcPts val="0"/>
              </a:spcAft>
              <a:buClr>
                <a:schemeClr val="dk2"/>
              </a:buClr>
              <a:buSzPts val="1200"/>
              <a:buFont typeface="Libre Baskerville"/>
              <a:buChar char="●"/>
            </a:pPr>
            <a:r>
              <a:rPr lang="en" sz="1200">
                <a:solidFill>
                  <a:schemeClr val="dk2"/>
                </a:solidFill>
                <a:latin typeface="Libre Baskerville"/>
                <a:ea typeface="Libre Baskerville"/>
                <a:cs typeface="Libre Baskerville"/>
                <a:sym typeface="Libre Baskerville"/>
              </a:rPr>
              <a:t>Certified Nurse Assistant (CNA)</a:t>
            </a:r>
            <a:r>
              <a:rPr lang="en" sz="1200">
                <a:solidFill>
                  <a:schemeClr val="dk2"/>
                </a:solidFill>
                <a:latin typeface="Libre Baskerville"/>
                <a:ea typeface="Libre Baskerville"/>
                <a:cs typeface="Libre Baskerville"/>
                <a:sym typeface="Libre Baskerville"/>
              </a:rPr>
              <a:t> </a:t>
            </a:r>
            <a:endParaRPr sz="1200">
              <a:solidFill>
                <a:schemeClr val="dk2"/>
              </a:solidFill>
              <a:latin typeface="Libre Baskerville"/>
              <a:ea typeface="Libre Baskerville"/>
              <a:cs typeface="Libre Baskerville"/>
              <a:sym typeface="Libre Baskerville"/>
            </a:endParaRPr>
          </a:p>
          <a:p>
            <a:pPr indent="-304800" lvl="0" marL="457200" rtl="0" algn="l">
              <a:spcBef>
                <a:spcPts val="1000"/>
              </a:spcBef>
              <a:spcAft>
                <a:spcPts val="1000"/>
              </a:spcAft>
              <a:buClr>
                <a:schemeClr val="dk2"/>
              </a:buClr>
              <a:buSzPts val="1200"/>
              <a:buFont typeface="Libre Baskerville"/>
              <a:buChar char="●"/>
            </a:pPr>
            <a:r>
              <a:rPr lang="en" sz="1200">
                <a:solidFill>
                  <a:schemeClr val="dk2"/>
                </a:solidFill>
                <a:latin typeface="Libre Baskerville"/>
                <a:ea typeface="Libre Baskerville"/>
                <a:cs typeface="Libre Baskerville"/>
                <a:sym typeface="Libre Baskerville"/>
              </a:rPr>
              <a:t>Licensed Nurse Assistant (LNA)</a:t>
            </a:r>
            <a:endParaRPr sz="1200">
              <a:solidFill>
                <a:schemeClr val="dk2"/>
              </a:solidFill>
              <a:latin typeface="Libre Baskerville"/>
              <a:ea typeface="Libre Baskerville"/>
              <a:cs typeface="Libre Baskerville"/>
              <a:sym typeface="Libre Baskerville"/>
            </a:endParaRPr>
          </a:p>
        </p:txBody>
      </p:sp>
      <p:sp>
        <p:nvSpPr>
          <p:cNvPr id="118" name="Google Shape;118;p18"/>
          <p:cNvSpPr txBox="1"/>
          <p:nvPr/>
        </p:nvSpPr>
        <p:spPr>
          <a:xfrm>
            <a:off x="3656013" y="5374050"/>
            <a:ext cx="6155100" cy="1961100"/>
          </a:xfrm>
          <a:prstGeom prst="rect">
            <a:avLst/>
          </a:prstGeom>
          <a:solidFill>
            <a:srgbClr val="F3F3F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latin typeface="League Spartan Medium"/>
                <a:ea typeface="League Spartan Medium"/>
                <a:cs typeface="League Spartan Medium"/>
                <a:sym typeface="League Spartan Medium"/>
              </a:rPr>
              <a:t>Helpful Websites</a:t>
            </a:r>
            <a:endParaRPr sz="2000">
              <a:solidFill>
                <a:schemeClr val="dk2"/>
              </a:solidFill>
              <a:latin typeface="League Spartan Medium"/>
              <a:ea typeface="League Spartan Medium"/>
              <a:cs typeface="League Spartan Medium"/>
              <a:sym typeface="League Spartan Medium"/>
            </a:endParaRPr>
          </a:p>
          <a:p>
            <a:pPr indent="-304800" lvl="0" marL="457200" rtl="0" algn="l">
              <a:spcBef>
                <a:spcPts val="1000"/>
              </a:spcBef>
              <a:spcAft>
                <a:spcPts val="0"/>
              </a:spcAft>
              <a:buClr>
                <a:schemeClr val="dk2"/>
              </a:buClr>
              <a:buSzPts val="1200"/>
              <a:buFont typeface="Libre Baskerville"/>
              <a:buChar char="●"/>
            </a:pPr>
            <a:r>
              <a:rPr lang="en" sz="1200">
                <a:solidFill>
                  <a:schemeClr val="dk2"/>
                </a:solidFill>
                <a:latin typeface="Libre Baskerville"/>
                <a:ea typeface="Libre Baskerville"/>
                <a:cs typeface="Libre Baskerville"/>
                <a:sym typeface="Libre Baskerville"/>
              </a:rPr>
              <a:t>AZ Department of Education CTE programs</a:t>
            </a:r>
            <a:br>
              <a:rPr lang="en" sz="1200">
                <a:solidFill>
                  <a:schemeClr val="dk2"/>
                </a:solidFill>
                <a:latin typeface="Libre Baskerville"/>
                <a:ea typeface="Libre Baskerville"/>
                <a:cs typeface="Libre Baskerville"/>
                <a:sym typeface="Libre Baskerville"/>
              </a:rPr>
            </a:br>
            <a:r>
              <a:rPr lang="en" sz="1200" u="sng">
                <a:solidFill>
                  <a:schemeClr val="hlink"/>
                </a:solidFill>
                <a:latin typeface="Libre Baskerville"/>
                <a:ea typeface="Libre Baskerville"/>
                <a:cs typeface="Libre Baskerville"/>
                <a:sym typeface="Libre Baskerville"/>
                <a:hlinkClick r:id="rId3"/>
              </a:rPr>
              <a:t>https://www.azed.gov/cte/programs</a:t>
            </a:r>
            <a:r>
              <a:rPr lang="en" sz="1200">
                <a:solidFill>
                  <a:schemeClr val="dk2"/>
                </a:solidFill>
                <a:latin typeface="Libre Baskerville"/>
                <a:ea typeface="Libre Baskerville"/>
                <a:cs typeface="Libre Baskerville"/>
                <a:sym typeface="Libre Baskerville"/>
              </a:rPr>
              <a:t> </a:t>
            </a:r>
            <a:endParaRPr sz="1200">
              <a:solidFill>
                <a:schemeClr val="dk2"/>
              </a:solidFill>
              <a:latin typeface="Libre Baskerville"/>
              <a:ea typeface="Libre Baskerville"/>
              <a:cs typeface="Libre Baskerville"/>
              <a:sym typeface="Libre Baskerville"/>
            </a:endParaRPr>
          </a:p>
          <a:p>
            <a:pPr indent="-304800" lvl="0" marL="457200" rtl="0" algn="l">
              <a:spcBef>
                <a:spcPts val="1000"/>
              </a:spcBef>
              <a:spcAft>
                <a:spcPts val="0"/>
              </a:spcAft>
              <a:buClr>
                <a:schemeClr val="dk2"/>
              </a:buClr>
              <a:buSzPts val="1200"/>
              <a:buFont typeface="Libre Baskerville"/>
              <a:buChar char="●"/>
            </a:pPr>
            <a:r>
              <a:rPr lang="en" sz="1200">
                <a:solidFill>
                  <a:schemeClr val="dk2"/>
                </a:solidFill>
                <a:latin typeface="Libre Baskerville"/>
                <a:ea typeface="Libre Baskerville"/>
                <a:cs typeface="Libre Baskerville"/>
                <a:sym typeface="Libre Baskerville"/>
              </a:rPr>
              <a:t>AZ Transfer</a:t>
            </a:r>
            <a:br>
              <a:rPr lang="en" sz="1200">
                <a:solidFill>
                  <a:schemeClr val="dk2"/>
                </a:solidFill>
                <a:latin typeface="Libre Baskerville"/>
                <a:ea typeface="Libre Baskerville"/>
                <a:cs typeface="Libre Baskerville"/>
                <a:sym typeface="Libre Baskerville"/>
              </a:rPr>
            </a:br>
            <a:r>
              <a:rPr lang="en" sz="1200" u="sng">
                <a:solidFill>
                  <a:schemeClr val="hlink"/>
                </a:solidFill>
                <a:latin typeface="Libre Baskerville"/>
                <a:ea typeface="Libre Baskerville"/>
                <a:cs typeface="Libre Baskerville"/>
                <a:sym typeface="Libre Baskerville"/>
                <a:hlinkClick r:id="rId4"/>
              </a:rPr>
              <a:t>https://aztransfer.com/</a:t>
            </a:r>
            <a:r>
              <a:rPr lang="en" sz="1200">
                <a:solidFill>
                  <a:schemeClr val="dk2"/>
                </a:solidFill>
                <a:latin typeface="Libre Baskerville"/>
                <a:ea typeface="Libre Baskerville"/>
                <a:cs typeface="Libre Baskerville"/>
                <a:sym typeface="Libre Baskerville"/>
              </a:rPr>
              <a:t> </a:t>
            </a:r>
            <a:endParaRPr sz="1200">
              <a:solidFill>
                <a:schemeClr val="dk2"/>
              </a:solidFill>
              <a:latin typeface="Libre Baskerville"/>
              <a:ea typeface="Libre Baskerville"/>
              <a:cs typeface="Libre Baskerville"/>
              <a:sym typeface="Libre Baskerville"/>
            </a:endParaRPr>
          </a:p>
          <a:p>
            <a:pPr indent="-304800" lvl="0" marL="457200" rtl="0" algn="l">
              <a:spcBef>
                <a:spcPts val="1000"/>
              </a:spcBef>
              <a:spcAft>
                <a:spcPts val="1000"/>
              </a:spcAft>
              <a:buClr>
                <a:schemeClr val="dk2"/>
              </a:buClr>
              <a:buSzPts val="1200"/>
              <a:buFont typeface="Libre Baskerville"/>
              <a:buChar char="●"/>
            </a:pPr>
            <a:r>
              <a:rPr lang="en" sz="1200">
                <a:solidFill>
                  <a:schemeClr val="dk2"/>
                </a:solidFill>
                <a:latin typeface="Libre Baskerville"/>
                <a:ea typeface="Libre Baskerville"/>
                <a:cs typeface="Libre Baskerville"/>
                <a:sym typeface="Libre Baskerville"/>
              </a:rPr>
              <a:t>AZ Transfer Exam Equivalency Guide</a:t>
            </a:r>
            <a:br>
              <a:rPr lang="en" sz="1200">
                <a:solidFill>
                  <a:schemeClr val="dk2"/>
                </a:solidFill>
                <a:latin typeface="Libre Baskerville"/>
                <a:ea typeface="Libre Baskerville"/>
                <a:cs typeface="Libre Baskerville"/>
                <a:sym typeface="Libre Baskerville"/>
              </a:rPr>
            </a:br>
            <a:r>
              <a:rPr lang="en" sz="1200" u="sng">
                <a:solidFill>
                  <a:schemeClr val="hlink"/>
                </a:solidFill>
                <a:latin typeface="Libre Baskerville"/>
                <a:ea typeface="Libre Baskerville"/>
                <a:cs typeface="Libre Baskerville"/>
                <a:sym typeface="Libre Baskerville"/>
                <a:hlinkClick r:id="rId5"/>
              </a:rPr>
              <a:t>https://aztransmac2.asu.edu/cgi-bin/WebObjects/ATASS.woa/wa/EEG</a:t>
            </a:r>
            <a:r>
              <a:rPr lang="en" sz="1200">
                <a:solidFill>
                  <a:schemeClr val="dk2"/>
                </a:solidFill>
                <a:latin typeface="Libre Baskerville"/>
                <a:ea typeface="Libre Baskerville"/>
                <a:cs typeface="Libre Baskerville"/>
                <a:sym typeface="Libre Baskerville"/>
              </a:rPr>
              <a:t> </a:t>
            </a:r>
            <a:endParaRPr sz="1200">
              <a:solidFill>
                <a:schemeClr val="dk2"/>
              </a:solidFill>
              <a:latin typeface="Libre Baskerville"/>
              <a:ea typeface="Libre Baskerville"/>
              <a:cs typeface="Libre Baskerville"/>
              <a:sym typeface="Libre Baskerville"/>
            </a:endParaRPr>
          </a:p>
        </p:txBody>
      </p:sp>
      <p:sp>
        <p:nvSpPr>
          <p:cNvPr id="119" name="Google Shape;119;p18"/>
          <p:cNvSpPr txBox="1"/>
          <p:nvPr/>
        </p:nvSpPr>
        <p:spPr>
          <a:xfrm>
            <a:off x="247225" y="218675"/>
            <a:ext cx="1526700" cy="37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Libre Baskerville"/>
                <a:ea typeface="Libre Baskerville"/>
                <a:cs typeface="Libre Baskerville"/>
                <a:sym typeface="Libre Baskerville"/>
              </a:rPr>
              <a:t>Appendix F</a:t>
            </a:r>
            <a:endParaRPr sz="1200">
              <a:solidFill>
                <a:schemeClr val="dk2"/>
              </a:solidFill>
              <a:latin typeface="Libre Baskerville"/>
              <a:ea typeface="Libre Baskerville"/>
              <a:cs typeface="Libre Baskerville"/>
              <a:sym typeface="Libre Baskerville"/>
            </a:endParaRPr>
          </a:p>
        </p:txBody>
      </p:sp>
      <p:sp>
        <p:nvSpPr>
          <p:cNvPr id="120" name="Google Shape;120;p18"/>
          <p:cNvSpPr txBox="1"/>
          <p:nvPr/>
        </p:nvSpPr>
        <p:spPr>
          <a:xfrm>
            <a:off x="8268300" y="5007850"/>
            <a:ext cx="1526700" cy="28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100">
                <a:solidFill>
                  <a:schemeClr val="dk2"/>
                </a:solidFill>
                <a:latin typeface="Libre Baskerville"/>
                <a:ea typeface="Libre Baskerville"/>
                <a:cs typeface="Libre Baskerville"/>
                <a:sym typeface="Libre Baskerville"/>
              </a:rPr>
              <a:t>* College credit</a:t>
            </a:r>
            <a:endParaRPr sz="1100">
              <a:solidFill>
                <a:schemeClr val="dk2"/>
              </a:solidFill>
              <a:latin typeface="Libre Baskerville"/>
              <a:ea typeface="Libre Baskerville"/>
              <a:cs typeface="Libre Baskerville"/>
              <a:sym typeface="Libre Baskerville"/>
            </a:endParaRPr>
          </a:p>
        </p:txBody>
      </p:sp>
      <p:sp>
        <p:nvSpPr>
          <p:cNvPr id="121" name="Google Shape;121;p18"/>
          <p:cNvSpPr txBox="1"/>
          <p:nvPr/>
        </p:nvSpPr>
        <p:spPr>
          <a:xfrm>
            <a:off x="263400" y="7309750"/>
            <a:ext cx="9531600" cy="457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000">
                <a:solidFill>
                  <a:srgbClr val="666666"/>
                </a:solidFill>
                <a:highlight>
                  <a:srgbClr val="FFFFFF"/>
                </a:highlight>
                <a:uFill>
                  <a:noFill/>
                </a:uFill>
                <a:latin typeface="Libre Baskerville"/>
                <a:ea typeface="Libre Baskerville"/>
                <a:cs typeface="Libre Baskerville"/>
                <a:sym typeface="Libre Baskerville"/>
                <a:hlinkClick r:id="rId6">
                  <a:extLst>
                    <a:ext uri="{A12FA001-AC4F-418D-AE19-62706E023703}">
                      <ahyp:hlinkClr val="tx"/>
                    </a:ext>
                  </a:extLst>
                </a:hlinkClick>
              </a:rPr>
              <a:t>Programs of Study: Occupational Certificates and Degrees </a:t>
            </a:r>
            <a:r>
              <a:rPr lang="en" sz="1000">
                <a:solidFill>
                  <a:srgbClr val="666666"/>
                </a:solidFill>
                <a:highlight>
                  <a:srgbClr val="FFFFFF"/>
                </a:highlight>
                <a:latin typeface="Libre Baskerville"/>
                <a:ea typeface="Libre Baskerville"/>
                <a:cs typeface="Libre Baskerville"/>
                <a:sym typeface="Libre Baskerville"/>
              </a:rPr>
              <a:t>© 2024 by Center for the Future of Arizona and Level Up Education Pathways Consulting, LLC is licensed under </a:t>
            </a:r>
            <a:r>
              <a:rPr lang="en" sz="1000">
                <a:solidFill>
                  <a:srgbClr val="666666"/>
                </a:solidFill>
                <a:highlight>
                  <a:srgbClr val="FFFFFF"/>
                </a:highlight>
                <a:uFill>
                  <a:noFill/>
                </a:uFill>
                <a:latin typeface="Libre Baskerville"/>
                <a:ea typeface="Libre Baskerville"/>
                <a:cs typeface="Libre Baskerville"/>
                <a:sym typeface="Libre Baskerville"/>
                <a:hlinkClick r:id="rId7">
                  <a:extLst>
                    <a:ext uri="{A12FA001-AC4F-418D-AE19-62706E023703}">
                      <ahyp:hlinkClr val="tx"/>
                    </a:ext>
                  </a:extLst>
                </a:hlinkClick>
              </a:rPr>
              <a:t>CC BY-NC-SA 4.0</a:t>
            </a:r>
            <a:endParaRPr sz="2200">
              <a:solidFill>
                <a:schemeClr val="dk2"/>
              </a:solidFill>
            </a:endParaRPr>
          </a:p>
        </p:txBody>
      </p:sp>
      <p:pic>
        <p:nvPicPr>
          <p:cNvPr id="122" name="Google Shape;122;p18"/>
          <p:cNvPicPr preferRelativeResize="0"/>
          <p:nvPr/>
        </p:nvPicPr>
        <p:blipFill rotWithShape="1">
          <a:blip r:embed="rId8">
            <a:alphaModFix/>
          </a:blip>
          <a:srcRect b="4364" l="0" r="0" t="8169"/>
          <a:stretch/>
        </p:blipFill>
        <p:spPr>
          <a:xfrm>
            <a:off x="247200" y="596971"/>
            <a:ext cx="2716400" cy="72977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9"/>
          <p:cNvSpPr txBox="1"/>
          <p:nvPr/>
        </p:nvSpPr>
        <p:spPr>
          <a:xfrm>
            <a:off x="247200" y="218675"/>
            <a:ext cx="9564000" cy="1083900"/>
          </a:xfrm>
          <a:prstGeom prst="rect">
            <a:avLst/>
          </a:prstGeom>
          <a:solidFill>
            <a:srgbClr val="F3F3F3"/>
          </a:solid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800">
                <a:solidFill>
                  <a:schemeClr val="dk2"/>
                </a:solidFill>
                <a:latin typeface="League Spartan Medium"/>
                <a:ea typeface="League Spartan Medium"/>
                <a:cs typeface="League Spartan Medium"/>
                <a:sym typeface="League Spartan Medium"/>
              </a:rPr>
              <a:t>Nursing Services</a:t>
            </a:r>
            <a:endParaRPr sz="3800">
              <a:solidFill>
                <a:schemeClr val="dk2"/>
              </a:solidFill>
              <a:latin typeface="League Spartan Medium"/>
              <a:ea typeface="League Spartan Medium"/>
              <a:cs typeface="League Spartan Medium"/>
              <a:sym typeface="League Spartan Medium"/>
            </a:endParaRPr>
          </a:p>
          <a:p>
            <a:pPr indent="0" lvl="0" marL="0" rtl="0" algn="r">
              <a:spcBef>
                <a:spcPts val="0"/>
              </a:spcBef>
              <a:spcAft>
                <a:spcPts val="0"/>
              </a:spcAft>
              <a:buNone/>
            </a:pPr>
            <a:r>
              <a:rPr i="1" lang="en" sz="2200">
                <a:solidFill>
                  <a:schemeClr val="dk2"/>
                </a:solidFill>
                <a:latin typeface="Libre Baskerville"/>
                <a:ea typeface="Libre Baskerville"/>
                <a:cs typeface="Libre Baskerville"/>
                <a:sym typeface="Libre Baskerville"/>
              </a:rPr>
              <a:t>Arizona Department of Education</a:t>
            </a:r>
            <a:endParaRPr i="1" sz="2200">
              <a:solidFill>
                <a:schemeClr val="dk2"/>
              </a:solidFill>
              <a:latin typeface="Libre Baskerville"/>
              <a:ea typeface="Libre Baskerville"/>
              <a:cs typeface="Libre Baskerville"/>
              <a:sym typeface="Libre Baskerville"/>
            </a:endParaRPr>
          </a:p>
        </p:txBody>
      </p:sp>
      <p:graphicFrame>
        <p:nvGraphicFramePr>
          <p:cNvPr id="128" name="Google Shape;128;p19"/>
          <p:cNvGraphicFramePr/>
          <p:nvPr/>
        </p:nvGraphicFramePr>
        <p:xfrm>
          <a:off x="247238" y="1374963"/>
          <a:ext cx="3000000" cy="3000000"/>
        </p:xfrm>
        <a:graphic>
          <a:graphicData uri="http://schemas.openxmlformats.org/drawingml/2006/table">
            <a:tbl>
              <a:tblPr>
                <a:noFill/>
                <a:tableStyleId>{BD1D8832-9A60-4B85-9EBC-4BEB6B7ECC4D}</a:tableStyleId>
              </a:tblPr>
              <a:tblGrid>
                <a:gridCol w="1366275"/>
                <a:gridCol w="1366275"/>
                <a:gridCol w="1366275"/>
                <a:gridCol w="1366275"/>
                <a:gridCol w="1366275"/>
                <a:gridCol w="1366275"/>
                <a:gridCol w="1366275"/>
              </a:tblGrid>
              <a:tr h="381000">
                <a:tc>
                  <a:txBody>
                    <a:bodyPr/>
                    <a:lstStyle/>
                    <a:p>
                      <a:pPr indent="0" lvl="0" marL="0" rtl="0" algn="l">
                        <a:spcBef>
                          <a:spcPts val="0"/>
                        </a:spcBef>
                        <a:spcAft>
                          <a:spcPts val="0"/>
                        </a:spcAft>
                        <a:buNone/>
                      </a:pPr>
                      <a:r>
                        <a:t/>
                      </a:r>
                      <a:endParaRPr sz="1200">
                        <a:latin typeface="Libre Baskerville"/>
                        <a:ea typeface="Libre Baskerville"/>
                        <a:cs typeface="Libre Baskerville"/>
                        <a:sym typeface="Libre Baskerville"/>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English (4)</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Math (4)</a:t>
                      </a:r>
                      <a:endParaRPr b="1" sz="1200">
                        <a:latin typeface="Libre Baskerville"/>
                        <a:ea typeface="Libre Baskerville"/>
                        <a:cs typeface="Libre Baskerville"/>
                        <a:sym typeface="Libre Baskerville"/>
                      </a:endParaRPr>
                    </a:p>
                    <a:p>
                      <a:pPr indent="0" lvl="0" marL="0" rtl="0" algn="ctr">
                        <a:spcBef>
                          <a:spcPts val="0"/>
                        </a:spcBef>
                        <a:spcAft>
                          <a:spcPts val="0"/>
                        </a:spcAft>
                        <a:buNone/>
                      </a:pPr>
                      <a:r>
                        <a:rPr i="1" lang="en" sz="1100">
                          <a:latin typeface="Libre Baskerville"/>
                          <a:ea typeface="Libre Baskerville"/>
                          <a:cs typeface="Libre Baskerville"/>
                          <a:sym typeface="Libre Baskerville"/>
                        </a:rPr>
                        <a:t>Advanced</a:t>
                      </a:r>
                      <a:endParaRPr i="1" sz="11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CE5CD"/>
                    </a:solidFill>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Science (3)</a:t>
                      </a:r>
                      <a:endParaRPr b="1" sz="1200">
                        <a:latin typeface="Libre Baskerville"/>
                        <a:ea typeface="Libre Baskerville"/>
                        <a:cs typeface="Libre Baskerville"/>
                        <a:sym typeface="Libre Baskerville"/>
                      </a:endParaRPr>
                    </a:p>
                    <a:p>
                      <a:pPr indent="0" lvl="0" marL="0" rtl="0" algn="ctr">
                        <a:spcBef>
                          <a:spcPts val="0"/>
                        </a:spcBef>
                        <a:spcAft>
                          <a:spcPts val="0"/>
                        </a:spcAft>
                        <a:buClr>
                          <a:schemeClr val="dk1"/>
                        </a:buClr>
                        <a:buSzPts val="1100"/>
                        <a:buFont typeface="Arial"/>
                        <a:buNone/>
                      </a:pPr>
                      <a:r>
                        <a:rPr i="1" lang="en" sz="1100">
                          <a:solidFill>
                            <a:schemeClr val="dk1"/>
                          </a:solidFill>
                          <a:latin typeface="Libre Baskerville"/>
                          <a:ea typeface="Libre Baskerville"/>
                          <a:cs typeface="Libre Baskerville"/>
                          <a:sym typeface="Libre Baskerville"/>
                        </a:rPr>
                        <a:t>Advanced</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CE5CD"/>
                    </a:solidFill>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History &amp; Social Science (3)</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Fine Arts &amp; CTE (1)</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Electives (7)</a:t>
                      </a:r>
                      <a:endParaRPr b="1" sz="1200">
                        <a:latin typeface="Libre Baskerville"/>
                        <a:ea typeface="Libre Baskerville"/>
                        <a:cs typeface="Libre Baskerville"/>
                        <a:sym typeface="Libre Baskerville"/>
                      </a:endParaRPr>
                    </a:p>
                    <a:p>
                      <a:pPr indent="0" lvl="0" marL="0" rtl="0" algn="ctr">
                        <a:spcBef>
                          <a:spcPts val="0"/>
                        </a:spcBef>
                        <a:spcAft>
                          <a:spcPts val="0"/>
                        </a:spcAft>
                        <a:buNone/>
                      </a:pPr>
                      <a:r>
                        <a:rPr i="1" lang="en" sz="1100">
                          <a:latin typeface="Libre Baskerville"/>
                          <a:ea typeface="Libre Baskerville"/>
                          <a:cs typeface="Libre Baskerville"/>
                          <a:sym typeface="Libre Baskerville"/>
                        </a:rPr>
                        <a:t>See additional electives in chart</a:t>
                      </a:r>
                      <a:endParaRPr i="1" sz="11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792450">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Grade 9</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Frosh English</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Advanced Geometry</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Earth &amp; Space Science</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i="1" lang="en" sz="1000">
                          <a:latin typeface="Libre Baskerville"/>
                          <a:ea typeface="Libre Baskerville"/>
                          <a:cs typeface="Libre Baskerville"/>
                          <a:sym typeface="Libre Baskerville"/>
                        </a:rPr>
                        <a:t>Career Exploration</a:t>
                      </a:r>
                      <a:endParaRPr i="1"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i="1" lang="en" sz="1000">
                          <a:latin typeface="Libre Baskerville"/>
                          <a:ea typeface="Libre Baskerville"/>
                          <a:cs typeface="Libre Baskerville"/>
                          <a:sym typeface="Libre Baskerville"/>
                        </a:rPr>
                        <a:t>Any</a:t>
                      </a:r>
                      <a:endParaRPr i="1"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 </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Any</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i="1" lang="en" sz="1000">
                          <a:latin typeface="Libre Baskerville"/>
                          <a:ea typeface="Libre Baskerville"/>
                          <a:cs typeface="Libre Baskerville"/>
                          <a:sym typeface="Libre Baskerville"/>
                        </a:rPr>
                        <a:t>*</a:t>
                      </a:r>
                      <a:r>
                        <a:rPr i="1" lang="en" sz="1000">
                          <a:latin typeface="Libre Baskerville"/>
                          <a:ea typeface="Libre Baskerville"/>
                          <a:cs typeface="Libre Baskerville"/>
                          <a:sym typeface="Libre Baskerville"/>
                        </a:rPr>
                        <a:t>World Language University req.</a:t>
                      </a:r>
                      <a:endParaRPr i="1"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792450">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Grade 10</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solidFill>
                            <a:schemeClr val="dk1"/>
                          </a:solidFill>
                          <a:latin typeface="Libre Baskerville"/>
                          <a:ea typeface="Libre Baskerville"/>
                          <a:cs typeface="Libre Baskerville"/>
                          <a:sym typeface="Libre Baskerville"/>
                        </a:rPr>
                        <a:t>Soph English</a:t>
                      </a:r>
                      <a:endParaRPr sz="10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None/>
                      </a:pPr>
                      <a:r>
                        <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Advanced</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Algebra II</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*College Algebra</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solidFill>
                            <a:schemeClr val="dk1"/>
                          </a:solidFill>
                          <a:latin typeface="Libre Baskerville"/>
                          <a:ea typeface="Libre Baskerville"/>
                          <a:cs typeface="Libre Baskerville"/>
                          <a:sym typeface="Libre Baskerville"/>
                        </a:rPr>
                        <a:t>Physical Science</a:t>
                      </a:r>
                      <a:endParaRPr sz="10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None/>
                      </a:pPr>
                      <a:r>
                        <a:rPr lang="en" sz="1000">
                          <a:solidFill>
                            <a:schemeClr val="dk1"/>
                          </a:solidFill>
                          <a:latin typeface="Libre Baskerville"/>
                          <a:ea typeface="Libre Baskerville"/>
                          <a:cs typeface="Libre Baskerville"/>
                          <a:sym typeface="Libre Baskerville"/>
                        </a:rPr>
                        <a:t>*Chemistry Foundations</a:t>
                      </a:r>
                      <a:endParaRPr sz="1000">
                        <a:solidFill>
                          <a:schemeClr val="dk1"/>
                        </a:solidFill>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World History</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CTE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Nursing Services</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Any</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i="1" lang="en" sz="1000">
                          <a:solidFill>
                            <a:schemeClr val="dk1"/>
                          </a:solidFill>
                          <a:latin typeface="Libre Baskerville"/>
                          <a:ea typeface="Libre Baskerville"/>
                          <a:cs typeface="Libre Baskerville"/>
                          <a:sym typeface="Libre Baskerville"/>
                        </a:rPr>
                        <a:t>*</a:t>
                      </a:r>
                      <a:r>
                        <a:rPr i="1" lang="en" sz="1000">
                          <a:solidFill>
                            <a:schemeClr val="dk1"/>
                          </a:solidFill>
                          <a:latin typeface="Libre Baskerville"/>
                          <a:ea typeface="Libre Baskerville"/>
                          <a:cs typeface="Libre Baskerville"/>
                          <a:sym typeface="Libre Baskerville"/>
                        </a:rPr>
                        <a:t>World Language University req.</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792450">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Grade 11</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Junior English</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*English Comp 1</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Advanced Precalculus</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*Precalculus</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solidFill>
                            <a:schemeClr val="dk1"/>
                          </a:solidFill>
                          <a:latin typeface="Libre Baskerville"/>
                          <a:ea typeface="Libre Baskerville"/>
                          <a:cs typeface="Libre Baskerville"/>
                          <a:sym typeface="Libre Baskerville"/>
                        </a:rPr>
                        <a:t>Life Science</a:t>
                      </a:r>
                      <a:endParaRPr sz="1000">
                        <a:solidFill>
                          <a:schemeClr val="dk1"/>
                        </a:solidFill>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Am/AZ History</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Elective-CTE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Nursing Services</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792450">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Grade 12</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Senior English</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*Eng Comp 1 or Eng Comp 1 and 2</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Math Choice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*Calculus or Statistics</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*Chemistry or Biology for Majors</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Government &amp; Economics</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Elective-CTE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Nursing Services *CNA Exam</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bl>
          </a:graphicData>
        </a:graphic>
      </p:graphicFrame>
      <p:sp>
        <p:nvSpPr>
          <p:cNvPr id="129" name="Google Shape;129;p19"/>
          <p:cNvSpPr txBox="1"/>
          <p:nvPr/>
        </p:nvSpPr>
        <p:spPr>
          <a:xfrm>
            <a:off x="247288" y="5348650"/>
            <a:ext cx="3296700" cy="1961100"/>
          </a:xfrm>
          <a:prstGeom prst="rect">
            <a:avLst/>
          </a:prstGeom>
          <a:solidFill>
            <a:srgbClr val="F3F3F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latin typeface="League Spartan Medium"/>
                <a:ea typeface="League Spartan Medium"/>
                <a:cs typeface="League Spartan Medium"/>
                <a:sym typeface="League Spartan Medium"/>
              </a:rPr>
              <a:t>AZ Department of Education</a:t>
            </a:r>
            <a:endParaRPr sz="2000">
              <a:solidFill>
                <a:schemeClr val="dk2"/>
              </a:solidFill>
              <a:latin typeface="League Spartan Medium"/>
              <a:ea typeface="League Spartan Medium"/>
              <a:cs typeface="League Spartan Medium"/>
              <a:sym typeface="League Spartan Medium"/>
            </a:endParaRPr>
          </a:p>
          <a:p>
            <a:pPr indent="0" lvl="0" marL="0" rtl="0" algn="l">
              <a:spcBef>
                <a:spcPts val="0"/>
              </a:spcBef>
              <a:spcAft>
                <a:spcPts val="0"/>
              </a:spcAft>
              <a:buNone/>
            </a:pPr>
            <a:r>
              <a:rPr i="1" lang="en" sz="1600">
                <a:solidFill>
                  <a:schemeClr val="dk2"/>
                </a:solidFill>
                <a:latin typeface="Libre Baskerville"/>
                <a:ea typeface="Libre Baskerville"/>
                <a:cs typeface="Libre Baskerville"/>
                <a:sym typeface="Libre Baskerville"/>
              </a:rPr>
              <a:t>Approved Industry Credentials</a:t>
            </a:r>
            <a:endParaRPr i="1" sz="1600">
              <a:solidFill>
                <a:schemeClr val="dk2"/>
              </a:solidFill>
              <a:latin typeface="Libre Baskerville"/>
              <a:ea typeface="Libre Baskerville"/>
              <a:cs typeface="Libre Baskerville"/>
              <a:sym typeface="Libre Baskerville"/>
            </a:endParaRPr>
          </a:p>
          <a:p>
            <a:pPr indent="-304800" lvl="0" marL="457200" rtl="0" algn="l">
              <a:spcBef>
                <a:spcPts val="1000"/>
              </a:spcBef>
              <a:spcAft>
                <a:spcPts val="0"/>
              </a:spcAft>
              <a:buClr>
                <a:schemeClr val="dk2"/>
              </a:buClr>
              <a:buSzPts val="1200"/>
              <a:buFont typeface="Libre Baskerville"/>
              <a:buChar char="●"/>
            </a:pPr>
            <a:r>
              <a:rPr lang="en" sz="1200">
                <a:solidFill>
                  <a:schemeClr val="dk2"/>
                </a:solidFill>
                <a:latin typeface="Libre Baskerville"/>
                <a:ea typeface="Libre Baskerville"/>
                <a:cs typeface="Libre Baskerville"/>
                <a:sym typeface="Libre Baskerville"/>
              </a:rPr>
              <a:t>Certified Nurse Assistant (CNA) </a:t>
            </a:r>
            <a:endParaRPr sz="1200">
              <a:solidFill>
                <a:schemeClr val="dk2"/>
              </a:solidFill>
              <a:latin typeface="Libre Baskerville"/>
              <a:ea typeface="Libre Baskerville"/>
              <a:cs typeface="Libre Baskerville"/>
              <a:sym typeface="Libre Baskerville"/>
            </a:endParaRPr>
          </a:p>
          <a:p>
            <a:pPr indent="-304800" lvl="0" marL="457200" rtl="0" algn="l">
              <a:spcBef>
                <a:spcPts val="1000"/>
              </a:spcBef>
              <a:spcAft>
                <a:spcPts val="1000"/>
              </a:spcAft>
              <a:buClr>
                <a:schemeClr val="dk2"/>
              </a:buClr>
              <a:buSzPts val="1200"/>
              <a:buFont typeface="Libre Baskerville"/>
              <a:buChar char="●"/>
            </a:pPr>
            <a:r>
              <a:rPr lang="en" sz="1200">
                <a:solidFill>
                  <a:schemeClr val="dk2"/>
                </a:solidFill>
                <a:latin typeface="Libre Baskerville"/>
                <a:ea typeface="Libre Baskerville"/>
                <a:cs typeface="Libre Baskerville"/>
                <a:sym typeface="Libre Baskerville"/>
              </a:rPr>
              <a:t>Licensed Nurse Assistant (LNA)</a:t>
            </a:r>
            <a:r>
              <a:rPr lang="en" sz="1200">
                <a:solidFill>
                  <a:schemeClr val="dk2"/>
                </a:solidFill>
                <a:latin typeface="Libre Baskerville"/>
                <a:ea typeface="Libre Baskerville"/>
                <a:cs typeface="Libre Baskerville"/>
                <a:sym typeface="Libre Baskerville"/>
              </a:rPr>
              <a:t>  </a:t>
            </a:r>
            <a:endParaRPr sz="1200">
              <a:solidFill>
                <a:schemeClr val="dk2"/>
              </a:solidFill>
              <a:latin typeface="Libre Baskerville"/>
              <a:ea typeface="Libre Baskerville"/>
              <a:cs typeface="Libre Baskerville"/>
              <a:sym typeface="Libre Baskerville"/>
            </a:endParaRPr>
          </a:p>
        </p:txBody>
      </p:sp>
      <p:sp>
        <p:nvSpPr>
          <p:cNvPr id="130" name="Google Shape;130;p19"/>
          <p:cNvSpPr txBox="1"/>
          <p:nvPr/>
        </p:nvSpPr>
        <p:spPr>
          <a:xfrm>
            <a:off x="3656013" y="5348650"/>
            <a:ext cx="6155100" cy="1961100"/>
          </a:xfrm>
          <a:prstGeom prst="rect">
            <a:avLst/>
          </a:prstGeom>
          <a:solidFill>
            <a:srgbClr val="F3F3F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latin typeface="League Spartan Medium"/>
                <a:ea typeface="League Spartan Medium"/>
                <a:cs typeface="League Spartan Medium"/>
                <a:sym typeface="League Spartan Medium"/>
              </a:rPr>
              <a:t>Helpful Websites</a:t>
            </a:r>
            <a:endParaRPr sz="2000">
              <a:solidFill>
                <a:schemeClr val="dk2"/>
              </a:solidFill>
              <a:latin typeface="League Spartan Medium"/>
              <a:ea typeface="League Spartan Medium"/>
              <a:cs typeface="League Spartan Medium"/>
              <a:sym typeface="League Spartan Medium"/>
            </a:endParaRPr>
          </a:p>
          <a:p>
            <a:pPr indent="-304800" lvl="0" marL="457200" rtl="0" algn="l">
              <a:spcBef>
                <a:spcPts val="1000"/>
              </a:spcBef>
              <a:spcAft>
                <a:spcPts val="0"/>
              </a:spcAft>
              <a:buClr>
                <a:schemeClr val="dk2"/>
              </a:buClr>
              <a:buSzPts val="1200"/>
              <a:buFont typeface="Libre Baskerville"/>
              <a:buChar char="●"/>
            </a:pPr>
            <a:r>
              <a:rPr lang="en" sz="1200">
                <a:solidFill>
                  <a:schemeClr val="dk2"/>
                </a:solidFill>
                <a:latin typeface="Libre Baskerville"/>
                <a:ea typeface="Libre Baskerville"/>
                <a:cs typeface="Libre Baskerville"/>
                <a:sym typeface="Libre Baskerville"/>
              </a:rPr>
              <a:t>AZ Department of Education CTE programs</a:t>
            </a:r>
            <a:br>
              <a:rPr lang="en" sz="1200">
                <a:solidFill>
                  <a:schemeClr val="dk2"/>
                </a:solidFill>
                <a:latin typeface="Libre Baskerville"/>
                <a:ea typeface="Libre Baskerville"/>
                <a:cs typeface="Libre Baskerville"/>
                <a:sym typeface="Libre Baskerville"/>
              </a:rPr>
            </a:br>
            <a:r>
              <a:rPr lang="en" sz="1200" u="sng">
                <a:solidFill>
                  <a:schemeClr val="hlink"/>
                </a:solidFill>
                <a:latin typeface="Libre Baskerville"/>
                <a:ea typeface="Libre Baskerville"/>
                <a:cs typeface="Libre Baskerville"/>
                <a:sym typeface="Libre Baskerville"/>
                <a:hlinkClick r:id="rId3"/>
              </a:rPr>
              <a:t>https://www.azed.gov/cte/programs</a:t>
            </a:r>
            <a:r>
              <a:rPr lang="en" sz="1200">
                <a:solidFill>
                  <a:schemeClr val="dk2"/>
                </a:solidFill>
                <a:latin typeface="Libre Baskerville"/>
                <a:ea typeface="Libre Baskerville"/>
                <a:cs typeface="Libre Baskerville"/>
                <a:sym typeface="Libre Baskerville"/>
              </a:rPr>
              <a:t> </a:t>
            </a:r>
            <a:endParaRPr sz="1200">
              <a:solidFill>
                <a:schemeClr val="dk2"/>
              </a:solidFill>
              <a:latin typeface="Libre Baskerville"/>
              <a:ea typeface="Libre Baskerville"/>
              <a:cs typeface="Libre Baskerville"/>
              <a:sym typeface="Libre Baskerville"/>
            </a:endParaRPr>
          </a:p>
          <a:p>
            <a:pPr indent="-304800" lvl="0" marL="457200" rtl="0" algn="l">
              <a:spcBef>
                <a:spcPts val="1000"/>
              </a:spcBef>
              <a:spcAft>
                <a:spcPts val="0"/>
              </a:spcAft>
              <a:buClr>
                <a:schemeClr val="dk2"/>
              </a:buClr>
              <a:buSzPts val="1200"/>
              <a:buFont typeface="Libre Baskerville"/>
              <a:buChar char="●"/>
            </a:pPr>
            <a:r>
              <a:rPr lang="en" sz="1200">
                <a:solidFill>
                  <a:schemeClr val="dk2"/>
                </a:solidFill>
                <a:latin typeface="Libre Baskerville"/>
                <a:ea typeface="Libre Baskerville"/>
                <a:cs typeface="Libre Baskerville"/>
                <a:sym typeface="Libre Baskerville"/>
              </a:rPr>
              <a:t>AZ Transfer</a:t>
            </a:r>
            <a:br>
              <a:rPr lang="en" sz="1200">
                <a:solidFill>
                  <a:schemeClr val="dk2"/>
                </a:solidFill>
                <a:latin typeface="Libre Baskerville"/>
                <a:ea typeface="Libre Baskerville"/>
                <a:cs typeface="Libre Baskerville"/>
                <a:sym typeface="Libre Baskerville"/>
              </a:rPr>
            </a:br>
            <a:r>
              <a:rPr lang="en" sz="1200" u="sng">
                <a:solidFill>
                  <a:schemeClr val="hlink"/>
                </a:solidFill>
                <a:latin typeface="Libre Baskerville"/>
                <a:ea typeface="Libre Baskerville"/>
                <a:cs typeface="Libre Baskerville"/>
                <a:sym typeface="Libre Baskerville"/>
                <a:hlinkClick r:id="rId4"/>
              </a:rPr>
              <a:t>https://aztransfer.com/</a:t>
            </a:r>
            <a:r>
              <a:rPr lang="en" sz="1200">
                <a:solidFill>
                  <a:schemeClr val="dk2"/>
                </a:solidFill>
                <a:latin typeface="Libre Baskerville"/>
                <a:ea typeface="Libre Baskerville"/>
                <a:cs typeface="Libre Baskerville"/>
                <a:sym typeface="Libre Baskerville"/>
              </a:rPr>
              <a:t> </a:t>
            </a:r>
            <a:endParaRPr sz="1200">
              <a:solidFill>
                <a:schemeClr val="dk2"/>
              </a:solidFill>
              <a:latin typeface="Libre Baskerville"/>
              <a:ea typeface="Libre Baskerville"/>
              <a:cs typeface="Libre Baskerville"/>
              <a:sym typeface="Libre Baskerville"/>
            </a:endParaRPr>
          </a:p>
          <a:p>
            <a:pPr indent="-304800" lvl="0" marL="457200" rtl="0" algn="l">
              <a:spcBef>
                <a:spcPts val="1000"/>
              </a:spcBef>
              <a:spcAft>
                <a:spcPts val="1000"/>
              </a:spcAft>
              <a:buClr>
                <a:schemeClr val="dk2"/>
              </a:buClr>
              <a:buSzPts val="1200"/>
              <a:buFont typeface="Libre Baskerville"/>
              <a:buChar char="●"/>
            </a:pPr>
            <a:r>
              <a:rPr lang="en" sz="1200">
                <a:solidFill>
                  <a:schemeClr val="dk2"/>
                </a:solidFill>
                <a:latin typeface="Libre Baskerville"/>
                <a:ea typeface="Libre Baskerville"/>
                <a:cs typeface="Libre Baskerville"/>
                <a:sym typeface="Libre Baskerville"/>
              </a:rPr>
              <a:t>AZ Transfer Exam Equivalency Guide</a:t>
            </a:r>
            <a:br>
              <a:rPr lang="en" sz="1200">
                <a:solidFill>
                  <a:schemeClr val="dk2"/>
                </a:solidFill>
                <a:latin typeface="Libre Baskerville"/>
                <a:ea typeface="Libre Baskerville"/>
                <a:cs typeface="Libre Baskerville"/>
                <a:sym typeface="Libre Baskerville"/>
              </a:rPr>
            </a:br>
            <a:r>
              <a:rPr lang="en" sz="1200" u="sng">
                <a:solidFill>
                  <a:schemeClr val="hlink"/>
                </a:solidFill>
                <a:latin typeface="Libre Baskerville"/>
                <a:ea typeface="Libre Baskerville"/>
                <a:cs typeface="Libre Baskerville"/>
                <a:sym typeface="Libre Baskerville"/>
                <a:hlinkClick r:id="rId5"/>
              </a:rPr>
              <a:t>https://aztransmac2.asu.edu/cgi-bin/WebObjects/ATASS.woa/wa/EEG</a:t>
            </a:r>
            <a:r>
              <a:rPr lang="en" sz="1200">
                <a:solidFill>
                  <a:schemeClr val="dk2"/>
                </a:solidFill>
                <a:latin typeface="Libre Baskerville"/>
                <a:ea typeface="Libre Baskerville"/>
                <a:cs typeface="Libre Baskerville"/>
                <a:sym typeface="Libre Baskerville"/>
              </a:rPr>
              <a:t> </a:t>
            </a:r>
            <a:endParaRPr sz="1200">
              <a:solidFill>
                <a:schemeClr val="dk2"/>
              </a:solidFill>
              <a:latin typeface="Libre Baskerville"/>
              <a:ea typeface="Libre Baskerville"/>
              <a:cs typeface="Libre Baskerville"/>
              <a:sym typeface="Libre Baskerville"/>
            </a:endParaRPr>
          </a:p>
        </p:txBody>
      </p:sp>
      <p:sp>
        <p:nvSpPr>
          <p:cNvPr id="131" name="Google Shape;131;p19"/>
          <p:cNvSpPr txBox="1"/>
          <p:nvPr/>
        </p:nvSpPr>
        <p:spPr>
          <a:xfrm>
            <a:off x="247225" y="218675"/>
            <a:ext cx="1526700" cy="37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Libre Baskerville"/>
                <a:ea typeface="Libre Baskerville"/>
                <a:cs typeface="Libre Baskerville"/>
                <a:sym typeface="Libre Baskerville"/>
              </a:rPr>
              <a:t>Appendix G</a:t>
            </a:r>
            <a:endParaRPr sz="1200">
              <a:solidFill>
                <a:schemeClr val="dk2"/>
              </a:solidFill>
              <a:latin typeface="Libre Baskerville"/>
              <a:ea typeface="Libre Baskerville"/>
              <a:cs typeface="Libre Baskerville"/>
              <a:sym typeface="Libre Baskerville"/>
            </a:endParaRPr>
          </a:p>
        </p:txBody>
      </p:sp>
      <p:sp>
        <p:nvSpPr>
          <p:cNvPr id="132" name="Google Shape;132;p19"/>
          <p:cNvSpPr txBox="1"/>
          <p:nvPr/>
        </p:nvSpPr>
        <p:spPr>
          <a:xfrm>
            <a:off x="8268300" y="4995150"/>
            <a:ext cx="1526700" cy="28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100">
                <a:solidFill>
                  <a:schemeClr val="dk2"/>
                </a:solidFill>
                <a:latin typeface="Libre Baskerville"/>
                <a:ea typeface="Libre Baskerville"/>
                <a:cs typeface="Libre Baskerville"/>
                <a:sym typeface="Libre Baskerville"/>
              </a:rPr>
              <a:t>* College credit</a:t>
            </a:r>
            <a:endParaRPr sz="1100">
              <a:solidFill>
                <a:schemeClr val="dk2"/>
              </a:solidFill>
              <a:latin typeface="Libre Baskerville"/>
              <a:ea typeface="Libre Baskerville"/>
              <a:cs typeface="Libre Baskerville"/>
              <a:sym typeface="Libre Baskerville"/>
            </a:endParaRPr>
          </a:p>
        </p:txBody>
      </p:sp>
      <p:sp>
        <p:nvSpPr>
          <p:cNvPr id="133" name="Google Shape;133;p19"/>
          <p:cNvSpPr txBox="1"/>
          <p:nvPr/>
        </p:nvSpPr>
        <p:spPr>
          <a:xfrm>
            <a:off x="263400" y="7309750"/>
            <a:ext cx="9531600" cy="457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000">
                <a:solidFill>
                  <a:srgbClr val="666666"/>
                </a:solidFill>
                <a:highlight>
                  <a:srgbClr val="FFFFFF"/>
                </a:highlight>
                <a:uFill>
                  <a:noFill/>
                </a:uFill>
                <a:latin typeface="Libre Baskerville"/>
                <a:ea typeface="Libre Baskerville"/>
                <a:cs typeface="Libre Baskerville"/>
                <a:sym typeface="Libre Baskerville"/>
                <a:hlinkClick r:id="rId6">
                  <a:extLst>
                    <a:ext uri="{A12FA001-AC4F-418D-AE19-62706E023703}">
                      <ahyp:hlinkClr val="tx"/>
                    </a:ext>
                  </a:extLst>
                </a:hlinkClick>
              </a:rPr>
              <a:t>Programs of Study: Occupational Certificates and Degrees </a:t>
            </a:r>
            <a:r>
              <a:rPr lang="en" sz="1000">
                <a:solidFill>
                  <a:srgbClr val="666666"/>
                </a:solidFill>
                <a:highlight>
                  <a:srgbClr val="FFFFFF"/>
                </a:highlight>
                <a:latin typeface="Libre Baskerville"/>
                <a:ea typeface="Libre Baskerville"/>
                <a:cs typeface="Libre Baskerville"/>
                <a:sym typeface="Libre Baskerville"/>
              </a:rPr>
              <a:t>© 2024 by Center for the Future of Arizona and Level Up Education Pathways Consulting, LLC is licensed under </a:t>
            </a:r>
            <a:r>
              <a:rPr lang="en" sz="1000">
                <a:solidFill>
                  <a:srgbClr val="666666"/>
                </a:solidFill>
                <a:highlight>
                  <a:srgbClr val="FFFFFF"/>
                </a:highlight>
                <a:uFill>
                  <a:noFill/>
                </a:uFill>
                <a:latin typeface="Libre Baskerville"/>
                <a:ea typeface="Libre Baskerville"/>
                <a:cs typeface="Libre Baskerville"/>
                <a:sym typeface="Libre Baskerville"/>
                <a:hlinkClick r:id="rId7">
                  <a:extLst>
                    <a:ext uri="{A12FA001-AC4F-418D-AE19-62706E023703}">
                      <ahyp:hlinkClr val="tx"/>
                    </a:ext>
                  </a:extLst>
                </a:hlinkClick>
              </a:rPr>
              <a:t>CC BY-NC-SA 4.0</a:t>
            </a:r>
            <a:endParaRPr sz="2200">
              <a:solidFill>
                <a:schemeClr val="dk2"/>
              </a:solidFill>
            </a:endParaRPr>
          </a:p>
        </p:txBody>
      </p:sp>
      <p:pic>
        <p:nvPicPr>
          <p:cNvPr id="134" name="Google Shape;134;p19"/>
          <p:cNvPicPr preferRelativeResize="0"/>
          <p:nvPr/>
        </p:nvPicPr>
        <p:blipFill rotWithShape="1">
          <a:blip r:embed="rId8">
            <a:alphaModFix/>
          </a:blip>
          <a:srcRect b="4364" l="0" r="0" t="8169"/>
          <a:stretch/>
        </p:blipFill>
        <p:spPr>
          <a:xfrm>
            <a:off x="247200" y="596971"/>
            <a:ext cx="2716400" cy="72977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0"/>
          <p:cNvSpPr txBox="1"/>
          <p:nvPr/>
        </p:nvSpPr>
        <p:spPr>
          <a:xfrm>
            <a:off x="0" y="157450"/>
            <a:ext cx="10058400" cy="844500"/>
          </a:xfrm>
          <a:prstGeom prst="rect">
            <a:avLst/>
          </a:prstGeom>
          <a:solidFill>
            <a:srgbClr val="F3F3F3"/>
          </a:solid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3800">
                <a:solidFill>
                  <a:schemeClr val="dk2"/>
                </a:solidFill>
                <a:latin typeface="League Spartan Medium"/>
                <a:ea typeface="League Spartan Medium"/>
                <a:cs typeface="League Spartan Medium"/>
                <a:sym typeface="League Spartan Medium"/>
              </a:rPr>
              <a:t>Medical Assisting Services</a:t>
            </a:r>
            <a:endParaRPr sz="3800">
              <a:solidFill>
                <a:schemeClr val="dk2"/>
              </a:solidFill>
              <a:latin typeface="League Spartan Medium"/>
              <a:ea typeface="League Spartan Medium"/>
              <a:cs typeface="League Spartan Medium"/>
              <a:sym typeface="League Spartan Medium"/>
            </a:endParaRPr>
          </a:p>
        </p:txBody>
      </p:sp>
      <p:sp>
        <p:nvSpPr>
          <p:cNvPr id="140" name="Google Shape;140;p20"/>
          <p:cNvSpPr txBox="1"/>
          <p:nvPr/>
        </p:nvSpPr>
        <p:spPr>
          <a:xfrm>
            <a:off x="114450" y="1001950"/>
            <a:ext cx="9829500" cy="15030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n" sz="1200">
                <a:solidFill>
                  <a:schemeClr val="dk1"/>
                </a:solidFill>
                <a:latin typeface="Libre Baskerville"/>
                <a:ea typeface="Libre Baskerville"/>
                <a:cs typeface="Libre Baskerville"/>
                <a:sym typeface="Libre Baskerville"/>
              </a:rPr>
              <a:t>There are a wide-range of jobs that exist in the medical field and each one is important to patient care. These jobs exist in a variety of settings including hospitals, home health, therapy centers, care centers, surgical centers, and other places. Jobs in the medical field range from a full-time career to a part-time job, and Medical Assisting is a training and degree option that also provides a foundation for further study. At the high school and community college level, Medical Assisting prepares students to work alongside physicians doing things like measuring vital signs and </a:t>
            </a:r>
            <a:r>
              <a:rPr lang="en" sz="1200">
                <a:solidFill>
                  <a:schemeClr val="dk1"/>
                </a:solidFill>
                <a:latin typeface="Libre Baskerville"/>
                <a:ea typeface="Libre Baskerville"/>
                <a:cs typeface="Libre Baskerville"/>
                <a:sym typeface="Libre Baskerville"/>
              </a:rPr>
              <a:t>scheduling</a:t>
            </a:r>
            <a:r>
              <a:rPr lang="en" sz="1200">
                <a:solidFill>
                  <a:schemeClr val="dk1"/>
                </a:solidFill>
                <a:latin typeface="Libre Baskerville"/>
                <a:ea typeface="Libre Baskerville"/>
                <a:cs typeface="Libre Baskerville"/>
                <a:sym typeface="Libre Baskerville"/>
              </a:rPr>
              <a:t> appointments.</a:t>
            </a:r>
            <a:endParaRPr sz="1200">
              <a:solidFill>
                <a:schemeClr val="dk1"/>
              </a:solidFill>
              <a:latin typeface="Libre Baskerville"/>
              <a:ea typeface="Libre Baskerville"/>
              <a:cs typeface="Libre Baskerville"/>
              <a:sym typeface="Libre Baskerville"/>
            </a:endParaRPr>
          </a:p>
        </p:txBody>
      </p:sp>
      <p:sp>
        <p:nvSpPr>
          <p:cNvPr id="141" name="Google Shape;141;p20"/>
          <p:cNvSpPr txBox="1"/>
          <p:nvPr/>
        </p:nvSpPr>
        <p:spPr>
          <a:xfrm>
            <a:off x="-12" y="2309663"/>
            <a:ext cx="10058400" cy="5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2"/>
                </a:solidFill>
                <a:latin typeface="League Spartan Medium"/>
                <a:ea typeface="League Spartan Medium"/>
                <a:cs typeface="League Spartan Medium"/>
                <a:sym typeface="League Spartan Medium"/>
              </a:rPr>
              <a:t>Making Progress Towards Completion</a:t>
            </a:r>
            <a:endParaRPr sz="2200">
              <a:solidFill>
                <a:schemeClr val="dk2"/>
              </a:solidFill>
              <a:latin typeface="League Spartan Medium"/>
              <a:ea typeface="League Spartan Medium"/>
              <a:cs typeface="League Spartan Medium"/>
              <a:sym typeface="League Spartan Medium"/>
            </a:endParaRPr>
          </a:p>
        </p:txBody>
      </p:sp>
      <p:sp>
        <p:nvSpPr>
          <p:cNvPr id="142" name="Google Shape;142;p20"/>
          <p:cNvSpPr txBox="1"/>
          <p:nvPr/>
        </p:nvSpPr>
        <p:spPr>
          <a:xfrm>
            <a:off x="114450" y="2810663"/>
            <a:ext cx="9829500" cy="9303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n" sz="1200">
                <a:solidFill>
                  <a:schemeClr val="dk1"/>
                </a:solidFill>
                <a:latin typeface="Libre Baskerville"/>
                <a:ea typeface="Libre Baskerville"/>
                <a:cs typeface="Libre Baskerville"/>
                <a:sym typeface="Libre Baskerville"/>
              </a:rPr>
              <a:t>High School students can make informed decisions about the classes that they enroll into that are available for earned college credit. The table and chart below display useful high school class options to make progress towards an associates degree in medical </a:t>
            </a:r>
            <a:r>
              <a:rPr lang="en" sz="1200">
                <a:solidFill>
                  <a:schemeClr val="dk1"/>
                </a:solidFill>
                <a:latin typeface="Libre Baskerville"/>
                <a:ea typeface="Libre Baskerville"/>
                <a:cs typeface="Libre Baskerville"/>
                <a:sym typeface="Libre Baskerville"/>
              </a:rPr>
              <a:t>assisting</a:t>
            </a:r>
            <a:r>
              <a:rPr lang="en" sz="1200">
                <a:solidFill>
                  <a:schemeClr val="dk1"/>
                </a:solidFill>
                <a:latin typeface="Libre Baskerville"/>
                <a:ea typeface="Libre Baskerville"/>
                <a:cs typeface="Libre Baskerville"/>
                <a:sym typeface="Libre Baskerville"/>
              </a:rPr>
              <a:t>, which applies towards a bachelor’s degree in medical assisting or other health-related degrees.</a:t>
            </a:r>
            <a:endParaRPr sz="12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None/>
            </a:pPr>
            <a:r>
              <a:t/>
            </a:r>
            <a:endParaRPr b="1" sz="1600">
              <a:solidFill>
                <a:schemeClr val="dk2"/>
              </a:solidFill>
              <a:latin typeface="Libre Baskerville"/>
              <a:ea typeface="Libre Baskerville"/>
              <a:cs typeface="Libre Baskerville"/>
              <a:sym typeface="Libre Baskerville"/>
            </a:endParaRPr>
          </a:p>
        </p:txBody>
      </p:sp>
      <p:graphicFrame>
        <p:nvGraphicFramePr>
          <p:cNvPr id="143" name="Google Shape;143;p20"/>
          <p:cNvGraphicFramePr/>
          <p:nvPr/>
        </p:nvGraphicFramePr>
        <p:xfrm>
          <a:off x="0" y="4281775"/>
          <a:ext cx="3000000" cy="3000000"/>
        </p:xfrm>
        <a:graphic>
          <a:graphicData uri="http://schemas.openxmlformats.org/drawingml/2006/table">
            <a:tbl>
              <a:tblPr>
                <a:noFill/>
                <a:tableStyleId>{BD1D8832-9A60-4B85-9EBC-4BEB6B7ECC4D}</a:tableStyleId>
              </a:tblPr>
              <a:tblGrid>
                <a:gridCol w="1004850"/>
                <a:gridCol w="2323375"/>
                <a:gridCol w="1700975"/>
              </a:tblGrid>
              <a:tr h="420750">
                <a:tc>
                  <a:txBody>
                    <a:bodyPr/>
                    <a:lstStyle/>
                    <a:p>
                      <a:pPr indent="0" lvl="0" marL="0" rtl="0" algn="l">
                        <a:spcBef>
                          <a:spcPts val="0"/>
                        </a:spcBef>
                        <a:spcAft>
                          <a:spcPts val="0"/>
                        </a:spcAft>
                        <a:buNone/>
                      </a:pPr>
                      <a:r>
                        <a:t/>
                      </a:r>
                      <a:endParaRPr sz="10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b="1" lang="en" sz="1200">
                          <a:latin typeface="League Spartan"/>
                          <a:ea typeface="League Spartan"/>
                          <a:cs typeface="League Spartan"/>
                          <a:sym typeface="League Spartan"/>
                        </a:rPr>
                        <a:t>College Course</a:t>
                      </a:r>
                      <a:endParaRPr b="1" sz="12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b="1" lang="en" sz="1200">
                          <a:latin typeface="League Spartan"/>
                          <a:ea typeface="League Spartan"/>
                          <a:cs typeface="League Spartan"/>
                          <a:sym typeface="League Spartan"/>
                        </a:rPr>
                        <a:t>Credit Type</a:t>
                      </a:r>
                      <a:endParaRPr b="1" sz="12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solidFill>
                      <a:srgbClr val="F3F3F3"/>
                    </a:solidFill>
                  </a:tcPr>
                </a:tc>
              </a:tr>
              <a:tr h="679175">
                <a:tc>
                  <a:txBody>
                    <a:bodyPr/>
                    <a:lstStyle/>
                    <a:p>
                      <a:pPr indent="0" lvl="0" marL="0" rtl="0" algn="l">
                        <a:spcBef>
                          <a:spcPts val="0"/>
                        </a:spcBef>
                        <a:spcAft>
                          <a:spcPts val="0"/>
                        </a:spcAft>
                        <a:buNone/>
                      </a:pPr>
                      <a:r>
                        <a:rPr lang="en" sz="1100">
                          <a:latin typeface="League Spartan"/>
                          <a:ea typeface="League Spartan"/>
                          <a:cs typeface="League Spartan"/>
                          <a:sym typeface="League Spartan"/>
                        </a:rPr>
                        <a:t>English</a:t>
                      </a:r>
                      <a:endParaRPr sz="11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League Spartan"/>
                          <a:ea typeface="League Spartan"/>
                          <a:cs typeface="League Spartan"/>
                          <a:sym typeface="League Spartan"/>
                        </a:rPr>
                        <a:t>English Composition 1 and 2</a:t>
                      </a:r>
                      <a:endParaRPr sz="1000">
                        <a:solidFill>
                          <a:schemeClr val="dk1"/>
                        </a:solidFill>
                        <a:latin typeface="League Spartan"/>
                        <a:ea typeface="League Spartan"/>
                        <a:cs typeface="League Spartan"/>
                        <a:sym typeface="League Spartan"/>
                      </a:endParaRPr>
                    </a:p>
                    <a:p>
                      <a:pPr indent="0" lvl="0" marL="0" rtl="0" algn="l">
                        <a:spcBef>
                          <a:spcPts val="0"/>
                        </a:spcBef>
                        <a:spcAft>
                          <a:spcPts val="0"/>
                        </a:spcAft>
                        <a:buClr>
                          <a:schemeClr val="dk1"/>
                        </a:buClr>
                        <a:buSzPts val="1100"/>
                        <a:buFont typeface="Arial"/>
                        <a:buNone/>
                      </a:pPr>
                      <a:r>
                        <a:rPr lang="en" sz="1000">
                          <a:solidFill>
                            <a:schemeClr val="dk1"/>
                          </a:solidFill>
                          <a:latin typeface="League Spartan"/>
                          <a:ea typeface="League Spartan"/>
                          <a:cs typeface="League Spartan"/>
                          <a:sym typeface="League Spartan"/>
                        </a:rPr>
                        <a:t>(6 cr)</a:t>
                      </a:r>
                      <a:endParaRPr sz="10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League Spartan"/>
                          <a:ea typeface="League Spartan"/>
                          <a:cs typeface="League Spartan"/>
                          <a:sym typeface="League Spartan"/>
                        </a:rPr>
                        <a:t>Dual Enrollment</a:t>
                      </a:r>
                      <a:endParaRPr sz="1000">
                        <a:latin typeface="League Spartan"/>
                        <a:ea typeface="League Spartan"/>
                        <a:cs typeface="League Spartan"/>
                        <a:sym typeface="League Spartan"/>
                      </a:endParaRPr>
                    </a:p>
                    <a:p>
                      <a:pPr indent="0" lvl="0" marL="0" rtl="0" algn="l">
                        <a:spcBef>
                          <a:spcPts val="0"/>
                        </a:spcBef>
                        <a:spcAft>
                          <a:spcPts val="0"/>
                        </a:spcAft>
                        <a:buNone/>
                      </a:pPr>
                      <a:r>
                        <a:rPr lang="en" sz="1000">
                          <a:latin typeface="League Spartan"/>
                          <a:ea typeface="League Spartan"/>
                          <a:cs typeface="League Spartan"/>
                          <a:sym typeface="League Spartan"/>
                        </a:rPr>
                        <a:t>Concurrent Enrollment</a:t>
                      </a:r>
                      <a:endParaRPr sz="1000">
                        <a:latin typeface="League Spartan"/>
                        <a:ea typeface="League Spartan"/>
                        <a:cs typeface="League Spartan"/>
                        <a:sym typeface="League Spartan"/>
                      </a:endParaRPr>
                    </a:p>
                    <a:p>
                      <a:pPr indent="0" lvl="0" marL="0" rtl="0" algn="l">
                        <a:spcBef>
                          <a:spcPts val="0"/>
                        </a:spcBef>
                        <a:spcAft>
                          <a:spcPts val="0"/>
                        </a:spcAft>
                        <a:buNone/>
                      </a:pPr>
                      <a:r>
                        <a:rPr lang="en" sz="1000">
                          <a:latin typeface="League Spartan"/>
                          <a:ea typeface="League Spartan"/>
                          <a:cs typeface="League Spartan"/>
                          <a:sym typeface="League Spartan"/>
                        </a:rPr>
                        <a:t>Nationally Recognized Exam</a:t>
                      </a:r>
                      <a:endParaRPr sz="10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tcPr>
                </a:tc>
              </a:tr>
              <a:tr h="679175">
                <a:tc>
                  <a:txBody>
                    <a:bodyPr/>
                    <a:lstStyle/>
                    <a:p>
                      <a:pPr indent="0" lvl="0" marL="0" rtl="0" algn="l">
                        <a:spcBef>
                          <a:spcPts val="0"/>
                        </a:spcBef>
                        <a:spcAft>
                          <a:spcPts val="0"/>
                        </a:spcAft>
                        <a:buNone/>
                      </a:pPr>
                      <a:r>
                        <a:rPr lang="en" sz="1100">
                          <a:latin typeface="League Spartan"/>
                          <a:ea typeface="League Spartan"/>
                          <a:cs typeface="League Spartan"/>
                          <a:sym typeface="League Spartan"/>
                        </a:rPr>
                        <a:t>Math</a:t>
                      </a:r>
                      <a:endParaRPr sz="11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eague Spartan"/>
                          <a:ea typeface="League Spartan"/>
                          <a:cs typeface="League Spartan"/>
                          <a:sym typeface="League Spartan"/>
                        </a:rPr>
                        <a:t>College Math (3 cr) or higher</a:t>
                      </a:r>
                      <a:endParaRPr sz="10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1"/>
                          </a:solidFill>
                          <a:latin typeface="League Spartan"/>
                          <a:ea typeface="League Spartan"/>
                          <a:cs typeface="League Spartan"/>
                          <a:sym typeface="League Spartan"/>
                        </a:rPr>
                        <a:t>Dual Enrollment</a:t>
                      </a:r>
                      <a:endParaRPr sz="1000">
                        <a:solidFill>
                          <a:schemeClr val="dk1"/>
                        </a:solidFill>
                        <a:latin typeface="League Spartan"/>
                        <a:ea typeface="League Spartan"/>
                        <a:cs typeface="League Spartan"/>
                        <a:sym typeface="League Spartan"/>
                      </a:endParaRPr>
                    </a:p>
                    <a:p>
                      <a:pPr indent="0" lvl="0" marL="0" rtl="0" algn="l">
                        <a:spcBef>
                          <a:spcPts val="0"/>
                        </a:spcBef>
                        <a:spcAft>
                          <a:spcPts val="0"/>
                        </a:spcAft>
                        <a:buNone/>
                      </a:pPr>
                      <a:r>
                        <a:rPr lang="en" sz="1000">
                          <a:solidFill>
                            <a:schemeClr val="dk1"/>
                          </a:solidFill>
                          <a:latin typeface="League Spartan"/>
                          <a:ea typeface="League Spartan"/>
                          <a:cs typeface="League Spartan"/>
                          <a:sym typeface="League Spartan"/>
                        </a:rPr>
                        <a:t>Concurrent Enrollment</a:t>
                      </a:r>
                      <a:endParaRPr sz="1000">
                        <a:solidFill>
                          <a:schemeClr val="dk1"/>
                        </a:solidFill>
                        <a:latin typeface="League Spartan"/>
                        <a:ea typeface="League Spartan"/>
                        <a:cs typeface="League Spartan"/>
                        <a:sym typeface="League Spartan"/>
                      </a:endParaRPr>
                    </a:p>
                    <a:p>
                      <a:pPr indent="0" lvl="0" marL="0" rtl="0" algn="l">
                        <a:spcBef>
                          <a:spcPts val="0"/>
                        </a:spcBef>
                        <a:spcAft>
                          <a:spcPts val="0"/>
                        </a:spcAft>
                        <a:buNone/>
                      </a:pPr>
                      <a:r>
                        <a:rPr lang="en" sz="1000">
                          <a:solidFill>
                            <a:schemeClr val="dk1"/>
                          </a:solidFill>
                          <a:latin typeface="League Spartan"/>
                          <a:ea typeface="League Spartan"/>
                          <a:cs typeface="League Spartan"/>
                          <a:sym typeface="League Spartan"/>
                        </a:rPr>
                        <a:t>Nationally Recognized Exam</a:t>
                      </a:r>
                      <a:endParaRPr sz="10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tcPr>
                </a:tc>
              </a:tr>
              <a:tr h="840900">
                <a:tc>
                  <a:txBody>
                    <a:bodyPr/>
                    <a:lstStyle/>
                    <a:p>
                      <a:pPr indent="0" lvl="0" marL="0" rtl="0" algn="l">
                        <a:spcBef>
                          <a:spcPts val="0"/>
                        </a:spcBef>
                        <a:spcAft>
                          <a:spcPts val="0"/>
                        </a:spcAft>
                        <a:buNone/>
                      </a:pPr>
                      <a:r>
                        <a:rPr lang="en" sz="1100">
                          <a:latin typeface="League Spartan"/>
                          <a:ea typeface="League Spartan"/>
                          <a:cs typeface="League Spartan"/>
                          <a:sym typeface="League Spartan"/>
                        </a:rPr>
                        <a:t>Science</a:t>
                      </a:r>
                      <a:endParaRPr sz="11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eague Spartan"/>
                          <a:ea typeface="League Spartan"/>
                          <a:cs typeface="League Spartan"/>
                          <a:sym typeface="League Spartan"/>
                        </a:rPr>
                        <a:t>Intro to Human Anatomy and Physiology</a:t>
                      </a:r>
                      <a:r>
                        <a:rPr lang="en" sz="1000">
                          <a:latin typeface="League Spartan"/>
                          <a:ea typeface="League Spartan"/>
                          <a:cs typeface="League Spartan"/>
                          <a:sym typeface="League Spartan"/>
                        </a:rPr>
                        <a:t> (4 cr)</a:t>
                      </a:r>
                      <a:endParaRPr sz="10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1"/>
                          </a:solidFill>
                          <a:latin typeface="League Spartan"/>
                          <a:ea typeface="League Spartan"/>
                          <a:cs typeface="League Spartan"/>
                          <a:sym typeface="League Spartan"/>
                        </a:rPr>
                        <a:t>Dual Enrollment</a:t>
                      </a:r>
                      <a:endParaRPr sz="1000">
                        <a:solidFill>
                          <a:schemeClr val="dk1"/>
                        </a:solidFill>
                        <a:latin typeface="League Spartan"/>
                        <a:ea typeface="League Spartan"/>
                        <a:cs typeface="League Spartan"/>
                        <a:sym typeface="League Spartan"/>
                      </a:endParaRPr>
                    </a:p>
                    <a:p>
                      <a:pPr indent="0" lvl="0" marL="0" rtl="0" algn="l">
                        <a:spcBef>
                          <a:spcPts val="0"/>
                        </a:spcBef>
                        <a:spcAft>
                          <a:spcPts val="0"/>
                        </a:spcAft>
                        <a:buNone/>
                      </a:pPr>
                      <a:r>
                        <a:rPr lang="en" sz="1000">
                          <a:solidFill>
                            <a:schemeClr val="dk1"/>
                          </a:solidFill>
                          <a:latin typeface="League Spartan"/>
                          <a:ea typeface="League Spartan"/>
                          <a:cs typeface="League Spartan"/>
                          <a:sym typeface="League Spartan"/>
                        </a:rPr>
                        <a:t>Concurrent Enrollment</a:t>
                      </a:r>
                      <a:endParaRPr sz="1000">
                        <a:solidFill>
                          <a:schemeClr val="dk1"/>
                        </a:solidFill>
                        <a:latin typeface="League Spartan"/>
                        <a:ea typeface="League Spartan"/>
                        <a:cs typeface="League Spartan"/>
                        <a:sym typeface="League Spartan"/>
                      </a:endParaRPr>
                    </a:p>
                    <a:p>
                      <a:pPr indent="0" lvl="0" marL="0" rtl="0" algn="l">
                        <a:spcBef>
                          <a:spcPts val="0"/>
                        </a:spcBef>
                        <a:spcAft>
                          <a:spcPts val="0"/>
                        </a:spcAft>
                        <a:buNone/>
                      </a:pPr>
                      <a:r>
                        <a:rPr lang="en" sz="1000">
                          <a:solidFill>
                            <a:schemeClr val="dk1"/>
                          </a:solidFill>
                          <a:latin typeface="League Spartan"/>
                          <a:ea typeface="League Spartan"/>
                          <a:cs typeface="League Spartan"/>
                          <a:sym typeface="League Spartan"/>
                        </a:rPr>
                        <a:t>Nationally Recognized Exam</a:t>
                      </a:r>
                      <a:endParaRPr sz="10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tcPr>
                </a:tc>
              </a:tr>
              <a:tr h="404300">
                <a:tc>
                  <a:txBody>
                    <a:bodyPr/>
                    <a:lstStyle/>
                    <a:p>
                      <a:pPr indent="0" lvl="0" marL="0" rtl="0" algn="l">
                        <a:spcBef>
                          <a:spcPts val="0"/>
                        </a:spcBef>
                        <a:spcAft>
                          <a:spcPts val="0"/>
                        </a:spcAft>
                        <a:buNone/>
                      </a:pPr>
                      <a:r>
                        <a:rPr lang="en" sz="1100">
                          <a:latin typeface="League Spartan"/>
                          <a:ea typeface="League Spartan"/>
                          <a:cs typeface="League Spartan"/>
                          <a:sym typeface="League Spartan"/>
                        </a:rPr>
                        <a:t>Elective - CTE</a:t>
                      </a:r>
                      <a:endParaRPr sz="11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eague Spartan"/>
                          <a:ea typeface="League Spartan"/>
                          <a:cs typeface="League Spartan"/>
                          <a:sym typeface="League Spartan"/>
                        </a:rPr>
                        <a:t>Medical Terminology (1-3 cr)</a:t>
                      </a:r>
                      <a:endParaRPr sz="1000">
                        <a:latin typeface="League Spartan"/>
                        <a:ea typeface="League Spartan"/>
                        <a:cs typeface="League Spartan"/>
                        <a:sym typeface="League Spartan"/>
                      </a:endParaRPr>
                    </a:p>
                    <a:p>
                      <a:pPr indent="0" lvl="0" marL="0" rtl="0" algn="l">
                        <a:spcBef>
                          <a:spcPts val="0"/>
                        </a:spcBef>
                        <a:spcAft>
                          <a:spcPts val="0"/>
                        </a:spcAft>
                        <a:buNone/>
                      </a:pPr>
                      <a:r>
                        <a:rPr lang="en" sz="1000">
                          <a:latin typeface="League Spartan"/>
                          <a:ea typeface="League Spartan"/>
                          <a:cs typeface="League Spartan"/>
                          <a:sym typeface="League Spartan"/>
                        </a:rPr>
                        <a:t>CPR, CPT, RMA, CCMA Exams (16-42 cr)</a:t>
                      </a:r>
                      <a:endParaRPr sz="10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000">
                          <a:latin typeface="League Spartan"/>
                          <a:ea typeface="League Spartan"/>
                          <a:cs typeface="League Spartan"/>
                          <a:sym typeface="League Spartan"/>
                        </a:rPr>
                        <a:t>Work-based Certificate</a:t>
                      </a:r>
                      <a:endParaRPr sz="1000">
                        <a:latin typeface="League Spartan"/>
                        <a:ea typeface="League Spartan"/>
                        <a:cs typeface="League Spartan"/>
                        <a:sym typeface="League Spartan"/>
                      </a:endParaRPr>
                    </a:p>
                    <a:p>
                      <a:pPr indent="0" lvl="0" marL="0" rtl="0" algn="l">
                        <a:spcBef>
                          <a:spcPts val="0"/>
                        </a:spcBef>
                        <a:spcAft>
                          <a:spcPts val="0"/>
                        </a:spcAft>
                        <a:buNone/>
                      </a:pPr>
                      <a:r>
                        <a:rPr lang="en" sz="1000">
                          <a:latin typeface="League Spartan"/>
                          <a:ea typeface="League Spartan"/>
                          <a:cs typeface="League Spartan"/>
                          <a:sym typeface="League Spartan"/>
                        </a:rPr>
                        <a:t>Prior Learning Assessment</a:t>
                      </a:r>
                      <a:endParaRPr sz="1000">
                        <a:latin typeface="League Spartan"/>
                        <a:ea typeface="League Spartan"/>
                        <a:cs typeface="League Spartan"/>
                        <a:sym typeface="League Spartan"/>
                      </a:endParaRPr>
                    </a:p>
                  </a:txBody>
                  <a:tcPr marT="91425" marB="91425" marR="91425" marL="91425" anchor="ctr">
                    <a:lnL cap="flat" cmpd="sng" w="9525">
                      <a:solidFill>
                        <a:srgbClr val="F3F3F3">
                          <a:alpha val="0"/>
                        </a:srgbClr>
                      </a:solidFill>
                      <a:prstDash val="solid"/>
                      <a:round/>
                      <a:headEnd len="sm" w="sm" type="none"/>
                      <a:tailEnd len="sm" w="sm" type="none"/>
                    </a:lnL>
                    <a:lnR cap="flat" cmpd="sng" w="9525">
                      <a:solidFill>
                        <a:srgbClr val="F3F3F3">
                          <a:alpha val="0"/>
                        </a:srgbClr>
                      </a:solidFill>
                      <a:prstDash val="solid"/>
                      <a:round/>
                      <a:headEnd len="sm" w="sm" type="none"/>
                      <a:tailEnd len="sm" w="sm" type="none"/>
                    </a:lnR>
                    <a:lnT cap="flat" cmpd="sng" w="9525">
                      <a:solidFill>
                        <a:srgbClr val="F3F3F3">
                          <a:alpha val="0"/>
                        </a:srgbClr>
                      </a:solidFill>
                      <a:prstDash val="solid"/>
                      <a:round/>
                      <a:headEnd len="sm" w="sm" type="none"/>
                      <a:tailEnd len="sm" w="sm" type="none"/>
                    </a:lnT>
                    <a:lnB cap="flat" cmpd="sng" w="9525">
                      <a:solidFill>
                        <a:srgbClr val="F3F3F3">
                          <a:alpha val="0"/>
                        </a:srgbClr>
                      </a:solidFill>
                      <a:prstDash val="solid"/>
                      <a:round/>
                      <a:headEnd len="sm" w="sm" type="none"/>
                      <a:tailEnd len="sm" w="sm" type="none"/>
                    </a:lnB>
                  </a:tcPr>
                </a:tc>
              </a:tr>
            </a:tbl>
          </a:graphicData>
        </a:graphic>
      </p:graphicFrame>
      <p:sp>
        <p:nvSpPr>
          <p:cNvPr id="144" name="Google Shape;144;p20"/>
          <p:cNvSpPr txBox="1"/>
          <p:nvPr/>
        </p:nvSpPr>
        <p:spPr>
          <a:xfrm>
            <a:off x="0" y="3702863"/>
            <a:ext cx="10058400" cy="501000"/>
          </a:xfrm>
          <a:prstGeom prst="rect">
            <a:avLst/>
          </a:prstGeom>
          <a:solidFill>
            <a:srgbClr val="F3F3F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latin typeface="League Spartan Medium"/>
                <a:ea typeface="League Spartan Medium"/>
                <a:cs typeface="League Spartan Medium"/>
                <a:sym typeface="League Spartan Medium"/>
              </a:rPr>
              <a:t>Questions? Contact your high school counselor or college advisor.</a:t>
            </a:r>
            <a:endParaRPr sz="2000">
              <a:solidFill>
                <a:schemeClr val="dk2"/>
              </a:solidFill>
              <a:latin typeface="League Spartan Medium"/>
              <a:ea typeface="League Spartan Medium"/>
              <a:cs typeface="League Spartan Medium"/>
              <a:sym typeface="League Spartan Medium"/>
            </a:endParaRPr>
          </a:p>
        </p:txBody>
      </p:sp>
      <p:sp>
        <p:nvSpPr>
          <p:cNvPr id="145" name="Google Shape;145;p20"/>
          <p:cNvSpPr txBox="1"/>
          <p:nvPr/>
        </p:nvSpPr>
        <p:spPr>
          <a:xfrm>
            <a:off x="63525" y="80000"/>
            <a:ext cx="1526700" cy="37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Libre Baskerville"/>
                <a:ea typeface="Libre Baskerville"/>
                <a:cs typeface="Libre Baskerville"/>
                <a:sym typeface="Libre Baskerville"/>
              </a:rPr>
              <a:t>Appendix H</a:t>
            </a:r>
            <a:endParaRPr sz="1200">
              <a:solidFill>
                <a:schemeClr val="dk2"/>
              </a:solidFill>
              <a:latin typeface="Libre Baskerville"/>
              <a:ea typeface="Libre Baskerville"/>
              <a:cs typeface="Libre Baskerville"/>
              <a:sym typeface="Libre Baskerville"/>
            </a:endParaRPr>
          </a:p>
        </p:txBody>
      </p:sp>
      <p:pic>
        <p:nvPicPr>
          <p:cNvPr id="146" name="Google Shape;146;p20" title="Chart"/>
          <p:cNvPicPr preferRelativeResize="0"/>
          <p:nvPr/>
        </p:nvPicPr>
        <p:blipFill>
          <a:blip r:embed="rId3">
            <a:alphaModFix/>
          </a:blip>
          <a:stretch>
            <a:fillRect/>
          </a:stretch>
        </p:blipFill>
        <p:spPr>
          <a:xfrm>
            <a:off x="5285875" y="4336500"/>
            <a:ext cx="4608225" cy="2849425"/>
          </a:xfrm>
          <a:prstGeom prst="rect">
            <a:avLst/>
          </a:prstGeom>
          <a:noFill/>
          <a:ln>
            <a:noFill/>
          </a:ln>
        </p:spPr>
      </p:pic>
      <p:sp>
        <p:nvSpPr>
          <p:cNvPr id="147" name="Google Shape;147;p20"/>
          <p:cNvSpPr txBox="1"/>
          <p:nvPr/>
        </p:nvSpPr>
        <p:spPr>
          <a:xfrm>
            <a:off x="63525" y="7309750"/>
            <a:ext cx="9931500" cy="457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000">
                <a:solidFill>
                  <a:srgbClr val="666666"/>
                </a:solidFill>
                <a:highlight>
                  <a:srgbClr val="FFFFFF"/>
                </a:highlight>
                <a:uFill>
                  <a:noFill/>
                </a:uFill>
                <a:latin typeface="Libre Baskerville"/>
                <a:ea typeface="Libre Baskerville"/>
                <a:cs typeface="Libre Baskerville"/>
                <a:sym typeface="Libre Baskerville"/>
                <a:hlinkClick r:id="rId4">
                  <a:extLst>
                    <a:ext uri="{A12FA001-AC4F-418D-AE19-62706E023703}">
                      <ahyp:hlinkClr val="tx"/>
                    </a:ext>
                  </a:extLst>
                </a:hlinkClick>
              </a:rPr>
              <a:t>Programs of Study: Occupational Certificates and Degrees </a:t>
            </a:r>
            <a:r>
              <a:rPr lang="en" sz="1000">
                <a:solidFill>
                  <a:srgbClr val="666666"/>
                </a:solidFill>
                <a:highlight>
                  <a:srgbClr val="FFFFFF"/>
                </a:highlight>
                <a:latin typeface="Libre Baskerville"/>
                <a:ea typeface="Libre Baskerville"/>
                <a:cs typeface="Libre Baskerville"/>
                <a:sym typeface="Libre Baskerville"/>
              </a:rPr>
              <a:t>© 2024 by Center for the Future of Arizona and Level Up Education Pathways Consulting, LLC is licensed under </a:t>
            </a:r>
            <a:r>
              <a:rPr lang="en" sz="1000">
                <a:solidFill>
                  <a:srgbClr val="666666"/>
                </a:solidFill>
                <a:highlight>
                  <a:srgbClr val="FFFFFF"/>
                </a:highlight>
                <a:uFill>
                  <a:noFill/>
                </a:uFill>
                <a:latin typeface="Libre Baskerville"/>
                <a:ea typeface="Libre Baskerville"/>
                <a:cs typeface="Libre Baskerville"/>
                <a:sym typeface="Libre Baskerville"/>
                <a:hlinkClick r:id="rId5">
                  <a:extLst>
                    <a:ext uri="{A12FA001-AC4F-418D-AE19-62706E023703}">
                      <ahyp:hlinkClr val="tx"/>
                    </a:ext>
                  </a:extLst>
                </a:hlinkClick>
              </a:rPr>
              <a:t>CC BY-NC-SA 4.0</a:t>
            </a:r>
            <a:endParaRPr sz="2200">
              <a:solidFill>
                <a:schemeClr val="dk2"/>
              </a:solidFill>
            </a:endParaRPr>
          </a:p>
        </p:txBody>
      </p:sp>
      <p:pic>
        <p:nvPicPr>
          <p:cNvPr id="148" name="Google Shape;148;p20"/>
          <p:cNvPicPr preferRelativeResize="0"/>
          <p:nvPr/>
        </p:nvPicPr>
        <p:blipFill rotWithShape="1">
          <a:blip r:embed="rId6">
            <a:alphaModFix/>
          </a:blip>
          <a:srcRect b="4364" l="0" r="0" t="8169"/>
          <a:stretch/>
        </p:blipFill>
        <p:spPr>
          <a:xfrm>
            <a:off x="7227550" y="214808"/>
            <a:ext cx="2716400" cy="72977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1"/>
          <p:cNvSpPr txBox="1"/>
          <p:nvPr/>
        </p:nvSpPr>
        <p:spPr>
          <a:xfrm>
            <a:off x="247200" y="53575"/>
            <a:ext cx="9564000" cy="1083900"/>
          </a:xfrm>
          <a:prstGeom prst="rect">
            <a:avLst/>
          </a:prstGeom>
          <a:solidFill>
            <a:srgbClr val="F3F3F3"/>
          </a:solid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800">
                <a:solidFill>
                  <a:schemeClr val="dk2"/>
                </a:solidFill>
                <a:latin typeface="League Spartan Medium"/>
                <a:ea typeface="League Spartan Medium"/>
                <a:cs typeface="League Spartan Medium"/>
                <a:sym typeface="League Spartan Medium"/>
              </a:rPr>
              <a:t>Medical Assisting Services</a:t>
            </a:r>
            <a:endParaRPr sz="3800">
              <a:solidFill>
                <a:schemeClr val="dk2"/>
              </a:solidFill>
              <a:latin typeface="League Spartan Medium"/>
              <a:ea typeface="League Spartan Medium"/>
              <a:cs typeface="League Spartan Medium"/>
              <a:sym typeface="League Spartan Medium"/>
            </a:endParaRPr>
          </a:p>
          <a:p>
            <a:pPr indent="0" lvl="0" marL="0" rtl="0" algn="r">
              <a:spcBef>
                <a:spcPts val="0"/>
              </a:spcBef>
              <a:spcAft>
                <a:spcPts val="0"/>
              </a:spcAft>
              <a:buNone/>
            </a:pPr>
            <a:r>
              <a:rPr i="1" lang="en" sz="2200">
                <a:solidFill>
                  <a:schemeClr val="dk2"/>
                </a:solidFill>
                <a:latin typeface="Libre Baskerville"/>
                <a:ea typeface="Libre Baskerville"/>
                <a:cs typeface="Libre Baskerville"/>
                <a:sym typeface="Libre Baskerville"/>
              </a:rPr>
              <a:t>Arizona Department of Education</a:t>
            </a:r>
            <a:endParaRPr i="1" sz="2200">
              <a:solidFill>
                <a:schemeClr val="dk2"/>
              </a:solidFill>
              <a:latin typeface="Libre Baskerville"/>
              <a:ea typeface="Libre Baskerville"/>
              <a:cs typeface="Libre Baskerville"/>
              <a:sym typeface="Libre Baskerville"/>
            </a:endParaRPr>
          </a:p>
        </p:txBody>
      </p:sp>
      <p:graphicFrame>
        <p:nvGraphicFramePr>
          <p:cNvPr id="154" name="Google Shape;154;p21"/>
          <p:cNvGraphicFramePr/>
          <p:nvPr/>
        </p:nvGraphicFramePr>
        <p:xfrm>
          <a:off x="247225" y="1178338"/>
          <a:ext cx="3000000" cy="3000000"/>
        </p:xfrm>
        <a:graphic>
          <a:graphicData uri="http://schemas.openxmlformats.org/drawingml/2006/table">
            <a:tbl>
              <a:tblPr>
                <a:noFill/>
                <a:tableStyleId>{BD1D8832-9A60-4B85-9EBC-4BEB6B7ECC4D}</a:tableStyleId>
              </a:tblPr>
              <a:tblGrid>
                <a:gridCol w="1366275"/>
                <a:gridCol w="1366275"/>
                <a:gridCol w="1366275"/>
                <a:gridCol w="1366275"/>
                <a:gridCol w="1366275"/>
                <a:gridCol w="1366275"/>
                <a:gridCol w="1366275"/>
              </a:tblGrid>
              <a:tr h="381000">
                <a:tc>
                  <a:txBody>
                    <a:bodyPr/>
                    <a:lstStyle/>
                    <a:p>
                      <a:pPr indent="0" lvl="0" marL="0" rtl="0" algn="l">
                        <a:spcBef>
                          <a:spcPts val="0"/>
                        </a:spcBef>
                        <a:spcAft>
                          <a:spcPts val="0"/>
                        </a:spcAft>
                        <a:buNone/>
                      </a:pPr>
                      <a:r>
                        <a:t/>
                      </a:r>
                      <a:endParaRPr sz="1200">
                        <a:latin typeface="Libre Baskerville"/>
                        <a:ea typeface="Libre Baskerville"/>
                        <a:cs typeface="Libre Baskerville"/>
                        <a:sym typeface="Libre Baskerville"/>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English (4)</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Math (4)</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Science (3)</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History &amp; Social Science (3)</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Fine Arts &amp; CTE (1)</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Electives (7)</a:t>
                      </a:r>
                      <a:endParaRPr b="1" sz="1200">
                        <a:latin typeface="Libre Baskerville"/>
                        <a:ea typeface="Libre Baskerville"/>
                        <a:cs typeface="Libre Baskerville"/>
                        <a:sym typeface="Libre Baskerville"/>
                      </a:endParaRPr>
                    </a:p>
                    <a:p>
                      <a:pPr indent="0" lvl="0" marL="0" rtl="0" algn="ctr">
                        <a:spcBef>
                          <a:spcPts val="0"/>
                        </a:spcBef>
                        <a:spcAft>
                          <a:spcPts val="0"/>
                        </a:spcAft>
                        <a:buNone/>
                      </a:pPr>
                      <a:r>
                        <a:rPr i="1" lang="en" sz="1100">
                          <a:latin typeface="Libre Baskerville"/>
                          <a:ea typeface="Libre Baskerville"/>
                          <a:cs typeface="Libre Baskerville"/>
                          <a:sym typeface="Libre Baskerville"/>
                        </a:rPr>
                        <a:t>See additional electives in chart</a:t>
                      </a:r>
                      <a:endParaRPr i="1" sz="11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792450">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Grade 9</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Frosh English</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Algebra I</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Earth &amp; Space Science</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i="1" lang="en" sz="1000">
                          <a:latin typeface="Libre Baskerville"/>
                          <a:ea typeface="Libre Baskerville"/>
                          <a:cs typeface="Libre Baskerville"/>
                          <a:sym typeface="Libre Baskerville"/>
                        </a:rPr>
                        <a:t>Career Exploration</a:t>
                      </a:r>
                      <a:endParaRPr i="1"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i="1" lang="en" sz="1000">
                          <a:latin typeface="Libre Baskerville"/>
                          <a:ea typeface="Libre Baskerville"/>
                          <a:cs typeface="Libre Baskerville"/>
                          <a:sym typeface="Libre Baskerville"/>
                        </a:rPr>
                        <a:t>Any</a:t>
                      </a:r>
                      <a:endParaRPr i="1"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 </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Any</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i="1" lang="en" sz="1000">
                          <a:latin typeface="Libre Baskerville"/>
                          <a:ea typeface="Libre Baskerville"/>
                          <a:cs typeface="Libre Baskerville"/>
                          <a:sym typeface="Libre Baskerville"/>
                        </a:rPr>
                        <a:t>*</a:t>
                      </a:r>
                      <a:r>
                        <a:rPr i="1" lang="en" sz="1000">
                          <a:latin typeface="Libre Baskerville"/>
                          <a:ea typeface="Libre Baskerville"/>
                          <a:cs typeface="Libre Baskerville"/>
                          <a:sym typeface="Libre Baskerville"/>
                        </a:rPr>
                        <a:t>World Language University req.</a:t>
                      </a:r>
                      <a:endParaRPr i="1"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792450">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Grade 10</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solidFill>
                            <a:schemeClr val="dk1"/>
                          </a:solidFill>
                          <a:latin typeface="Libre Baskerville"/>
                          <a:ea typeface="Libre Baskerville"/>
                          <a:cs typeface="Libre Baskerville"/>
                          <a:sym typeface="Libre Baskerville"/>
                        </a:rPr>
                        <a:t>Soph English</a:t>
                      </a:r>
                      <a:endParaRPr sz="10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None/>
                      </a:pPr>
                      <a:r>
                        <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Geometry</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solidFill>
                            <a:schemeClr val="dk1"/>
                          </a:solidFill>
                          <a:latin typeface="Libre Baskerville"/>
                          <a:ea typeface="Libre Baskerville"/>
                          <a:cs typeface="Libre Baskerville"/>
                          <a:sym typeface="Libre Baskerville"/>
                        </a:rPr>
                        <a:t>Physical Science</a:t>
                      </a:r>
                      <a:endParaRPr sz="1000">
                        <a:solidFill>
                          <a:schemeClr val="dk1"/>
                        </a:solidFill>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World History</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CTE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Medical Assist Services</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CPR Exam</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Any</a:t>
                      </a:r>
                      <a:endParaRPr sz="1000">
                        <a:latin typeface="Libre Baskerville"/>
                        <a:ea typeface="Libre Baskerville"/>
                        <a:cs typeface="Libre Baskerville"/>
                        <a:sym typeface="Libre Baskerville"/>
                      </a:endParaRPr>
                    </a:p>
                    <a:p>
                      <a:pPr indent="0" lvl="0" marL="0" rtl="0" algn="l">
                        <a:spcBef>
                          <a:spcPts val="0"/>
                        </a:spcBef>
                        <a:spcAft>
                          <a:spcPts val="0"/>
                        </a:spcAft>
                        <a:buClr>
                          <a:schemeClr val="dk1"/>
                        </a:buClr>
                        <a:buSzPts val="1100"/>
                        <a:buFont typeface="Arial"/>
                        <a:buNone/>
                      </a:pPr>
                      <a:r>
                        <a:rPr i="1" lang="en" sz="1000">
                          <a:solidFill>
                            <a:schemeClr val="dk1"/>
                          </a:solidFill>
                          <a:latin typeface="Libre Baskerville"/>
                          <a:ea typeface="Libre Baskerville"/>
                          <a:cs typeface="Libre Baskerville"/>
                          <a:sym typeface="Libre Baskerville"/>
                        </a:rPr>
                        <a:t>*</a:t>
                      </a:r>
                      <a:r>
                        <a:rPr i="1" lang="en" sz="1000">
                          <a:solidFill>
                            <a:schemeClr val="dk1"/>
                          </a:solidFill>
                          <a:latin typeface="Libre Baskerville"/>
                          <a:ea typeface="Libre Baskerville"/>
                          <a:cs typeface="Libre Baskerville"/>
                          <a:sym typeface="Libre Baskerville"/>
                        </a:rPr>
                        <a:t>World Language University req.</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792450">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Grade 11</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Junior English</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*English Comp 1</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Algebra II</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solidFill>
                            <a:schemeClr val="dk1"/>
                          </a:solidFill>
                          <a:latin typeface="Libre Baskerville"/>
                          <a:ea typeface="Libre Baskerville"/>
                          <a:cs typeface="Libre Baskerville"/>
                          <a:sym typeface="Libre Baskerville"/>
                        </a:rPr>
                        <a:t>Life Science</a:t>
                      </a:r>
                      <a:endParaRPr sz="1000">
                        <a:solidFill>
                          <a:schemeClr val="dk1"/>
                        </a:solidFill>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Am/AZ History</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Elective-CTE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Medical Assisting Services</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HCCxxx: Medical Terminology</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r h="792450">
                <a:tc>
                  <a:txBody>
                    <a:bodyPr/>
                    <a:lstStyle/>
                    <a:p>
                      <a:pPr indent="0" lvl="0" marL="0" rtl="0" algn="ctr">
                        <a:spcBef>
                          <a:spcPts val="0"/>
                        </a:spcBef>
                        <a:spcAft>
                          <a:spcPts val="0"/>
                        </a:spcAft>
                        <a:buNone/>
                      </a:pPr>
                      <a:r>
                        <a:rPr b="1" lang="en" sz="1200">
                          <a:latin typeface="Libre Baskerville"/>
                          <a:ea typeface="Libre Baskerville"/>
                          <a:cs typeface="Libre Baskerville"/>
                          <a:sym typeface="Libre Baskerville"/>
                        </a:rPr>
                        <a:t>Grade 12</a:t>
                      </a:r>
                      <a:endParaRPr b="1" sz="12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Senior English</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*Eng Comp 1 or Eng Comp 1 and 2</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Math Choice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*College Mathematics</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a:t>
                      </a:r>
                      <a:endParaRPr sz="1000">
                        <a:latin typeface="Libre Baskerville"/>
                        <a:ea typeface="Libre Baskerville"/>
                        <a:cs typeface="Libre Baskerville"/>
                        <a:sym typeface="Libre Baskerville"/>
                      </a:endParaRPr>
                    </a:p>
                    <a:p>
                      <a:pPr indent="0" lvl="0" marL="0" rtl="0" algn="l">
                        <a:spcBef>
                          <a:spcPts val="0"/>
                        </a:spcBef>
                        <a:spcAft>
                          <a:spcPts val="0"/>
                        </a:spcAft>
                        <a:buClr>
                          <a:schemeClr val="dk1"/>
                        </a:buClr>
                        <a:buSzPts val="1100"/>
                        <a:buFont typeface="Arial"/>
                        <a:buNone/>
                      </a:pPr>
                      <a:r>
                        <a:rPr lang="en" sz="1000">
                          <a:solidFill>
                            <a:schemeClr val="dk1"/>
                          </a:solidFill>
                          <a:latin typeface="Libre Baskerville"/>
                          <a:ea typeface="Libre Baskerville"/>
                          <a:cs typeface="Libre Baskerville"/>
                          <a:sym typeface="Libre Baskerville"/>
                        </a:rPr>
                        <a:t>*Intro to Human Anatomy and Physiology</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Government &amp; Economics</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1000">
                          <a:latin typeface="Libre Baskerville"/>
                          <a:ea typeface="Libre Baskerville"/>
                          <a:cs typeface="Libre Baskerville"/>
                          <a:sym typeface="Libre Baskerville"/>
                        </a:rPr>
                        <a:t>Elective-CTE</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Medical Assisting Services</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*CPT Exam</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*RMA Exam</a:t>
                      </a:r>
                      <a:endParaRPr sz="1000">
                        <a:latin typeface="Libre Baskerville"/>
                        <a:ea typeface="Libre Baskerville"/>
                        <a:cs typeface="Libre Baskerville"/>
                        <a:sym typeface="Libre Baskerville"/>
                      </a:endParaRPr>
                    </a:p>
                    <a:p>
                      <a:pPr indent="0" lvl="0" marL="0" rtl="0" algn="l">
                        <a:spcBef>
                          <a:spcPts val="0"/>
                        </a:spcBef>
                        <a:spcAft>
                          <a:spcPts val="0"/>
                        </a:spcAft>
                        <a:buNone/>
                      </a:pPr>
                      <a:r>
                        <a:rPr lang="en" sz="1000">
                          <a:latin typeface="Libre Baskerville"/>
                          <a:ea typeface="Libre Baskerville"/>
                          <a:cs typeface="Libre Baskerville"/>
                          <a:sym typeface="Libre Baskerville"/>
                        </a:rPr>
                        <a:t>*CCMA Exam</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000">
                        <a:latin typeface="Libre Baskerville"/>
                        <a:ea typeface="Libre Baskerville"/>
                        <a:cs typeface="Libre Baskerville"/>
                        <a:sym typeface="Libre Baskerville"/>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3F3F3"/>
                    </a:solidFill>
                  </a:tcPr>
                </a:tc>
              </a:tr>
            </a:tbl>
          </a:graphicData>
        </a:graphic>
      </p:graphicFrame>
      <p:sp>
        <p:nvSpPr>
          <p:cNvPr id="155" name="Google Shape;155;p21"/>
          <p:cNvSpPr txBox="1"/>
          <p:nvPr/>
        </p:nvSpPr>
        <p:spPr>
          <a:xfrm>
            <a:off x="247275" y="5577675"/>
            <a:ext cx="3296700" cy="1732200"/>
          </a:xfrm>
          <a:prstGeom prst="rect">
            <a:avLst/>
          </a:prstGeom>
          <a:solidFill>
            <a:srgbClr val="F3F3F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latin typeface="League Spartan Medium"/>
                <a:ea typeface="League Spartan Medium"/>
                <a:cs typeface="League Spartan Medium"/>
                <a:sym typeface="League Spartan Medium"/>
              </a:rPr>
              <a:t>AZ Department of Education</a:t>
            </a:r>
            <a:endParaRPr sz="2000">
              <a:solidFill>
                <a:schemeClr val="dk2"/>
              </a:solidFill>
              <a:latin typeface="League Spartan Medium"/>
              <a:ea typeface="League Spartan Medium"/>
              <a:cs typeface="League Spartan Medium"/>
              <a:sym typeface="League Spartan Medium"/>
            </a:endParaRPr>
          </a:p>
          <a:p>
            <a:pPr indent="0" lvl="0" marL="0" rtl="0" algn="l">
              <a:spcBef>
                <a:spcPts val="0"/>
              </a:spcBef>
              <a:spcAft>
                <a:spcPts val="0"/>
              </a:spcAft>
              <a:buNone/>
            </a:pPr>
            <a:r>
              <a:rPr i="1" lang="en" sz="1600">
                <a:solidFill>
                  <a:schemeClr val="dk2"/>
                </a:solidFill>
                <a:latin typeface="Libre Baskerville"/>
                <a:ea typeface="Libre Baskerville"/>
                <a:cs typeface="Libre Baskerville"/>
                <a:sym typeface="Libre Baskerville"/>
              </a:rPr>
              <a:t>Approved Industry Credentials</a:t>
            </a:r>
            <a:endParaRPr i="1" sz="1600">
              <a:solidFill>
                <a:schemeClr val="dk2"/>
              </a:solidFill>
              <a:latin typeface="Libre Baskerville"/>
              <a:ea typeface="Libre Baskerville"/>
              <a:cs typeface="Libre Baskerville"/>
              <a:sym typeface="Libre Baskerville"/>
            </a:endParaRPr>
          </a:p>
          <a:p>
            <a:pPr indent="-298450" lvl="0" marL="457200" rtl="0" algn="l">
              <a:spcBef>
                <a:spcPts val="1000"/>
              </a:spcBef>
              <a:spcAft>
                <a:spcPts val="0"/>
              </a:spcAft>
              <a:buClr>
                <a:schemeClr val="dk2"/>
              </a:buClr>
              <a:buSzPts val="1100"/>
              <a:buFont typeface="Libre Baskerville"/>
              <a:buChar char="●"/>
            </a:pPr>
            <a:r>
              <a:rPr lang="en" sz="1100">
                <a:solidFill>
                  <a:schemeClr val="dk2"/>
                </a:solidFill>
                <a:latin typeface="Libre Baskerville"/>
                <a:ea typeface="Libre Baskerville"/>
                <a:cs typeface="Libre Baskerville"/>
                <a:sym typeface="Libre Baskerville"/>
              </a:rPr>
              <a:t>Certified Phlebotomy Technician (CPT)</a:t>
            </a:r>
            <a:endParaRPr sz="1100">
              <a:solidFill>
                <a:schemeClr val="dk2"/>
              </a:solidFill>
              <a:latin typeface="Libre Baskerville"/>
              <a:ea typeface="Libre Baskerville"/>
              <a:cs typeface="Libre Baskerville"/>
              <a:sym typeface="Libre Baskerville"/>
            </a:endParaRPr>
          </a:p>
          <a:p>
            <a:pPr indent="-298450" lvl="0" marL="457200" rtl="0" algn="l">
              <a:spcBef>
                <a:spcPts val="0"/>
              </a:spcBef>
              <a:spcAft>
                <a:spcPts val="0"/>
              </a:spcAft>
              <a:buClr>
                <a:schemeClr val="dk2"/>
              </a:buClr>
              <a:buSzPts val="1100"/>
              <a:buFont typeface="Libre Baskerville"/>
              <a:buChar char="●"/>
            </a:pPr>
            <a:r>
              <a:rPr lang="en" sz="1100">
                <a:solidFill>
                  <a:schemeClr val="dk2"/>
                </a:solidFill>
                <a:latin typeface="Libre Baskerville"/>
                <a:ea typeface="Libre Baskerville"/>
                <a:cs typeface="Libre Baskerville"/>
                <a:sym typeface="Libre Baskerville"/>
              </a:rPr>
              <a:t>Registered Medical Assistant (RMA)</a:t>
            </a:r>
            <a:endParaRPr sz="1100">
              <a:solidFill>
                <a:schemeClr val="dk2"/>
              </a:solidFill>
              <a:latin typeface="Libre Baskerville"/>
              <a:ea typeface="Libre Baskerville"/>
              <a:cs typeface="Libre Baskerville"/>
              <a:sym typeface="Libre Baskerville"/>
            </a:endParaRPr>
          </a:p>
          <a:p>
            <a:pPr indent="-298450" lvl="0" marL="457200" rtl="0" algn="l">
              <a:spcBef>
                <a:spcPts val="0"/>
              </a:spcBef>
              <a:spcAft>
                <a:spcPts val="0"/>
              </a:spcAft>
              <a:buClr>
                <a:schemeClr val="dk2"/>
              </a:buClr>
              <a:buSzPts val="1100"/>
              <a:buFont typeface="Libre Baskerville"/>
              <a:buChar char="●"/>
            </a:pPr>
            <a:r>
              <a:rPr lang="en" sz="1100">
                <a:solidFill>
                  <a:schemeClr val="dk2"/>
                </a:solidFill>
                <a:latin typeface="Libre Baskerville"/>
                <a:ea typeface="Libre Baskerville"/>
                <a:cs typeface="Libre Baskerville"/>
                <a:sym typeface="Libre Baskerville"/>
              </a:rPr>
              <a:t>Clinical Medical Assistant (CCMA)</a:t>
            </a:r>
            <a:endParaRPr sz="1100">
              <a:solidFill>
                <a:schemeClr val="dk2"/>
              </a:solidFill>
              <a:latin typeface="Libre Baskerville"/>
              <a:ea typeface="Libre Baskerville"/>
              <a:cs typeface="Libre Baskerville"/>
              <a:sym typeface="Libre Baskerville"/>
            </a:endParaRPr>
          </a:p>
        </p:txBody>
      </p:sp>
      <p:sp>
        <p:nvSpPr>
          <p:cNvPr id="156" name="Google Shape;156;p21"/>
          <p:cNvSpPr txBox="1"/>
          <p:nvPr/>
        </p:nvSpPr>
        <p:spPr>
          <a:xfrm>
            <a:off x="3656000" y="5577675"/>
            <a:ext cx="6155100" cy="1732200"/>
          </a:xfrm>
          <a:prstGeom prst="rect">
            <a:avLst/>
          </a:prstGeom>
          <a:solidFill>
            <a:srgbClr val="F3F3F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latin typeface="League Spartan Medium"/>
                <a:ea typeface="League Spartan Medium"/>
                <a:cs typeface="League Spartan Medium"/>
                <a:sym typeface="League Spartan Medium"/>
              </a:rPr>
              <a:t>Helpful Websites</a:t>
            </a:r>
            <a:endParaRPr sz="2000">
              <a:solidFill>
                <a:schemeClr val="dk2"/>
              </a:solidFill>
              <a:latin typeface="League Spartan Medium"/>
              <a:ea typeface="League Spartan Medium"/>
              <a:cs typeface="League Spartan Medium"/>
              <a:sym typeface="League Spartan Medium"/>
            </a:endParaRPr>
          </a:p>
          <a:p>
            <a:pPr indent="-298450" lvl="0" marL="457200" rtl="0" algn="l">
              <a:spcBef>
                <a:spcPts val="1000"/>
              </a:spcBef>
              <a:spcAft>
                <a:spcPts val="0"/>
              </a:spcAft>
              <a:buClr>
                <a:schemeClr val="dk2"/>
              </a:buClr>
              <a:buSzPts val="1100"/>
              <a:buFont typeface="Libre Baskerville"/>
              <a:buChar char="●"/>
            </a:pPr>
            <a:r>
              <a:rPr lang="en" sz="1100">
                <a:solidFill>
                  <a:schemeClr val="dk2"/>
                </a:solidFill>
                <a:latin typeface="Libre Baskerville"/>
                <a:ea typeface="Libre Baskerville"/>
                <a:cs typeface="Libre Baskerville"/>
                <a:sym typeface="Libre Baskerville"/>
              </a:rPr>
              <a:t>AZ Department of Education CTE programs</a:t>
            </a:r>
            <a:br>
              <a:rPr lang="en" sz="1100">
                <a:solidFill>
                  <a:schemeClr val="dk2"/>
                </a:solidFill>
                <a:latin typeface="Libre Baskerville"/>
                <a:ea typeface="Libre Baskerville"/>
                <a:cs typeface="Libre Baskerville"/>
                <a:sym typeface="Libre Baskerville"/>
              </a:rPr>
            </a:br>
            <a:r>
              <a:rPr lang="en" sz="1100" u="sng">
                <a:solidFill>
                  <a:schemeClr val="hlink"/>
                </a:solidFill>
                <a:latin typeface="Libre Baskerville"/>
                <a:ea typeface="Libre Baskerville"/>
                <a:cs typeface="Libre Baskerville"/>
                <a:sym typeface="Libre Baskerville"/>
                <a:hlinkClick r:id="rId3"/>
              </a:rPr>
              <a:t>https://www.azed.gov/cte/programs</a:t>
            </a:r>
            <a:r>
              <a:rPr lang="en" sz="1100">
                <a:solidFill>
                  <a:schemeClr val="dk2"/>
                </a:solidFill>
                <a:latin typeface="Libre Baskerville"/>
                <a:ea typeface="Libre Baskerville"/>
                <a:cs typeface="Libre Baskerville"/>
                <a:sym typeface="Libre Baskerville"/>
              </a:rPr>
              <a:t> </a:t>
            </a:r>
            <a:endParaRPr sz="1100">
              <a:solidFill>
                <a:schemeClr val="dk2"/>
              </a:solidFill>
              <a:latin typeface="Libre Baskerville"/>
              <a:ea typeface="Libre Baskerville"/>
              <a:cs typeface="Libre Baskerville"/>
              <a:sym typeface="Libre Baskerville"/>
            </a:endParaRPr>
          </a:p>
          <a:p>
            <a:pPr indent="-298450" lvl="0" marL="457200" rtl="0" algn="l">
              <a:spcBef>
                <a:spcPts val="0"/>
              </a:spcBef>
              <a:spcAft>
                <a:spcPts val="0"/>
              </a:spcAft>
              <a:buClr>
                <a:schemeClr val="dk2"/>
              </a:buClr>
              <a:buSzPts val="1100"/>
              <a:buFont typeface="Libre Baskerville"/>
              <a:buChar char="●"/>
            </a:pPr>
            <a:r>
              <a:rPr lang="en" sz="1100">
                <a:solidFill>
                  <a:schemeClr val="dk2"/>
                </a:solidFill>
                <a:latin typeface="Libre Baskerville"/>
                <a:ea typeface="Libre Baskerville"/>
                <a:cs typeface="Libre Baskerville"/>
                <a:sym typeface="Libre Baskerville"/>
              </a:rPr>
              <a:t>AZ Transfer</a:t>
            </a:r>
            <a:br>
              <a:rPr lang="en" sz="1100">
                <a:solidFill>
                  <a:schemeClr val="dk2"/>
                </a:solidFill>
                <a:latin typeface="Libre Baskerville"/>
                <a:ea typeface="Libre Baskerville"/>
                <a:cs typeface="Libre Baskerville"/>
                <a:sym typeface="Libre Baskerville"/>
              </a:rPr>
            </a:br>
            <a:r>
              <a:rPr lang="en" sz="1100" u="sng">
                <a:solidFill>
                  <a:schemeClr val="hlink"/>
                </a:solidFill>
                <a:latin typeface="Libre Baskerville"/>
                <a:ea typeface="Libre Baskerville"/>
                <a:cs typeface="Libre Baskerville"/>
                <a:sym typeface="Libre Baskerville"/>
                <a:hlinkClick r:id="rId4"/>
              </a:rPr>
              <a:t>https://aztransfer.com/</a:t>
            </a:r>
            <a:r>
              <a:rPr lang="en" sz="1100">
                <a:solidFill>
                  <a:schemeClr val="dk2"/>
                </a:solidFill>
                <a:latin typeface="Libre Baskerville"/>
                <a:ea typeface="Libre Baskerville"/>
                <a:cs typeface="Libre Baskerville"/>
                <a:sym typeface="Libre Baskerville"/>
              </a:rPr>
              <a:t> </a:t>
            </a:r>
            <a:endParaRPr sz="1100">
              <a:solidFill>
                <a:schemeClr val="dk2"/>
              </a:solidFill>
              <a:latin typeface="Libre Baskerville"/>
              <a:ea typeface="Libre Baskerville"/>
              <a:cs typeface="Libre Baskerville"/>
              <a:sym typeface="Libre Baskerville"/>
            </a:endParaRPr>
          </a:p>
          <a:p>
            <a:pPr indent="-298450" lvl="0" marL="457200" rtl="0" algn="l">
              <a:spcBef>
                <a:spcPts val="0"/>
              </a:spcBef>
              <a:spcAft>
                <a:spcPts val="0"/>
              </a:spcAft>
              <a:buClr>
                <a:schemeClr val="dk2"/>
              </a:buClr>
              <a:buSzPts val="1100"/>
              <a:buFont typeface="Libre Baskerville"/>
              <a:buChar char="●"/>
            </a:pPr>
            <a:r>
              <a:rPr lang="en" sz="1100">
                <a:solidFill>
                  <a:schemeClr val="dk2"/>
                </a:solidFill>
                <a:latin typeface="Libre Baskerville"/>
                <a:ea typeface="Libre Baskerville"/>
                <a:cs typeface="Libre Baskerville"/>
                <a:sym typeface="Libre Baskerville"/>
              </a:rPr>
              <a:t>AZ Transfer Exam Equivalency Guide</a:t>
            </a:r>
            <a:br>
              <a:rPr lang="en" sz="1100">
                <a:solidFill>
                  <a:schemeClr val="dk2"/>
                </a:solidFill>
                <a:latin typeface="Libre Baskerville"/>
                <a:ea typeface="Libre Baskerville"/>
                <a:cs typeface="Libre Baskerville"/>
                <a:sym typeface="Libre Baskerville"/>
              </a:rPr>
            </a:br>
            <a:r>
              <a:rPr lang="en" sz="1100" u="sng">
                <a:solidFill>
                  <a:schemeClr val="hlink"/>
                </a:solidFill>
                <a:latin typeface="Libre Baskerville"/>
                <a:ea typeface="Libre Baskerville"/>
                <a:cs typeface="Libre Baskerville"/>
                <a:sym typeface="Libre Baskerville"/>
                <a:hlinkClick r:id="rId5"/>
              </a:rPr>
              <a:t>https://aztransmac2.asu.edu/cgi-bin/WebObjects/ATASS.woa/wa/EEG</a:t>
            </a:r>
            <a:r>
              <a:rPr lang="en" sz="1100">
                <a:solidFill>
                  <a:schemeClr val="dk2"/>
                </a:solidFill>
                <a:latin typeface="Libre Baskerville"/>
                <a:ea typeface="Libre Baskerville"/>
                <a:cs typeface="Libre Baskerville"/>
                <a:sym typeface="Libre Baskerville"/>
              </a:rPr>
              <a:t> </a:t>
            </a:r>
            <a:endParaRPr sz="1100">
              <a:solidFill>
                <a:schemeClr val="dk2"/>
              </a:solidFill>
              <a:latin typeface="Libre Baskerville"/>
              <a:ea typeface="Libre Baskerville"/>
              <a:cs typeface="Libre Baskerville"/>
              <a:sym typeface="Libre Baskerville"/>
            </a:endParaRPr>
          </a:p>
        </p:txBody>
      </p:sp>
      <p:sp>
        <p:nvSpPr>
          <p:cNvPr id="157" name="Google Shape;157;p21"/>
          <p:cNvSpPr txBox="1"/>
          <p:nvPr/>
        </p:nvSpPr>
        <p:spPr>
          <a:xfrm>
            <a:off x="247225" y="53575"/>
            <a:ext cx="1526700" cy="37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Libre Baskerville"/>
                <a:ea typeface="Libre Baskerville"/>
                <a:cs typeface="Libre Baskerville"/>
                <a:sym typeface="Libre Baskerville"/>
              </a:rPr>
              <a:t>Appendix I</a:t>
            </a:r>
            <a:endParaRPr sz="1200">
              <a:solidFill>
                <a:schemeClr val="dk2"/>
              </a:solidFill>
              <a:latin typeface="Libre Baskerville"/>
              <a:ea typeface="Libre Baskerville"/>
              <a:cs typeface="Libre Baskerville"/>
              <a:sym typeface="Libre Baskerville"/>
            </a:endParaRPr>
          </a:p>
        </p:txBody>
      </p:sp>
      <p:sp>
        <p:nvSpPr>
          <p:cNvPr id="158" name="Google Shape;158;p21"/>
          <p:cNvSpPr txBox="1"/>
          <p:nvPr/>
        </p:nvSpPr>
        <p:spPr>
          <a:xfrm>
            <a:off x="8268475" y="5255700"/>
            <a:ext cx="1526700" cy="28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100">
                <a:solidFill>
                  <a:schemeClr val="dk2"/>
                </a:solidFill>
                <a:latin typeface="Libre Baskerville"/>
                <a:ea typeface="Libre Baskerville"/>
                <a:cs typeface="Libre Baskerville"/>
                <a:sym typeface="Libre Baskerville"/>
              </a:rPr>
              <a:t>* College credit</a:t>
            </a:r>
            <a:endParaRPr sz="1100">
              <a:solidFill>
                <a:schemeClr val="dk2"/>
              </a:solidFill>
              <a:latin typeface="Libre Baskerville"/>
              <a:ea typeface="Libre Baskerville"/>
              <a:cs typeface="Libre Baskerville"/>
              <a:sym typeface="Libre Baskerville"/>
            </a:endParaRPr>
          </a:p>
        </p:txBody>
      </p:sp>
      <p:sp>
        <p:nvSpPr>
          <p:cNvPr id="159" name="Google Shape;159;p21"/>
          <p:cNvSpPr txBox="1"/>
          <p:nvPr/>
        </p:nvSpPr>
        <p:spPr>
          <a:xfrm>
            <a:off x="231175" y="7309750"/>
            <a:ext cx="9564000" cy="457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000">
                <a:solidFill>
                  <a:srgbClr val="666666"/>
                </a:solidFill>
                <a:highlight>
                  <a:srgbClr val="FFFFFF"/>
                </a:highlight>
                <a:uFill>
                  <a:noFill/>
                </a:uFill>
                <a:latin typeface="Libre Baskerville"/>
                <a:ea typeface="Libre Baskerville"/>
                <a:cs typeface="Libre Baskerville"/>
                <a:sym typeface="Libre Baskerville"/>
                <a:hlinkClick r:id="rId6">
                  <a:extLst>
                    <a:ext uri="{A12FA001-AC4F-418D-AE19-62706E023703}">
                      <ahyp:hlinkClr val="tx"/>
                    </a:ext>
                  </a:extLst>
                </a:hlinkClick>
              </a:rPr>
              <a:t>Programs of Study: Occupational Certificates and Degrees </a:t>
            </a:r>
            <a:r>
              <a:rPr lang="en" sz="1000">
                <a:solidFill>
                  <a:srgbClr val="666666"/>
                </a:solidFill>
                <a:highlight>
                  <a:srgbClr val="FFFFFF"/>
                </a:highlight>
                <a:latin typeface="Libre Baskerville"/>
                <a:ea typeface="Libre Baskerville"/>
                <a:cs typeface="Libre Baskerville"/>
                <a:sym typeface="Libre Baskerville"/>
              </a:rPr>
              <a:t>© 2024 by Center for the Future of Arizona and Level Up Education Pathways Consulting, LLC is licensed under </a:t>
            </a:r>
            <a:r>
              <a:rPr lang="en" sz="1000">
                <a:solidFill>
                  <a:srgbClr val="666666"/>
                </a:solidFill>
                <a:highlight>
                  <a:srgbClr val="FFFFFF"/>
                </a:highlight>
                <a:uFill>
                  <a:noFill/>
                </a:uFill>
                <a:latin typeface="Libre Baskerville"/>
                <a:ea typeface="Libre Baskerville"/>
                <a:cs typeface="Libre Baskerville"/>
                <a:sym typeface="Libre Baskerville"/>
                <a:hlinkClick r:id="rId7">
                  <a:extLst>
                    <a:ext uri="{A12FA001-AC4F-418D-AE19-62706E023703}">
                      <ahyp:hlinkClr val="tx"/>
                    </a:ext>
                  </a:extLst>
                </a:hlinkClick>
              </a:rPr>
              <a:t>CC BY-NC-SA 4.0</a:t>
            </a:r>
            <a:endParaRPr sz="2200">
              <a:solidFill>
                <a:schemeClr val="dk2"/>
              </a:solidFill>
            </a:endParaRPr>
          </a:p>
        </p:txBody>
      </p:sp>
      <p:pic>
        <p:nvPicPr>
          <p:cNvPr id="160" name="Google Shape;160;p21"/>
          <p:cNvPicPr preferRelativeResize="0"/>
          <p:nvPr/>
        </p:nvPicPr>
        <p:blipFill rotWithShape="1">
          <a:blip r:embed="rId8">
            <a:alphaModFix/>
          </a:blip>
          <a:srcRect b="4364" l="0" r="0" t="8169"/>
          <a:stretch/>
        </p:blipFill>
        <p:spPr>
          <a:xfrm>
            <a:off x="247275" y="407696"/>
            <a:ext cx="2716400" cy="72977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