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Cabin"/>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18" roundtripDataSignature="AMtx7mjv7IuUUYvfrmYxfhDzT3/yfof8U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Cabin-bold.fntdata"/><Relationship Id="rId14" Type="http://schemas.openxmlformats.org/officeDocument/2006/relationships/font" Target="fonts/Cabin-regular.fntdata"/><Relationship Id="rId17" Type="http://schemas.openxmlformats.org/officeDocument/2006/relationships/font" Target="fonts/Cabin-boldItalic.fntdata"/><Relationship Id="rId16" Type="http://schemas.openxmlformats.org/officeDocument/2006/relationships/font" Target="fonts/Cabin-italic.fntdata"/><Relationship Id="rId5" Type="http://schemas.openxmlformats.org/officeDocument/2006/relationships/notesMaster" Target="notesMasters/notesMaster1.xml"/><Relationship Id="rId6" Type="http://schemas.openxmlformats.org/officeDocument/2006/relationships/slide" Target="slides/slide1.xml"/><Relationship Id="rId18"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imeo.com/67277269"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K738cXvjGbN_mmq2_jD-OIFLFIM_VuLh/edit?usp=sharing&amp;ouid=110366791295427633322&amp;rtpof=true&amp;sd=true"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sHLeO3K8O7JLpQHTMg40KHm9pPkkObm8viMhmOxGGQQ/edit?usp=sharing" TargetMode="External"/><Relationship Id="rId3" Type="http://schemas.openxmlformats.org/officeDocument/2006/relationships/hyperlink" Target="http://www.menti.com" TargetMode="External"/><Relationship Id="rId4" Type="http://schemas.openxmlformats.org/officeDocument/2006/relationships/hyperlink" Target="http://jamboard.com"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ulJPmNPbHPihOVhBRngAXo20vmWLgcHG/edit?usp=sharing&amp;ouid=110366791295427633322&amp;rtpof=true&amp;sd=true" TargetMode="External"/><Relationship Id="rId3" Type="http://schemas.openxmlformats.org/officeDocument/2006/relationships/hyperlink" Target="https://docs.google.com/document/d/1rHs8jj1996xWmwzpPFwt-36FhGODxN7Q/edit?usp=sharing&amp;ouid=110366791295427633322&amp;rtpof=true&amp;sd=true"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Getting Started is designed as the introductory session.</a:t>
            </a:r>
            <a:endParaRPr/>
          </a:p>
          <a:p>
            <a:pPr indent="0" lvl="0" marL="0" rtl="0" algn="l">
              <a:lnSpc>
                <a:spcPct val="100000"/>
              </a:lnSpc>
              <a:spcBef>
                <a:spcPts val="0"/>
              </a:spcBef>
              <a:spcAft>
                <a:spcPts val="0"/>
              </a:spcAft>
              <a:buSzPts val="1100"/>
              <a:buNone/>
            </a:pPr>
            <a:r>
              <a:rPr lang="en"/>
              <a:t>Time: ~90 minutes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Agenda:</a:t>
            </a:r>
            <a:endParaRPr/>
          </a:p>
          <a:p>
            <a:pPr indent="-298450" lvl="0" marL="457200" rtl="0" algn="l">
              <a:lnSpc>
                <a:spcPct val="100000"/>
              </a:lnSpc>
              <a:spcBef>
                <a:spcPts val="0"/>
              </a:spcBef>
              <a:spcAft>
                <a:spcPts val="0"/>
              </a:spcAft>
              <a:buSzPts val="1100"/>
              <a:buChar char="●"/>
            </a:pPr>
            <a:r>
              <a:rPr lang="en"/>
              <a:t>Activity and Intro video</a:t>
            </a:r>
            <a:endParaRPr/>
          </a:p>
          <a:p>
            <a:pPr indent="-298450" lvl="0" marL="457200" rtl="0" algn="l">
              <a:lnSpc>
                <a:spcPct val="100000"/>
              </a:lnSpc>
              <a:spcBef>
                <a:spcPts val="0"/>
              </a:spcBef>
              <a:spcAft>
                <a:spcPts val="0"/>
              </a:spcAft>
              <a:buSzPts val="1100"/>
              <a:buChar char="●"/>
            </a:pPr>
            <a:r>
              <a:rPr lang="en"/>
              <a:t>Overview of the Power of Questions</a:t>
            </a:r>
            <a:endParaRPr/>
          </a:p>
          <a:p>
            <a:pPr indent="-298450" lvl="0" marL="457200" rtl="0" algn="l">
              <a:lnSpc>
                <a:spcPct val="100000"/>
              </a:lnSpc>
              <a:spcBef>
                <a:spcPts val="0"/>
              </a:spcBef>
              <a:spcAft>
                <a:spcPts val="0"/>
              </a:spcAft>
              <a:buSzPts val="1100"/>
              <a:buChar char="●"/>
            </a:pPr>
            <a:r>
              <a:rPr lang="en"/>
              <a:t>Employer Questions</a:t>
            </a:r>
            <a:endParaRPr/>
          </a:p>
          <a:p>
            <a:pPr indent="-298450" lvl="0" marL="457200" rtl="0" algn="l">
              <a:lnSpc>
                <a:spcPct val="100000"/>
              </a:lnSpc>
              <a:spcBef>
                <a:spcPts val="0"/>
              </a:spcBef>
              <a:spcAft>
                <a:spcPts val="0"/>
              </a:spcAft>
              <a:buSzPts val="1100"/>
              <a:buChar char="●"/>
            </a:pPr>
            <a:r>
              <a:rPr lang="en"/>
              <a:t>Paycheck to Paycheck budgeting game and convo</a:t>
            </a:r>
            <a:endParaRPr/>
          </a:p>
          <a:p>
            <a:pPr indent="-298450" lvl="0" marL="457200" rtl="0" algn="l">
              <a:lnSpc>
                <a:spcPct val="100000"/>
              </a:lnSpc>
              <a:spcBef>
                <a:spcPts val="0"/>
              </a:spcBef>
              <a:spcAft>
                <a:spcPts val="0"/>
              </a:spcAft>
              <a:buSzPts val="1100"/>
              <a:buChar char="●"/>
            </a:pPr>
            <a:r>
              <a:rPr lang="en"/>
              <a:t>Additional activities</a:t>
            </a:r>
            <a:endParaRPr/>
          </a:p>
          <a:p>
            <a:pPr indent="0" lvl="0" marL="45720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 name="Google Shape;6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~5 MINUTES</a:t>
            </a:r>
            <a:endParaRPr/>
          </a:p>
          <a:p>
            <a:pPr indent="0" lvl="0" marL="0" rtl="0" algn="l">
              <a:lnSpc>
                <a:spcPct val="100000"/>
              </a:lnSpc>
              <a:spcBef>
                <a:spcPts val="0"/>
              </a:spcBef>
              <a:spcAft>
                <a:spcPts val="0"/>
              </a:spcAft>
              <a:buSzPts val="1100"/>
              <a:buNone/>
            </a:pPr>
            <a:r>
              <a:rPr lang="en"/>
              <a:t>Convo about inquiry...the act of seeking information and answers</a:t>
            </a:r>
            <a:endParaRPr/>
          </a:p>
          <a:p>
            <a:pPr indent="0" lvl="0" marL="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Introduce the idea of inquiry as an ongoing process...the more you know the more you know you don’t know</a:t>
            </a:r>
            <a:endParaRPr/>
          </a:p>
          <a:p>
            <a:pPr indent="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AutoNum type="arabicPeriod"/>
            </a:pPr>
            <a:r>
              <a:rPr lang="en"/>
              <a:t>Inquire what it means to inquire in your own life, for your own life</a:t>
            </a:r>
            <a:endParaRPr/>
          </a:p>
          <a:p>
            <a:pPr indent="-298450" lvl="1" marL="914400" rtl="0" algn="l">
              <a:lnSpc>
                <a:spcPct val="100000"/>
              </a:lnSpc>
              <a:spcBef>
                <a:spcPts val="0"/>
              </a:spcBef>
              <a:spcAft>
                <a:spcPts val="0"/>
              </a:spcAft>
              <a:buSzPts val="1100"/>
              <a:buChar char="○"/>
            </a:pPr>
            <a:r>
              <a:rPr lang="en"/>
              <a:t>What in their life have they questioned or explored? </a:t>
            </a:r>
            <a:endParaRPr/>
          </a:p>
          <a:p>
            <a:pPr indent="-298450" lvl="1" marL="914400" rtl="0" algn="l">
              <a:lnSpc>
                <a:spcPct val="100000"/>
              </a:lnSpc>
              <a:spcBef>
                <a:spcPts val="0"/>
              </a:spcBef>
              <a:spcAft>
                <a:spcPts val="0"/>
              </a:spcAft>
              <a:buSzPts val="1100"/>
              <a:buChar char="○"/>
            </a:pPr>
            <a:r>
              <a:rPr lang="en"/>
              <a:t>What have they learned about seeking answers?</a:t>
            </a:r>
            <a:endParaRPr/>
          </a:p>
          <a:p>
            <a:pPr indent="-298450" lvl="1" marL="914400" rtl="0" algn="l">
              <a:lnSpc>
                <a:spcPct val="100000"/>
              </a:lnSpc>
              <a:spcBef>
                <a:spcPts val="0"/>
              </a:spcBef>
              <a:spcAft>
                <a:spcPts val="0"/>
              </a:spcAft>
              <a:buSzPts val="1100"/>
              <a:buChar char="○"/>
            </a:pPr>
            <a:r>
              <a:rPr lang="en"/>
              <a:t>What strategies have worked for them when seeking information?</a:t>
            </a:r>
            <a:endParaRPr/>
          </a:p>
          <a:p>
            <a:pPr indent="-298450" lvl="1" marL="914400" rtl="0" algn="l">
              <a:lnSpc>
                <a:spcPct val="100000"/>
              </a:lnSpc>
              <a:spcBef>
                <a:spcPts val="0"/>
              </a:spcBef>
              <a:spcAft>
                <a:spcPts val="0"/>
              </a:spcAft>
              <a:buSzPts val="1100"/>
              <a:buChar char="○"/>
            </a:pPr>
            <a:r>
              <a:rPr lang="en"/>
              <a:t>What do they wonder most about their future? What questions do they seek to answer or gain information/insight on?</a:t>
            </a:r>
            <a:endParaRPr/>
          </a:p>
          <a:p>
            <a:pPr indent="0" lvl="0" marL="91440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45720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1357051a701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 name="Google Shape;77;g1357051a701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Font typeface="Calibri"/>
              <a:buChar char="●"/>
            </a:pPr>
            <a:r>
              <a:rPr i="1" lang="en">
                <a:solidFill>
                  <a:schemeClr val="dk1"/>
                </a:solidFill>
                <a:latin typeface="Calibri"/>
                <a:ea typeface="Calibri"/>
                <a:cs typeface="Calibri"/>
                <a:sym typeface="Calibri"/>
              </a:rPr>
              <a:t>Pair and Share</a:t>
            </a:r>
            <a:r>
              <a:rPr lang="en">
                <a:solidFill>
                  <a:srgbClr val="FF0000"/>
                </a:solidFill>
                <a:latin typeface="Calibri"/>
                <a:ea typeface="Calibri"/>
                <a:cs typeface="Calibri"/>
                <a:sym typeface="Calibri"/>
              </a:rPr>
              <a:t> </a:t>
            </a:r>
            <a:r>
              <a:rPr lang="en">
                <a:solidFill>
                  <a:schemeClr val="dk1"/>
                </a:solidFill>
                <a:latin typeface="Calibri"/>
                <a:ea typeface="Calibri"/>
                <a:cs typeface="Calibri"/>
                <a:sym typeface="Calibri"/>
              </a:rPr>
              <a:t>(5 min)</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
                <a:solidFill>
                  <a:schemeClr val="dk1"/>
                </a:solidFill>
                <a:latin typeface="Calibri"/>
                <a:ea typeface="Calibri"/>
                <a:cs typeface="Calibri"/>
                <a:sym typeface="Calibri"/>
              </a:rPr>
              <a:t>Why do you want to work or have a career? </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
                <a:solidFill>
                  <a:schemeClr val="dk1"/>
                </a:solidFill>
                <a:latin typeface="Calibri"/>
                <a:ea typeface="Calibri"/>
                <a:cs typeface="Calibri"/>
                <a:sym typeface="Calibri"/>
              </a:rPr>
              <a:t>What do you think it will take for you to be successful? </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SzPts val="1100"/>
              <a:buNone/>
            </a:pPr>
            <a:r>
              <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Introduce the video </a:t>
            </a:r>
            <a:endParaRPr>
              <a:solidFill>
                <a:schemeClr val="dk1"/>
              </a:solidFill>
              <a:latin typeface="Calibri"/>
              <a:ea typeface="Calibri"/>
              <a:cs typeface="Calibri"/>
              <a:sym typeface="Calibri"/>
            </a:endParaRPr>
          </a:p>
          <a:p>
            <a:pPr indent="-298450" lvl="0" marL="457200" rtl="0" algn="l">
              <a:lnSpc>
                <a:spcPct val="115000"/>
              </a:lnSpc>
              <a:spcBef>
                <a:spcPts val="0"/>
              </a:spcBef>
              <a:spcAft>
                <a:spcPts val="0"/>
              </a:spcAft>
              <a:buClr>
                <a:schemeClr val="dk1"/>
              </a:buClr>
              <a:buSzPts val="1100"/>
              <a:buFont typeface="Calibri"/>
              <a:buChar char="●"/>
            </a:pPr>
            <a:r>
              <a:rPr i="1" lang="en">
                <a:solidFill>
                  <a:schemeClr val="dk1"/>
                </a:solidFill>
                <a:latin typeface="Calibri"/>
                <a:ea typeface="Calibri"/>
                <a:cs typeface="Calibri"/>
                <a:sym typeface="Calibri"/>
              </a:rPr>
              <a:t>Success in the New Economy Video</a:t>
            </a:r>
            <a:r>
              <a:rPr lang="en">
                <a:solidFill>
                  <a:schemeClr val="dk1"/>
                </a:solidFill>
                <a:latin typeface="Calibri"/>
                <a:ea typeface="Calibri"/>
                <a:cs typeface="Calibri"/>
                <a:sym typeface="Calibri"/>
              </a:rPr>
              <a:t> </a:t>
            </a:r>
            <a:r>
              <a:rPr lang="en" u="sng">
                <a:solidFill>
                  <a:srgbClr val="0000FF"/>
                </a:solidFill>
                <a:latin typeface="Calibri"/>
                <a:ea typeface="Calibri"/>
                <a:cs typeface="Calibri"/>
                <a:sym typeface="Calibri"/>
                <a:hlinkClick r:id="rId2">
                  <a:extLst>
                    <a:ext uri="{A12FA001-AC4F-418D-AE19-62706E023703}">
                      <ahyp:hlinkClr val="tx"/>
                    </a:ext>
                  </a:extLst>
                </a:hlinkClick>
              </a:rPr>
              <a:t>https://vimeo.com/67277269</a:t>
            </a:r>
            <a:r>
              <a:rPr lang="en">
                <a:solidFill>
                  <a:srgbClr val="0000FF"/>
                </a:solidFill>
                <a:latin typeface="Calibri"/>
                <a:ea typeface="Calibri"/>
                <a:cs typeface="Calibri"/>
                <a:sym typeface="Calibri"/>
              </a:rPr>
              <a:t> </a:t>
            </a:r>
            <a:r>
              <a:rPr lang="en">
                <a:solidFill>
                  <a:schemeClr val="dk1"/>
                </a:solidFill>
                <a:latin typeface="Calibri"/>
                <a:ea typeface="Calibri"/>
                <a:cs typeface="Calibri"/>
                <a:sym typeface="Calibri"/>
              </a:rPr>
              <a:t>(10 min) </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b="1" lang="en">
                <a:solidFill>
                  <a:schemeClr val="dk1"/>
                </a:solidFill>
                <a:latin typeface="Calibri"/>
                <a:ea typeface="Calibri"/>
                <a:cs typeface="Calibri"/>
                <a:sym typeface="Calibri"/>
              </a:rPr>
              <a:t>Watch</a:t>
            </a:r>
            <a:r>
              <a:rPr lang="en">
                <a:solidFill>
                  <a:schemeClr val="dk1"/>
                </a:solidFill>
                <a:latin typeface="Calibri"/>
                <a:ea typeface="Calibri"/>
                <a:cs typeface="Calibri"/>
                <a:sym typeface="Calibri"/>
              </a:rPr>
              <a:t> the first 4:41.</a:t>
            </a:r>
            <a:endParaRPr>
              <a:solidFill>
                <a:schemeClr val="dk1"/>
              </a:solidFill>
              <a:latin typeface="Calibri"/>
              <a:ea typeface="Calibri"/>
              <a:cs typeface="Calibri"/>
              <a:sym typeface="Calibri"/>
            </a:endParaRPr>
          </a:p>
          <a:p>
            <a:pPr indent="-298450" lvl="2" marL="1371600" rtl="0" algn="l">
              <a:lnSpc>
                <a:spcPct val="115000"/>
              </a:lnSpc>
              <a:spcBef>
                <a:spcPts val="0"/>
              </a:spcBef>
              <a:spcAft>
                <a:spcPts val="0"/>
              </a:spcAft>
              <a:buClr>
                <a:schemeClr val="dk1"/>
              </a:buClr>
              <a:buSzPts val="1100"/>
              <a:buFont typeface="Calibri"/>
              <a:buChar char="■"/>
            </a:pPr>
            <a:r>
              <a:rPr b="1" lang="en">
                <a:solidFill>
                  <a:schemeClr val="dk1"/>
                </a:solidFill>
                <a:latin typeface="Calibri"/>
                <a:ea typeface="Calibri"/>
                <a:cs typeface="Calibri"/>
                <a:sym typeface="Calibri"/>
              </a:rPr>
              <a:t>Pause</a:t>
            </a:r>
            <a:r>
              <a:rPr lang="en">
                <a:solidFill>
                  <a:schemeClr val="dk1"/>
                </a:solidFill>
                <a:latin typeface="Calibri"/>
                <a:ea typeface="Calibri"/>
                <a:cs typeface="Calibri"/>
                <a:sym typeface="Calibri"/>
              </a:rPr>
              <a:t> to give students a chance to take notes</a:t>
            </a:r>
            <a:endParaRPr>
              <a:solidFill>
                <a:schemeClr val="dk1"/>
              </a:solidFill>
              <a:latin typeface="Calibri"/>
              <a:ea typeface="Calibri"/>
              <a:cs typeface="Calibri"/>
              <a:sym typeface="Calibri"/>
            </a:endParaRPr>
          </a:p>
          <a:p>
            <a:pPr indent="-298450" lvl="2" marL="1371600" rtl="0" algn="l">
              <a:lnSpc>
                <a:spcPct val="115000"/>
              </a:lnSpc>
              <a:spcBef>
                <a:spcPts val="0"/>
              </a:spcBef>
              <a:spcAft>
                <a:spcPts val="0"/>
              </a:spcAft>
              <a:buClr>
                <a:schemeClr val="dk1"/>
              </a:buClr>
              <a:buSzPts val="1100"/>
              <a:buFont typeface="Calibri"/>
              <a:buChar char="■"/>
            </a:pPr>
            <a:r>
              <a:rPr b="1" lang="en">
                <a:solidFill>
                  <a:schemeClr val="dk1"/>
                </a:solidFill>
                <a:latin typeface="Calibri"/>
                <a:ea typeface="Calibri"/>
                <a:cs typeface="Calibri"/>
                <a:sym typeface="Calibri"/>
              </a:rPr>
              <a:t>Skip </a:t>
            </a:r>
            <a:r>
              <a:rPr lang="en">
                <a:solidFill>
                  <a:schemeClr val="dk1"/>
                </a:solidFill>
                <a:latin typeface="Calibri"/>
                <a:ea typeface="Calibri"/>
                <a:cs typeface="Calibri"/>
                <a:sym typeface="Calibri"/>
              </a:rPr>
              <a:t>to 5:33. (This skips a possibly confusing section).</a:t>
            </a:r>
            <a:endParaRPr>
              <a:solidFill>
                <a:schemeClr val="dk1"/>
              </a:solidFill>
              <a:latin typeface="Calibri"/>
              <a:ea typeface="Calibri"/>
              <a:cs typeface="Calibri"/>
              <a:sym typeface="Calibri"/>
            </a:endParaRPr>
          </a:p>
          <a:p>
            <a:pPr indent="-298450" lvl="2" marL="1371600" rtl="0" algn="l">
              <a:lnSpc>
                <a:spcPct val="115000"/>
              </a:lnSpc>
              <a:spcBef>
                <a:spcPts val="0"/>
              </a:spcBef>
              <a:spcAft>
                <a:spcPts val="0"/>
              </a:spcAft>
              <a:buClr>
                <a:schemeClr val="dk1"/>
              </a:buClr>
              <a:buSzPts val="1100"/>
              <a:buFont typeface="Calibri"/>
              <a:buChar char="■"/>
            </a:pPr>
            <a:r>
              <a:rPr b="1" lang="en">
                <a:solidFill>
                  <a:schemeClr val="dk1"/>
                </a:solidFill>
                <a:latin typeface="Calibri"/>
                <a:ea typeface="Calibri"/>
                <a:cs typeface="Calibri"/>
                <a:sym typeface="Calibri"/>
              </a:rPr>
              <a:t>Restart</a:t>
            </a:r>
            <a:r>
              <a:rPr lang="en">
                <a:solidFill>
                  <a:schemeClr val="dk1"/>
                </a:solidFill>
                <a:latin typeface="Calibri"/>
                <a:ea typeface="Calibri"/>
                <a:cs typeface="Calibri"/>
                <a:sym typeface="Calibri"/>
              </a:rPr>
              <a:t> at 5:33 and play the rest of the video </a:t>
            </a:r>
            <a:endParaRPr>
              <a:solidFill>
                <a:schemeClr val="dk1"/>
              </a:solidFill>
              <a:latin typeface="Calibri"/>
              <a:ea typeface="Calibri"/>
              <a:cs typeface="Calibri"/>
              <a:sym typeface="Calibri"/>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 name="Google Shape;8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5 MINUTES</a:t>
            </a:r>
            <a:endParaRPr/>
          </a:p>
          <a:p>
            <a:pPr indent="0" lvl="0" marL="0" rtl="0" algn="l">
              <a:lnSpc>
                <a:spcPct val="100000"/>
              </a:lnSpc>
              <a:spcBef>
                <a:spcPts val="0"/>
              </a:spcBef>
              <a:spcAft>
                <a:spcPts val="0"/>
              </a:spcAft>
              <a:buSzPts val="1100"/>
              <a:buNone/>
            </a:pPr>
            <a:r>
              <a:rPr lang="en"/>
              <a:t>Employer Panel Prep</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Share the power of questions with students.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Have them think about what they are interested in learning about the world of work and career pathways and draft 2-3 questions they might ask panel members in the break out session.</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Provide example questions:</a:t>
            </a:r>
            <a:endParaRPr/>
          </a:p>
          <a:p>
            <a:pPr indent="-298450" lvl="0" marL="457200" rtl="0" algn="l">
              <a:lnSpc>
                <a:spcPct val="100000"/>
              </a:lnSpc>
              <a:spcBef>
                <a:spcPts val="0"/>
              </a:spcBef>
              <a:spcAft>
                <a:spcPts val="0"/>
              </a:spcAft>
              <a:buSzPts val="1100"/>
              <a:buAutoNum type="arabicPeriod"/>
            </a:pPr>
            <a:r>
              <a:rPr lang="en"/>
              <a:t>What types of skills did you learn in HS that you use in your job everyday?</a:t>
            </a:r>
            <a:endParaRPr/>
          </a:p>
          <a:p>
            <a:pPr indent="-298450" lvl="0" marL="457200" rtl="0" algn="l">
              <a:lnSpc>
                <a:spcPct val="100000"/>
              </a:lnSpc>
              <a:spcBef>
                <a:spcPts val="0"/>
              </a:spcBef>
              <a:spcAft>
                <a:spcPts val="0"/>
              </a:spcAft>
              <a:buSzPts val="1100"/>
              <a:buAutoNum type="arabicPeriod"/>
            </a:pPr>
            <a:r>
              <a:rPr lang="en"/>
              <a:t>What did you study to get to where you are now?</a:t>
            </a:r>
            <a:endParaRPr/>
          </a:p>
          <a:p>
            <a:pPr indent="-298450" lvl="0" marL="457200" rtl="0" algn="l">
              <a:lnSpc>
                <a:spcPct val="100000"/>
              </a:lnSpc>
              <a:spcBef>
                <a:spcPts val="0"/>
              </a:spcBef>
              <a:spcAft>
                <a:spcPts val="0"/>
              </a:spcAft>
              <a:buSzPts val="1100"/>
              <a:buAutoNum type="arabicPeriod"/>
            </a:pPr>
            <a:r>
              <a:rPr lang="en"/>
              <a:t>What was your first job and how did it help you get where you are now?</a:t>
            </a:r>
            <a:endParaRPr/>
          </a:p>
          <a:p>
            <a:pPr indent="-298450" lvl="0" marL="457200" rtl="0" algn="l">
              <a:lnSpc>
                <a:spcPct val="100000"/>
              </a:lnSpc>
              <a:spcBef>
                <a:spcPts val="0"/>
              </a:spcBef>
              <a:spcAft>
                <a:spcPts val="0"/>
              </a:spcAft>
              <a:buSzPts val="1100"/>
              <a:buAutoNum type="arabicPeriod"/>
            </a:pPr>
            <a:r>
              <a:rPr lang="en"/>
              <a:t>What would you say to your 18-year old self?</a:t>
            </a:r>
            <a:endParaRPr/>
          </a:p>
          <a:p>
            <a:pPr indent="-298450" lvl="0" marL="457200" rtl="0" algn="l">
              <a:lnSpc>
                <a:spcPct val="100000"/>
              </a:lnSpc>
              <a:spcBef>
                <a:spcPts val="0"/>
              </a:spcBef>
              <a:spcAft>
                <a:spcPts val="0"/>
              </a:spcAft>
              <a:buSzPts val="1100"/>
              <a:buAutoNum type="arabicPeriod"/>
            </a:pPr>
            <a:r>
              <a:rPr lang="en"/>
              <a:t>How do you know if you have chosen the right career path? Or job?</a:t>
            </a:r>
            <a:endParaRPr/>
          </a:p>
          <a:p>
            <a:pPr indent="-298450" lvl="0" marL="457200" rtl="0" algn="l">
              <a:lnSpc>
                <a:spcPct val="100000"/>
              </a:lnSpc>
              <a:spcBef>
                <a:spcPts val="0"/>
              </a:spcBef>
              <a:spcAft>
                <a:spcPts val="0"/>
              </a:spcAft>
              <a:buSzPts val="1100"/>
              <a:buAutoNum type="arabicPeriod"/>
            </a:pPr>
            <a:r>
              <a:rPr lang="en"/>
              <a:t>What do you love most about your work?</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 name="Google Shape;9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15 MINUTES</a:t>
            </a:r>
            <a:endParaRPr/>
          </a:p>
          <a:p>
            <a:pPr indent="0" lvl="0" marL="0" rtl="0" algn="l">
              <a:lnSpc>
                <a:spcPct val="100000"/>
              </a:lnSpc>
              <a:spcBef>
                <a:spcPts val="0"/>
              </a:spcBef>
              <a:spcAft>
                <a:spcPts val="0"/>
              </a:spcAft>
              <a:buSzPts val="1100"/>
              <a:buNone/>
            </a:pPr>
            <a:r>
              <a:rPr lang="en"/>
              <a:t>Reflect on what you learned</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Have students spend 2-3 minutes responding to the journal prompt on the slide. </a:t>
            </a:r>
            <a:endParaRPr>
              <a:highlight>
                <a:schemeClr val="accent4"/>
              </a:highlight>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In the large group or Breakout sessions, have students share their reflections (also could have add in Chat).</a:t>
            </a:r>
            <a:endParaRPr/>
          </a:p>
          <a:p>
            <a:pPr indent="0" lvl="0" marL="0" rtl="0" algn="l">
              <a:lnSpc>
                <a:spcPct val="100000"/>
              </a:lnSpc>
              <a:spcBef>
                <a:spcPts val="0"/>
              </a:spcBef>
              <a:spcAft>
                <a:spcPts val="0"/>
              </a:spcAft>
              <a:buSzPts val="1100"/>
              <a:buNone/>
            </a:pPr>
            <a:r>
              <a:rPr lang="en"/>
              <a:t>Engage them in conversation about how what they learned aligns with the assumptions they have about the world of work and their own futures?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10-15 MINUTES</a:t>
            </a:r>
            <a:endParaRPr/>
          </a:p>
          <a:p>
            <a:pPr indent="0" lvl="0" marL="0" rtl="0" algn="l">
              <a:lnSpc>
                <a:spcPct val="100000"/>
              </a:lnSpc>
              <a:spcBef>
                <a:spcPts val="0"/>
              </a:spcBef>
              <a:spcAft>
                <a:spcPts val="0"/>
              </a:spcAft>
              <a:buSzPts val="1100"/>
              <a:buNone/>
            </a:pPr>
            <a:r>
              <a:rPr lang="en" u="sng">
                <a:solidFill>
                  <a:schemeClr val="hlink"/>
                </a:solidFill>
                <a:hlinkClick r:id="rId2"/>
              </a:rPr>
              <a:t>Living Paycheck to Paycheck</a:t>
            </a:r>
            <a:r>
              <a:rPr lang="en"/>
              <a:t> activity (share in chat)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Explain the assignment.</a:t>
            </a:r>
            <a:endParaRPr/>
          </a:p>
          <a:p>
            <a:pPr indent="0" lvl="0" marL="0" rtl="0" algn="l">
              <a:lnSpc>
                <a:spcPct val="100000"/>
              </a:lnSpc>
              <a:spcBef>
                <a:spcPts val="0"/>
              </a:spcBef>
              <a:spcAft>
                <a:spcPts val="0"/>
              </a:spcAft>
              <a:buSzPts val="1100"/>
              <a:buNone/>
            </a:pPr>
            <a:r>
              <a:rPr lang="en"/>
              <a:t>Give students approximately 10 minutes to play the game and complete the reflection form</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In the large group or Breakout sessions, have students share their reflections (also could have add in Chat).</a:t>
            </a:r>
            <a:endParaRPr/>
          </a:p>
          <a:p>
            <a:pPr indent="0" lvl="0" marL="0" rtl="0" algn="l">
              <a:lnSpc>
                <a:spcPct val="100000"/>
              </a:lnSpc>
              <a:spcBef>
                <a:spcPts val="0"/>
              </a:spcBef>
              <a:spcAft>
                <a:spcPts val="0"/>
              </a:spcAft>
              <a:buSzPts val="1100"/>
              <a:buNone/>
            </a:pPr>
            <a:r>
              <a:rPr lang="en"/>
              <a:t>Engage them in conversation about how what they learned aligns with the assumptions they have about the world of work and their own futures?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8" name="Google Shape;10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15-20 MINUTES</a:t>
            </a:r>
            <a:endParaRPr/>
          </a:p>
          <a:p>
            <a:pPr indent="0" lvl="0" marL="0" rtl="0" algn="l">
              <a:lnSpc>
                <a:spcPct val="100000"/>
              </a:lnSpc>
              <a:spcBef>
                <a:spcPts val="0"/>
              </a:spcBef>
              <a:spcAft>
                <a:spcPts val="0"/>
              </a:spcAft>
              <a:buSzPts val="1100"/>
              <a:buNone/>
            </a:pPr>
            <a:r>
              <a:rPr lang="en" u="sng">
                <a:solidFill>
                  <a:schemeClr val="hlink"/>
                </a:solidFill>
                <a:hlinkClick r:id="rId2"/>
              </a:rPr>
              <a:t>Living Paycheck to Paycheck activity </a:t>
            </a:r>
            <a:r>
              <a:rPr lang="en"/>
              <a:t>(share in chat)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Have a convo using the prompts. </a:t>
            </a:r>
            <a:endParaRPr/>
          </a:p>
          <a:p>
            <a:pPr indent="0" lvl="0" marL="0" rtl="0" algn="l">
              <a:lnSpc>
                <a:spcPct val="100000"/>
              </a:lnSpc>
              <a:spcBef>
                <a:spcPts val="0"/>
              </a:spcBef>
              <a:spcAft>
                <a:spcPts val="0"/>
              </a:spcAft>
              <a:buSzPts val="1100"/>
              <a:buNone/>
            </a:pPr>
            <a:r>
              <a:rPr lang="en"/>
              <a:t>Ideas for starting discussion…</a:t>
            </a:r>
            <a:endParaRPr/>
          </a:p>
          <a:p>
            <a:pPr indent="-298450" lvl="0" marL="457200" rtl="0" algn="l">
              <a:lnSpc>
                <a:spcPct val="100000"/>
              </a:lnSpc>
              <a:spcBef>
                <a:spcPts val="0"/>
              </a:spcBef>
              <a:spcAft>
                <a:spcPts val="0"/>
              </a:spcAft>
              <a:buSzPts val="1100"/>
              <a:buAutoNum type="arabicPeriod"/>
            </a:pPr>
            <a:r>
              <a:rPr lang="en"/>
              <a:t>Play the game in screen share and have them comment in chat as you play...use chat as starting point for convo</a:t>
            </a:r>
            <a:endParaRPr/>
          </a:p>
          <a:p>
            <a:pPr indent="-298450" lvl="0" marL="457200" rtl="0" algn="l">
              <a:lnSpc>
                <a:spcPct val="100000"/>
              </a:lnSpc>
              <a:spcBef>
                <a:spcPts val="0"/>
              </a:spcBef>
              <a:spcAft>
                <a:spcPts val="0"/>
              </a:spcAft>
              <a:buSzPts val="1100"/>
              <a:buAutoNum type="arabicPeriod"/>
            </a:pPr>
            <a:r>
              <a:rPr lang="en"/>
              <a:t>Have students respond anonymously to the convo prompt questions using </a:t>
            </a:r>
            <a:r>
              <a:rPr lang="en" u="sng">
                <a:solidFill>
                  <a:schemeClr val="hlink"/>
                </a:solidFill>
                <a:hlinkClick r:id="rId3"/>
              </a:rPr>
              <a:t>www.menti.com</a:t>
            </a:r>
            <a:r>
              <a:rPr lang="en"/>
              <a:t> or </a:t>
            </a:r>
            <a:r>
              <a:rPr lang="en" u="sng">
                <a:solidFill>
                  <a:schemeClr val="hlink"/>
                </a:solidFill>
                <a:hlinkClick r:id="rId4"/>
              </a:rPr>
              <a:t>Jamboard</a:t>
            </a:r>
            <a:endParaRPr/>
          </a:p>
          <a:p>
            <a:pPr indent="-298450" lvl="0" marL="457200" rtl="0" algn="l">
              <a:lnSpc>
                <a:spcPct val="100000"/>
              </a:lnSpc>
              <a:spcBef>
                <a:spcPts val="0"/>
              </a:spcBef>
              <a:spcAft>
                <a:spcPts val="0"/>
              </a:spcAft>
              <a:buSzPts val="1100"/>
              <a:buAutoNum type="arabicPeriod"/>
            </a:pPr>
            <a:r>
              <a:rPr lang="en"/>
              <a:t>Ask student to reflect individually, then you share your answers and call on folks to comment on your reflections or share their own</a:t>
            </a:r>
            <a:endParaRPr/>
          </a:p>
          <a:p>
            <a:pPr indent="-298450" lvl="0" marL="457200" rtl="0" algn="l">
              <a:lnSpc>
                <a:spcPct val="100000"/>
              </a:lnSpc>
              <a:spcBef>
                <a:spcPts val="0"/>
              </a:spcBef>
              <a:spcAft>
                <a:spcPts val="0"/>
              </a:spcAft>
              <a:buSzPts val="1100"/>
              <a:buAutoNum type="arabicPeriod"/>
            </a:pPr>
            <a:r>
              <a:rPr lang="en"/>
              <a:t>Share your own story and invite responses</a:t>
            </a:r>
            <a:endParaRPr/>
          </a:p>
          <a:p>
            <a:pPr indent="-298450" lvl="0" marL="457200" rtl="0" algn="l">
              <a:lnSpc>
                <a:spcPct val="100000"/>
              </a:lnSpc>
              <a:spcBef>
                <a:spcPts val="0"/>
              </a:spcBef>
              <a:spcAft>
                <a:spcPts val="0"/>
              </a:spcAft>
              <a:buSzPts val="1100"/>
              <a:buAutoNum type="arabicPeriod"/>
            </a:pPr>
            <a:r>
              <a:rPr lang="en"/>
              <a:t>Sky’s the limit...the goal is to get them to think about what they want to learn and how the concept of work and their personal values intersect or don’t...and what that might mean for their success.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In the large group or Breakout sessions, have students share their reflections (also could have add in Chat).</a:t>
            </a:r>
            <a:endParaRPr/>
          </a:p>
          <a:p>
            <a:pPr indent="0" lvl="0" marL="0" rtl="0" algn="l">
              <a:lnSpc>
                <a:spcPct val="100000"/>
              </a:lnSpc>
              <a:spcBef>
                <a:spcPts val="0"/>
              </a:spcBef>
              <a:spcAft>
                <a:spcPts val="0"/>
              </a:spcAft>
              <a:buSzPts val="1100"/>
              <a:buNone/>
            </a:pPr>
            <a:r>
              <a:rPr lang="en"/>
              <a:t>Engage them in conversation about how what they learned aligns with the assumptions they have about the world of work and their own futures?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Additional Activities</a:t>
            </a:r>
            <a:endParaRPr/>
          </a:p>
          <a:p>
            <a:pPr indent="-298450" lvl="0" marL="457200" rtl="0" algn="l">
              <a:lnSpc>
                <a:spcPct val="100000"/>
              </a:lnSpc>
              <a:spcBef>
                <a:spcPts val="0"/>
              </a:spcBef>
              <a:spcAft>
                <a:spcPts val="0"/>
              </a:spcAft>
              <a:buSzPts val="1100"/>
              <a:buChar char="●"/>
            </a:pPr>
            <a:r>
              <a:rPr lang="en" u="sng">
                <a:solidFill>
                  <a:schemeClr val="hlink"/>
                </a:solidFill>
                <a:hlinkClick r:id="rId2"/>
              </a:rPr>
              <a:t>Digital Vision Board</a:t>
            </a:r>
            <a:endParaRPr/>
          </a:p>
          <a:p>
            <a:pPr indent="-298450" lvl="0" marL="457200" rtl="0" algn="l">
              <a:lnSpc>
                <a:spcPct val="100000"/>
              </a:lnSpc>
              <a:spcBef>
                <a:spcPts val="0"/>
              </a:spcBef>
              <a:spcAft>
                <a:spcPts val="0"/>
              </a:spcAft>
              <a:buSzPts val="1100"/>
              <a:buChar char="●"/>
            </a:pPr>
            <a:r>
              <a:rPr lang="en" u="sng">
                <a:solidFill>
                  <a:schemeClr val="hlink"/>
                </a:solidFill>
                <a:hlinkClick r:id="rId3"/>
              </a:rPr>
              <a:t>Dream Budget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pic>
        <p:nvPicPr>
          <p:cNvPr id="10" name="Google Shape;10;p12"/>
          <p:cNvPicPr preferRelativeResize="0"/>
          <p:nvPr/>
        </p:nvPicPr>
        <p:blipFill rotWithShape="1">
          <a:blip r:embed="rId2">
            <a:alphaModFix/>
          </a:blip>
          <a:srcRect b="0" l="0" r="0" t="0"/>
          <a:stretch/>
        </p:blipFill>
        <p:spPr>
          <a:xfrm>
            <a:off x="0" y="938829"/>
            <a:ext cx="9144001" cy="2338192"/>
          </a:xfrm>
          <a:prstGeom prst="rect">
            <a:avLst/>
          </a:prstGeom>
          <a:noFill/>
          <a:ln>
            <a:noFill/>
          </a:ln>
        </p:spPr>
      </p:pic>
      <p:sp>
        <p:nvSpPr>
          <p:cNvPr id="11" name="Google Shape;11;p12"/>
          <p:cNvSpPr txBox="1"/>
          <p:nvPr>
            <p:ph type="ctrTitle"/>
          </p:nvPr>
        </p:nvSpPr>
        <p:spPr>
          <a:xfrm>
            <a:off x="1741725" y="1326900"/>
            <a:ext cx="7090500" cy="12051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1pPr>
            <a:lvl2pPr lvl="1"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2pPr>
            <a:lvl3pPr lvl="2"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3pPr>
            <a:lvl4pPr lvl="3"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4pPr>
            <a:lvl5pPr lvl="4"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5pPr>
            <a:lvl6pPr lvl="5"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6pPr>
            <a:lvl7pPr lvl="6"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7pPr>
            <a:lvl8pPr lvl="7"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8pPr>
            <a:lvl9pPr lvl="8" algn="ctr">
              <a:lnSpc>
                <a:spcPct val="100000"/>
              </a:lnSpc>
              <a:spcBef>
                <a:spcPts val="0"/>
              </a:spcBef>
              <a:spcAft>
                <a:spcPts val="0"/>
              </a:spcAft>
              <a:buClr>
                <a:schemeClr val="lt1"/>
              </a:buClr>
              <a:buSzPts val="5200"/>
              <a:buFont typeface="Cabin"/>
              <a:buNone/>
              <a:defRPr sz="5200">
                <a:solidFill>
                  <a:schemeClr val="lt1"/>
                </a:solidFill>
                <a:latin typeface="Cabin"/>
                <a:ea typeface="Cabin"/>
                <a:cs typeface="Cabin"/>
                <a:sym typeface="Cabin"/>
              </a:defRPr>
            </a:lvl9pPr>
          </a:lstStyle>
          <a:p/>
        </p:txBody>
      </p:sp>
      <p:sp>
        <p:nvSpPr>
          <p:cNvPr id="12" name="Google Shape;12;p12"/>
          <p:cNvSpPr txBox="1"/>
          <p:nvPr>
            <p:ph idx="1" type="subTitle"/>
          </p:nvPr>
        </p:nvSpPr>
        <p:spPr>
          <a:xfrm>
            <a:off x="311700" y="2532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1pPr>
            <a:lvl2pPr lvl="1"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2pPr>
            <a:lvl3pPr lvl="2"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3pPr>
            <a:lvl4pPr lvl="3"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4pPr>
            <a:lvl5pPr lvl="4"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5pPr>
            <a:lvl6pPr lvl="5"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6pPr>
            <a:lvl7pPr lvl="6"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7pPr>
            <a:lvl8pPr lvl="7"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8pPr>
            <a:lvl9pPr lvl="8" algn="ctr">
              <a:lnSpc>
                <a:spcPct val="100000"/>
              </a:lnSpc>
              <a:spcBef>
                <a:spcPts val="0"/>
              </a:spcBef>
              <a:spcAft>
                <a:spcPts val="0"/>
              </a:spcAft>
              <a:buClr>
                <a:schemeClr val="accent4"/>
              </a:buClr>
              <a:buSzPts val="2800"/>
              <a:buFont typeface="Cabin"/>
              <a:buNone/>
              <a:defRPr sz="2800">
                <a:solidFill>
                  <a:schemeClr val="accent4"/>
                </a:solidFill>
                <a:latin typeface="Cabin"/>
                <a:ea typeface="Cabin"/>
                <a:cs typeface="Cabin"/>
                <a:sym typeface="Cabin"/>
              </a:defRPr>
            </a:lvl9pPr>
          </a:lstStyle>
          <a:p/>
        </p:txBody>
      </p:sp>
      <p:sp>
        <p:nvSpPr>
          <p:cNvPr id="13" name="Google Shape;13;p12"/>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14" name="Google Shape;14;p12"/>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1" name="Shape 51"/>
        <p:cNvGrpSpPr/>
        <p:nvPr/>
      </p:nvGrpSpPr>
      <p:grpSpPr>
        <a:xfrm>
          <a:off x="0" y="0"/>
          <a:ext cx="0" cy="0"/>
          <a:chOff x="0" y="0"/>
          <a:chExt cx="0" cy="0"/>
        </a:xfrm>
      </p:grpSpPr>
      <p:sp>
        <p:nvSpPr>
          <p:cNvPr id="52" name="Google Shape;52;p2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3" name="Google Shape;53;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4" name="Shape 54"/>
        <p:cNvGrpSpPr/>
        <p:nvPr/>
      </p:nvGrpSpPr>
      <p:grpSpPr>
        <a:xfrm>
          <a:off x="0" y="0"/>
          <a:ext cx="0" cy="0"/>
          <a:chOff x="0" y="0"/>
          <a:chExt cx="0" cy="0"/>
        </a:xfrm>
      </p:grpSpPr>
      <p:sp>
        <p:nvSpPr>
          <p:cNvPr id="55" name="Google Shape;55;p2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6" name="Google Shape;56;p2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7" name="Google Shape;57;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S Career Connect 21" type="secHead">
  <p:cSld name="SECTION_HEADER">
    <p:spTree>
      <p:nvGrpSpPr>
        <p:cNvPr id="15" name="Shape 15"/>
        <p:cNvGrpSpPr/>
        <p:nvPr/>
      </p:nvGrpSpPr>
      <p:grpSpPr>
        <a:xfrm>
          <a:off x="0" y="0"/>
          <a:ext cx="0" cy="0"/>
          <a:chOff x="0" y="0"/>
          <a:chExt cx="0" cy="0"/>
        </a:xfrm>
      </p:grpSpPr>
      <p:pic>
        <p:nvPicPr>
          <p:cNvPr id="16" name="Google Shape;16;p13"/>
          <p:cNvPicPr preferRelativeResize="0"/>
          <p:nvPr/>
        </p:nvPicPr>
        <p:blipFill rotWithShape="1">
          <a:blip r:embed="rId2">
            <a:alphaModFix/>
          </a:blip>
          <a:srcRect b="0" l="0" r="0" t="0"/>
          <a:stretch/>
        </p:blipFill>
        <p:spPr>
          <a:xfrm>
            <a:off x="0" y="362528"/>
            <a:ext cx="9144001" cy="675800"/>
          </a:xfrm>
          <a:prstGeom prst="rect">
            <a:avLst/>
          </a:prstGeom>
          <a:noFill/>
          <a:ln>
            <a:noFill/>
          </a:ln>
        </p:spPr>
      </p:pic>
      <p:sp>
        <p:nvSpPr>
          <p:cNvPr id="17" name="Google Shape;17;p13"/>
          <p:cNvSpPr txBox="1"/>
          <p:nvPr>
            <p:ph type="title"/>
          </p:nvPr>
        </p:nvSpPr>
        <p:spPr>
          <a:xfrm>
            <a:off x="1075950" y="279525"/>
            <a:ext cx="7538700" cy="841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1pPr>
            <a:lvl2pPr lvl="1"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2pPr>
            <a:lvl3pPr lvl="2"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3pPr>
            <a:lvl4pPr lvl="3"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4pPr>
            <a:lvl5pPr lvl="4"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5pPr>
            <a:lvl6pPr lvl="5"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6pPr>
            <a:lvl7pPr lvl="6"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7pPr>
            <a:lvl8pPr lvl="7"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8pPr>
            <a:lvl9pPr lvl="8"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9pPr>
          </a:lstStyle>
          <a:p/>
        </p:txBody>
      </p:sp>
      <p:sp>
        <p:nvSpPr>
          <p:cNvPr id="18" name="Google Shape;18;p13"/>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19" name="Google Shape;19;p13"/>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S Career Connect 21 1">
  <p:cSld name="SECTION_HEADER_1">
    <p:spTree>
      <p:nvGrpSpPr>
        <p:cNvPr id="20" name="Shape 20"/>
        <p:cNvGrpSpPr/>
        <p:nvPr/>
      </p:nvGrpSpPr>
      <p:grpSpPr>
        <a:xfrm>
          <a:off x="0" y="0"/>
          <a:ext cx="0" cy="0"/>
          <a:chOff x="0" y="0"/>
          <a:chExt cx="0" cy="0"/>
        </a:xfrm>
      </p:grpSpPr>
      <p:sp>
        <p:nvSpPr>
          <p:cNvPr id="21" name="Google Shape;21;p14"/>
          <p:cNvSpPr/>
          <p:nvPr/>
        </p:nvSpPr>
        <p:spPr>
          <a:xfrm>
            <a:off x="5416775" y="-389175"/>
            <a:ext cx="6252300" cy="5617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2" name="Google Shape;22;p14"/>
          <p:cNvPicPr preferRelativeResize="0"/>
          <p:nvPr/>
        </p:nvPicPr>
        <p:blipFill rotWithShape="1">
          <a:blip r:embed="rId2">
            <a:alphaModFix/>
          </a:blip>
          <a:srcRect b="0" l="0" r="0" t="0"/>
          <a:stretch/>
        </p:blipFill>
        <p:spPr>
          <a:xfrm>
            <a:off x="0" y="362528"/>
            <a:ext cx="9144001" cy="675800"/>
          </a:xfrm>
          <a:prstGeom prst="rect">
            <a:avLst/>
          </a:prstGeom>
          <a:noFill/>
          <a:ln>
            <a:noFill/>
          </a:ln>
        </p:spPr>
      </p:pic>
      <p:sp>
        <p:nvSpPr>
          <p:cNvPr id="23" name="Google Shape;23;p14"/>
          <p:cNvSpPr txBox="1"/>
          <p:nvPr>
            <p:ph type="title"/>
          </p:nvPr>
        </p:nvSpPr>
        <p:spPr>
          <a:xfrm>
            <a:off x="1075950" y="279525"/>
            <a:ext cx="7538700" cy="841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1pPr>
            <a:lvl2pPr lvl="1"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2pPr>
            <a:lvl3pPr lvl="2"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3pPr>
            <a:lvl4pPr lvl="3"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4pPr>
            <a:lvl5pPr lvl="4"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5pPr>
            <a:lvl6pPr lvl="5"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6pPr>
            <a:lvl7pPr lvl="6"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7pPr>
            <a:lvl8pPr lvl="7"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8pPr>
            <a:lvl9pPr lvl="8" algn="l">
              <a:lnSpc>
                <a:spcPct val="100000"/>
              </a:lnSpc>
              <a:spcBef>
                <a:spcPts val="0"/>
              </a:spcBef>
              <a:spcAft>
                <a:spcPts val="0"/>
              </a:spcAft>
              <a:buClr>
                <a:schemeClr val="accent4"/>
              </a:buClr>
              <a:buSzPts val="3600"/>
              <a:buFont typeface="Cabin"/>
              <a:buNone/>
              <a:defRPr sz="3600">
                <a:solidFill>
                  <a:schemeClr val="accent4"/>
                </a:solidFill>
                <a:latin typeface="Cabin"/>
                <a:ea typeface="Cabin"/>
                <a:cs typeface="Cabin"/>
                <a:sym typeface="Cabin"/>
              </a:defRPr>
            </a:lvl9pPr>
          </a:lstStyle>
          <a:p/>
        </p:txBody>
      </p:sp>
      <p:sp>
        <p:nvSpPr>
          <p:cNvPr id="24" name="Google Shape;24;p14"/>
          <p:cNvSpPr txBox="1"/>
          <p:nvPr>
            <p:ph idx="12" type="sldNum"/>
          </p:nvPr>
        </p:nvSpPr>
        <p:spPr>
          <a:xfrm>
            <a:off x="262801"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25" name="Google Shape;25;p14"/>
          <p:cNvPicPr preferRelativeResize="0"/>
          <p:nvPr/>
        </p:nvPicPr>
        <p:blipFill rotWithShape="1">
          <a:blip r:embed="rId3">
            <a:alphaModFix/>
          </a:blip>
          <a:srcRect b="0" l="0" r="9046" t="0"/>
          <a:stretch/>
        </p:blipFill>
        <p:spPr>
          <a:xfrm>
            <a:off x="7751543" y="4562840"/>
            <a:ext cx="1152708" cy="3551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8" name="Google Shape;28;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9" name="Google Shape;29;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2" name="Google Shape;32;p1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1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7" name="Google Shape;37;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1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0" name="Google Shape;40;p1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1" name="Google Shape;41;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19"/>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4" name="Google Shape;44;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2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2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8" name="Google Shape;48;p2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9" name="Google Shape;49;p2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0" name="Google Shape;50;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
          <p:cNvSpPr txBox="1"/>
          <p:nvPr>
            <p:ph idx="1" type="subTitle"/>
          </p:nvPr>
        </p:nvSpPr>
        <p:spPr>
          <a:xfrm>
            <a:off x="0" y="1989375"/>
            <a:ext cx="9144000" cy="9303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5895"/>
              <a:buNone/>
            </a:pPr>
            <a:r>
              <a:rPr lang="en" sz="3900"/>
              <a:t>Getting Started</a:t>
            </a:r>
            <a:endParaRPr sz="3900"/>
          </a:p>
        </p:txBody>
      </p:sp>
      <p:sp>
        <p:nvSpPr>
          <p:cNvPr id="65" name="Google Shape;65;p1"/>
          <p:cNvSpPr txBox="1"/>
          <p:nvPr/>
        </p:nvSpPr>
        <p:spPr>
          <a:xfrm>
            <a:off x="1727900" y="1457875"/>
            <a:ext cx="6846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 sz="3200" u="none" cap="none" strike="noStrike">
                <a:solidFill>
                  <a:schemeClr val="lt1"/>
                </a:solidFill>
                <a:latin typeface="Cabin"/>
                <a:ea typeface="Cabin"/>
                <a:cs typeface="Cabin"/>
                <a:sym typeface="Cabin"/>
              </a:rPr>
              <a:t>High School CAREER CONNECT</a:t>
            </a:r>
            <a:endParaRPr b="0" i="0" sz="3200" u="none" cap="none" strike="noStrike">
              <a:solidFill>
                <a:schemeClr val="lt1"/>
              </a:solidFill>
              <a:latin typeface="Cabin"/>
              <a:ea typeface="Cabin"/>
              <a:cs typeface="Cabin"/>
              <a:sym typeface="Cabi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3"/>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71" name="Google Shape;71;p3"/>
          <p:cNvSpPr txBox="1"/>
          <p:nvPr/>
        </p:nvSpPr>
        <p:spPr>
          <a:xfrm>
            <a:off x="1096350" y="1321800"/>
            <a:ext cx="69513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WORD OF THE DAY...INQUIRY</a:t>
            </a:r>
            <a:endParaRPr b="0" i="0" sz="2600" u="none" cap="none" strike="noStrike">
              <a:solidFill>
                <a:srgbClr val="073763"/>
              </a:solidFill>
              <a:latin typeface="Cabin"/>
              <a:ea typeface="Cabin"/>
              <a:cs typeface="Cabin"/>
              <a:sym typeface="Cabin"/>
            </a:endParaRPr>
          </a:p>
        </p:txBody>
      </p:sp>
      <p:sp>
        <p:nvSpPr>
          <p:cNvPr id="72" name="Google Shape;72;p3"/>
          <p:cNvSpPr txBox="1"/>
          <p:nvPr/>
        </p:nvSpPr>
        <p:spPr>
          <a:xfrm>
            <a:off x="979650" y="1694525"/>
            <a:ext cx="7337100" cy="661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250"/>
              <a:buFont typeface="Arial"/>
              <a:buNone/>
            </a:pPr>
            <a:r>
              <a:rPr b="0" i="0" lang="en" sz="2250" u="none" cap="none" strike="noStrike">
                <a:solidFill>
                  <a:srgbClr val="0B5394"/>
                </a:solidFill>
                <a:highlight>
                  <a:srgbClr val="FFFFFF"/>
                </a:highlight>
                <a:latin typeface="Calibri"/>
                <a:ea typeface="Calibri"/>
                <a:cs typeface="Calibri"/>
                <a:sym typeface="Calibri"/>
              </a:rPr>
              <a:t>The act of seeking information</a:t>
            </a:r>
            <a:r>
              <a:rPr b="0" i="0" lang="en" sz="3100" u="none" cap="none" strike="noStrike">
                <a:solidFill>
                  <a:srgbClr val="0B5394"/>
                </a:solidFill>
                <a:highlight>
                  <a:srgbClr val="FFFFFF"/>
                </a:highlight>
                <a:latin typeface="Calibri"/>
                <a:ea typeface="Calibri"/>
                <a:cs typeface="Calibri"/>
                <a:sym typeface="Calibri"/>
              </a:rPr>
              <a:t> </a:t>
            </a:r>
            <a:endParaRPr b="0" i="0" sz="3300" u="none" cap="none" strike="noStrike">
              <a:solidFill>
                <a:srgbClr val="0B5394"/>
              </a:solidFill>
              <a:latin typeface="Calibri"/>
              <a:ea typeface="Calibri"/>
              <a:cs typeface="Calibri"/>
              <a:sym typeface="Calibri"/>
            </a:endParaRPr>
          </a:p>
        </p:txBody>
      </p:sp>
      <p:sp>
        <p:nvSpPr>
          <p:cNvPr id="73" name="Google Shape;73;p3"/>
          <p:cNvSpPr txBox="1"/>
          <p:nvPr/>
        </p:nvSpPr>
        <p:spPr>
          <a:xfrm>
            <a:off x="4264800" y="2247725"/>
            <a:ext cx="1833600" cy="164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1C4587"/>
                </a:solidFill>
                <a:highlight>
                  <a:srgbClr val="FFFFFF"/>
                </a:highlight>
                <a:latin typeface="Calibri"/>
                <a:ea typeface="Calibri"/>
                <a:cs typeface="Calibri"/>
                <a:sym typeface="Calibri"/>
              </a:rPr>
              <a:t>Study</a:t>
            </a:r>
            <a:endParaRPr b="0" i="0" sz="1900" u="none" cap="none" strike="noStrike">
              <a:solidFill>
                <a:srgbClr val="1C4587"/>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1C4587"/>
                </a:solidFill>
                <a:highlight>
                  <a:srgbClr val="FFFFFF"/>
                </a:highlight>
                <a:latin typeface="Calibri"/>
                <a:ea typeface="Calibri"/>
                <a:cs typeface="Calibri"/>
                <a:sym typeface="Calibri"/>
              </a:rPr>
              <a:t>Inspection</a:t>
            </a:r>
            <a:br>
              <a:rPr b="0" i="0" lang="en" sz="1900" u="none" cap="none" strike="noStrike">
                <a:solidFill>
                  <a:srgbClr val="1C4587"/>
                </a:solidFill>
                <a:highlight>
                  <a:srgbClr val="FFFFFF"/>
                </a:highlight>
                <a:latin typeface="Calibri"/>
                <a:ea typeface="Calibri"/>
                <a:cs typeface="Calibri"/>
                <a:sym typeface="Calibri"/>
              </a:rPr>
            </a:br>
            <a:r>
              <a:rPr b="0" i="0" lang="en" sz="1900" u="none" cap="none" strike="noStrike">
                <a:solidFill>
                  <a:srgbClr val="1C4587"/>
                </a:solidFill>
                <a:highlight>
                  <a:srgbClr val="FFFFFF"/>
                </a:highlight>
                <a:latin typeface="Calibri"/>
                <a:ea typeface="Calibri"/>
                <a:cs typeface="Calibri"/>
                <a:sym typeface="Calibri"/>
              </a:rPr>
              <a:t>Exploration </a:t>
            </a:r>
            <a:br>
              <a:rPr b="0" i="0" lang="en" sz="1900" u="none" cap="none" strike="noStrike">
                <a:solidFill>
                  <a:srgbClr val="1C4587"/>
                </a:solidFill>
                <a:highlight>
                  <a:srgbClr val="FFFFFF"/>
                </a:highlight>
                <a:latin typeface="Calibri"/>
                <a:ea typeface="Calibri"/>
                <a:cs typeface="Calibri"/>
                <a:sym typeface="Calibri"/>
              </a:rPr>
            </a:br>
            <a:r>
              <a:rPr b="0" i="0" lang="en" sz="1900" u="none" cap="none" strike="noStrike">
                <a:solidFill>
                  <a:srgbClr val="1C4587"/>
                </a:solidFill>
                <a:highlight>
                  <a:srgbClr val="FFFFFF"/>
                </a:highlight>
                <a:latin typeface="Calibri"/>
                <a:ea typeface="Calibri"/>
                <a:cs typeface="Calibri"/>
                <a:sym typeface="Calibri"/>
              </a:rPr>
              <a:t>Search </a:t>
            </a:r>
            <a:endParaRPr b="0" i="0" sz="1900" u="none" cap="none" strike="noStrike">
              <a:solidFill>
                <a:srgbClr val="1C4587"/>
              </a:solidFill>
              <a:highlight>
                <a:srgbClr val="FFFFFF"/>
              </a:highlight>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900"/>
              <a:buFont typeface="Arial"/>
              <a:buNone/>
            </a:pPr>
            <a:r>
              <a:rPr b="0" i="0" lang="en" sz="1900" u="none" cap="none" strike="noStrike">
                <a:solidFill>
                  <a:srgbClr val="1C4587"/>
                </a:solidFill>
                <a:highlight>
                  <a:srgbClr val="FFFFFF"/>
                </a:highlight>
                <a:latin typeface="Calibri"/>
                <a:ea typeface="Calibri"/>
                <a:cs typeface="Calibri"/>
                <a:sym typeface="Calibri"/>
              </a:rPr>
              <a:t>Investigation</a:t>
            </a:r>
            <a:endParaRPr b="0" i="0" sz="1900" u="none" cap="none" strike="noStrike">
              <a:solidFill>
                <a:srgbClr val="1C4587"/>
              </a:solidFill>
              <a:highlight>
                <a:srgbClr val="FFFFFF"/>
              </a:highlight>
              <a:latin typeface="Calibri"/>
              <a:ea typeface="Calibri"/>
              <a:cs typeface="Calibri"/>
              <a:sym typeface="Calibri"/>
            </a:endParaRPr>
          </a:p>
        </p:txBody>
      </p:sp>
      <p:pic>
        <p:nvPicPr>
          <p:cNvPr id="74" name="Google Shape;74;p3"/>
          <p:cNvPicPr preferRelativeResize="0"/>
          <p:nvPr/>
        </p:nvPicPr>
        <p:blipFill rotWithShape="1">
          <a:blip r:embed="rId3">
            <a:alphaModFix/>
          </a:blip>
          <a:srcRect b="0" l="0" r="0" t="0"/>
          <a:stretch/>
        </p:blipFill>
        <p:spPr>
          <a:xfrm>
            <a:off x="3030150" y="2447600"/>
            <a:ext cx="1053925" cy="10539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g1357051a701_1_0"/>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80" name="Google Shape;80;g1357051a701_1_0"/>
          <p:cNvSpPr txBox="1"/>
          <p:nvPr/>
        </p:nvSpPr>
        <p:spPr>
          <a:xfrm>
            <a:off x="1216800" y="1615675"/>
            <a:ext cx="7070400" cy="17070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2600"/>
              <a:buFont typeface="Arial"/>
              <a:buNone/>
            </a:pPr>
            <a:r>
              <a:rPr b="1" i="0" lang="en" sz="2600" u="none" cap="none" strike="noStrike">
                <a:solidFill>
                  <a:srgbClr val="073763"/>
                </a:solidFill>
                <a:latin typeface="Calibri"/>
                <a:ea typeface="Calibri"/>
                <a:cs typeface="Calibri"/>
                <a:sym typeface="Calibri"/>
              </a:rPr>
              <a:t>PAIR &amp; SHARE</a:t>
            </a:r>
            <a:endParaRPr b="1" i="0" sz="2600" u="none" cap="none" strike="noStrike">
              <a:solidFill>
                <a:srgbClr val="073763"/>
              </a:solidFill>
              <a:latin typeface="Calibri"/>
              <a:ea typeface="Calibri"/>
              <a:cs typeface="Calibri"/>
              <a:sym typeface="Calibri"/>
            </a:endParaRPr>
          </a:p>
          <a:p>
            <a:pPr indent="-355600" lvl="1" marL="914400" marR="0" rtl="0" algn="l">
              <a:lnSpc>
                <a:spcPct val="115000"/>
              </a:lnSpc>
              <a:spcBef>
                <a:spcPts val="0"/>
              </a:spcBef>
              <a:spcAft>
                <a:spcPts val="0"/>
              </a:spcAft>
              <a:buClr>
                <a:srgbClr val="B45F06"/>
              </a:buClr>
              <a:buSzPts val="2000"/>
              <a:buFont typeface="Calibri"/>
              <a:buChar char="○"/>
            </a:pPr>
            <a:r>
              <a:rPr b="0" i="0" lang="en" sz="2000" u="none" cap="none" strike="noStrike">
                <a:solidFill>
                  <a:srgbClr val="B45F06"/>
                </a:solidFill>
                <a:latin typeface="Calibri"/>
                <a:ea typeface="Calibri"/>
                <a:cs typeface="Calibri"/>
                <a:sym typeface="Calibri"/>
              </a:rPr>
              <a:t>Why do you want to work or have a career? </a:t>
            </a:r>
            <a:endParaRPr b="0" i="0" sz="2000" u="none" cap="none" strike="noStrike">
              <a:solidFill>
                <a:srgbClr val="B45F06"/>
              </a:solidFill>
              <a:latin typeface="Calibri"/>
              <a:ea typeface="Calibri"/>
              <a:cs typeface="Calibri"/>
              <a:sym typeface="Calibri"/>
            </a:endParaRPr>
          </a:p>
          <a:p>
            <a:pPr indent="-355600" lvl="1" marL="914400" marR="0" rtl="0" algn="l">
              <a:lnSpc>
                <a:spcPct val="115000"/>
              </a:lnSpc>
              <a:spcBef>
                <a:spcPts val="0"/>
              </a:spcBef>
              <a:spcAft>
                <a:spcPts val="0"/>
              </a:spcAft>
              <a:buClr>
                <a:srgbClr val="B45F06"/>
              </a:buClr>
              <a:buSzPts val="2000"/>
              <a:buFont typeface="Calibri"/>
              <a:buChar char="○"/>
            </a:pPr>
            <a:r>
              <a:rPr b="0" i="0" lang="en" sz="2000" u="none" cap="none" strike="noStrike">
                <a:solidFill>
                  <a:srgbClr val="B45F06"/>
                </a:solidFill>
                <a:latin typeface="Calibri"/>
                <a:ea typeface="Calibri"/>
                <a:cs typeface="Calibri"/>
                <a:sym typeface="Calibri"/>
              </a:rPr>
              <a:t>What do you think it will take for you to be successful? </a:t>
            </a:r>
            <a:endParaRPr b="0" i="0" sz="2000" u="none" cap="none" strike="noStrike">
              <a:solidFill>
                <a:srgbClr val="B45F06"/>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0000"/>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5"/>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86" name="Google Shape;86;p5"/>
          <p:cNvSpPr txBox="1"/>
          <p:nvPr/>
        </p:nvSpPr>
        <p:spPr>
          <a:xfrm>
            <a:off x="1572225" y="1403525"/>
            <a:ext cx="62460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THE POWER OF QUESTIONS</a:t>
            </a:r>
            <a:endParaRPr b="0" i="0" sz="2600" u="none" cap="none" strike="noStrike">
              <a:solidFill>
                <a:srgbClr val="073763"/>
              </a:solidFill>
              <a:latin typeface="Cabin"/>
              <a:ea typeface="Cabin"/>
              <a:cs typeface="Cabin"/>
              <a:sym typeface="Cabin"/>
            </a:endParaRPr>
          </a:p>
        </p:txBody>
      </p:sp>
      <p:sp>
        <p:nvSpPr>
          <p:cNvPr id="87" name="Google Shape;87;p5"/>
          <p:cNvSpPr txBox="1"/>
          <p:nvPr/>
        </p:nvSpPr>
        <p:spPr>
          <a:xfrm>
            <a:off x="2440725" y="2150850"/>
            <a:ext cx="55848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0" i="0" lang="en" sz="2100" u="none" cap="none" strike="noStrike">
                <a:solidFill>
                  <a:srgbClr val="073763"/>
                </a:solidFill>
                <a:latin typeface="Cabin"/>
                <a:ea typeface="Cabin"/>
                <a:cs typeface="Cabin"/>
                <a:sym typeface="Cabin"/>
              </a:rPr>
              <a:t>Questions are like X-ray vision: </a:t>
            </a:r>
            <a:endParaRPr b="0" i="0" sz="2100" u="none" cap="none" strike="noStrike">
              <a:solidFill>
                <a:srgbClr val="073763"/>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2100"/>
              <a:buFont typeface="Arial"/>
              <a:buNone/>
            </a:pPr>
            <a:r>
              <a:rPr b="0" i="0" lang="en" sz="2100" u="none" cap="none" strike="noStrike">
                <a:solidFill>
                  <a:srgbClr val="073763"/>
                </a:solidFill>
                <a:latin typeface="Cabin"/>
                <a:ea typeface="Cabin"/>
                <a:cs typeface="Cabin"/>
                <a:sym typeface="Cabin"/>
              </a:rPr>
              <a:t>They help you see things beneath the surface.</a:t>
            </a:r>
            <a:endParaRPr b="0" i="0" sz="2100" u="none" cap="none" strike="noStrike">
              <a:solidFill>
                <a:srgbClr val="073763"/>
              </a:solidFill>
              <a:latin typeface="Cabin"/>
              <a:ea typeface="Cabin"/>
              <a:cs typeface="Cabin"/>
              <a:sym typeface="Cabin"/>
            </a:endParaRPr>
          </a:p>
        </p:txBody>
      </p:sp>
      <p:pic>
        <p:nvPicPr>
          <p:cNvPr id="88" name="Google Shape;88;p5"/>
          <p:cNvPicPr preferRelativeResize="0"/>
          <p:nvPr/>
        </p:nvPicPr>
        <p:blipFill rotWithShape="1">
          <a:blip r:embed="rId3">
            <a:alphaModFix/>
          </a:blip>
          <a:srcRect b="0" l="0" r="0" t="0"/>
          <a:stretch/>
        </p:blipFill>
        <p:spPr>
          <a:xfrm>
            <a:off x="1517325" y="2150850"/>
            <a:ext cx="841800" cy="841800"/>
          </a:xfrm>
          <a:prstGeom prst="rect">
            <a:avLst/>
          </a:prstGeom>
          <a:noFill/>
          <a:ln>
            <a:noFill/>
          </a:ln>
        </p:spPr>
      </p:pic>
      <p:sp>
        <p:nvSpPr>
          <p:cNvPr id="89" name="Google Shape;89;p5"/>
          <p:cNvSpPr txBox="1"/>
          <p:nvPr/>
        </p:nvSpPr>
        <p:spPr>
          <a:xfrm>
            <a:off x="704100" y="3337950"/>
            <a:ext cx="77358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rgbClr val="FF9900"/>
                </a:solidFill>
                <a:latin typeface="Cabin"/>
                <a:ea typeface="Cabin"/>
                <a:cs typeface="Cabin"/>
                <a:sym typeface="Cabin"/>
              </a:rPr>
              <a:t>WHAT IS YOUR X-RAY QUESTION FOR THE EMPLOYER PANEL?</a:t>
            </a:r>
            <a:endParaRPr b="1" i="0" sz="2100" u="none" cap="none" strike="noStrike">
              <a:solidFill>
                <a:srgbClr val="FF9900"/>
              </a:solidFill>
              <a:latin typeface="Cabin"/>
              <a:ea typeface="Cabin"/>
              <a:cs typeface="Cabin"/>
              <a:sym typeface="Cabin"/>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7"/>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95" name="Google Shape;95;p7"/>
          <p:cNvSpPr txBox="1"/>
          <p:nvPr/>
        </p:nvSpPr>
        <p:spPr>
          <a:xfrm>
            <a:off x="1049850" y="1505350"/>
            <a:ext cx="6951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REFLECTION TIME</a:t>
            </a:r>
            <a:endParaRPr b="0" i="0" sz="2600" u="none" cap="none" strike="noStrike">
              <a:solidFill>
                <a:srgbClr val="073763"/>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73763"/>
              </a:solidFill>
              <a:latin typeface="Cabin"/>
              <a:ea typeface="Cabin"/>
              <a:cs typeface="Cabin"/>
              <a:sym typeface="Cabin"/>
            </a:endParaRPr>
          </a:p>
        </p:txBody>
      </p:sp>
      <p:sp>
        <p:nvSpPr>
          <p:cNvPr id="96" name="Google Shape;96;p7"/>
          <p:cNvSpPr txBox="1"/>
          <p:nvPr/>
        </p:nvSpPr>
        <p:spPr>
          <a:xfrm>
            <a:off x="1261800" y="2187725"/>
            <a:ext cx="6772800" cy="1893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1C4587"/>
                </a:solidFill>
                <a:latin typeface="Cabin"/>
                <a:ea typeface="Cabin"/>
                <a:cs typeface="Cabin"/>
                <a:sym typeface="Cabin"/>
              </a:rPr>
              <a:t>Take 2 minutes to reflect/journal on the following question:</a:t>
            </a:r>
            <a:endParaRPr b="0" i="0" sz="2000" u="none" cap="none" strike="noStrike">
              <a:solidFill>
                <a:srgbClr val="1C4587"/>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Char char="●"/>
            </a:pPr>
            <a:r>
              <a:rPr b="0" i="0" lang="en" sz="2000" u="none" cap="none" strike="noStrike">
                <a:solidFill>
                  <a:srgbClr val="1C4587"/>
                </a:solidFill>
                <a:latin typeface="Cabin"/>
                <a:ea typeface="Cabin"/>
                <a:cs typeface="Cabin"/>
                <a:sym typeface="Cabin"/>
              </a:rPr>
              <a:t>What did you learn during the employer session and how did it reinforce or challenge your assumptions about the World of Work you will enter after school?</a:t>
            </a:r>
            <a:endParaRPr b="0" i="0" sz="2000" u="none" cap="none" strike="noStrike">
              <a:solidFill>
                <a:srgbClr val="1C4587"/>
              </a:solidFill>
              <a:latin typeface="Cabin"/>
              <a:ea typeface="Cabin"/>
              <a:cs typeface="Cabin"/>
              <a:sym typeface="Cabin"/>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p:txBody>
      </p:sp>
      <p:pic>
        <p:nvPicPr>
          <p:cNvPr id="97" name="Google Shape;97;p7"/>
          <p:cNvPicPr preferRelativeResize="0"/>
          <p:nvPr/>
        </p:nvPicPr>
        <p:blipFill rotWithShape="1">
          <a:blip r:embed="rId3">
            <a:alphaModFix/>
          </a:blip>
          <a:srcRect b="0" l="0" r="0" t="0"/>
          <a:stretch/>
        </p:blipFill>
        <p:spPr>
          <a:xfrm>
            <a:off x="2523050" y="1379785"/>
            <a:ext cx="590700" cy="590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8"/>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03" name="Google Shape;103;p8"/>
          <p:cNvSpPr txBox="1"/>
          <p:nvPr/>
        </p:nvSpPr>
        <p:spPr>
          <a:xfrm>
            <a:off x="150" y="1505350"/>
            <a:ext cx="91440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PAYCHECK TO PAYCHECK</a:t>
            </a:r>
            <a:endParaRPr b="0" i="0" sz="2600" u="none" cap="none" strike="noStrike">
              <a:solidFill>
                <a:srgbClr val="073763"/>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73763"/>
              </a:solidFill>
              <a:latin typeface="Cabin"/>
              <a:ea typeface="Cabin"/>
              <a:cs typeface="Cabin"/>
              <a:sym typeface="Cabin"/>
            </a:endParaRPr>
          </a:p>
        </p:txBody>
      </p:sp>
      <p:sp>
        <p:nvSpPr>
          <p:cNvPr id="104" name="Google Shape;104;p8"/>
          <p:cNvSpPr txBox="1"/>
          <p:nvPr/>
        </p:nvSpPr>
        <p:spPr>
          <a:xfrm>
            <a:off x="1365600" y="2285025"/>
            <a:ext cx="6772800" cy="1893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FF9900"/>
                </a:solidFill>
                <a:latin typeface="Cabin"/>
                <a:ea typeface="Cabin"/>
                <a:cs typeface="Cabin"/>
                <a:sym typeface="Cabin"/>
              </a:rPr>
              <a:t>ACTIVITY INSTRUCTIONS</a:t>
            </a:r>
            <a:endParaRPr b="0" i="0" sz="2000" u="none" cap="none" strike="noStrike">
              <a:solidFill>
                <a:srgbClr val="FF9900"/>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Play SPENT</a:t>
            </a:r>
            <a:endParaRPr b="0" i="0" sz="20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Answer the reflection form </a:t>
            </a:r>
            <a:r>
              <a:rPr b="0" i="0" lang="en" sz="1600" u="none" cap="none" strike="noStrike">
                <a:solidFill>
                  <a:srgbClr val="1C4587"/>
                </a:solidFill>
                <a:latin typeface="Cabin"/>
                <a:ea typeface="Cabin"/>
                <a:cs typeface="Cabin"/>
                <a:sym typeface="Cabin"/>
              </a:rPr>
              <a:t>(link in activity sheet)</a:t>
            </a:r>
            <a:endParaRPr b="0" i="0" sz="16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Have a convo about financial security and your values</a:t>
            </a:r>
            <a:endParaRPr b="0" i="0" sz="2000" u="none" cap="none" strike="noStrike">
              <a:solidFill>
                <a:srgbClr val="1C4587"/>
              </a:solidFill>
              <a:latin typeface="Cabin"/>
              <a:ea typeface="Cabin"/>
              <a:cs typeface="Cabin"/>
              <a:sym typeface="Cabin"/>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p:txBody>
      </p:sp>
      <p:pic>
        <p:nvPicPr>
          <p:cNvPr id="105" name="Google Shape;105;p8"/>
          <p:cNvPicPr preferRelativeResize="0"/>
          <p:nvPr/>
        </p:nvPicPr>
        <p:blipFill rotWithShape="1">
          <a:blip r:embed="rId3">
            <a:alphaModFix/>
          </a:blip>
          <a:srcRect b="0" l="0" r="0" t="0"/>
          <a:stretch/>
        </p:blipFill>
        <p:spPr>
          <a:xfrm>
            <a:off x="1886475" y="1433650"/>
            <a:ext cx="682375" cy="682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9"/>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11" name="Google Shape;111;p9"/>
          <p:cNvSpPr txBox="1"/>
          <p:nvPr/>
        </p:nvSpPr>
        <p:spPr>
          <a:xfrm>
            <a:off x="150" y="1505350"/>
            <a:ext cx="91440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PAYCHECK TO PAYCHECK</a:t>
            </a:r>
            <a:endParaRPr b="0" i="0" sz="2600" u="none" cap="none" strike="noStrike">
              <a:solidFill>
                <a:srgbClr val="073763"/>
              </a:solidFill>
              <a:latin typeface="Cabin"/>
              <a:ea typeface="Cabin"/>
              <a:cs typeface="Cabin"/>
              <a:sym typeface="Cabin"/>
            </a:endParaRPr>
          </a:p>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73763"/>
              </a:solidFill>
              <a:latin typeface="Cabin"/>
              <a:ea typeface="Cabin"/>
              <a:cs typeface="Cabin"/>
              <a:sym typeface="Cabin"/>
            </a:endParaRPr>
          </a:p>
        </p:txBody>
      </p:sp>
      <p:sp>
        <p:nvSpPr>
          <p:cNvPr id="112" name="Google Shape;112;p9"/>
          <p:cNvSpPr txBox="1"/>
          <p:nvPr/>
        </p:nvSpPr>
        <p:spPr>
          <a:xfrm>
            <a:off x="1365600" y="2039825"/>
            <a:ext cx="6772800" cy="281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FF9900"/>
                </a:solidFill>
                <a:latin typeface="Cabin"/>
                <a:ea typeface="Cabin"/>
                <a:cs typeface="Cabin"/>
                <a:sym typeface="Cabin"/>
              </a:rPr>
              <a:t>CONVO PROMPTS</a:t>
            </a:r>
            <a:endParaRPr b="0" i="0" sz="2000" u="none" cap="none" strike="noStrike">
              <a:solidFill>
                <a:srgbClr val="FF9900"/>
              </a:solidFill>
              <a:latin typeface="Cabin"/>
              <a:ea typeface="Cabin"/>
              <a:cs typeface="Cabin"/>
              <a:sym typeface="Cabin"/>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How did you feel about playing the game?</a:t>
            </a:r>
            <a:endParaRPr b="0" i="0" sz="20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Was there tension between financial security and your personal values? How do you feel about this?</a:t>
            </a:r>
            <a:endParaRPr b="0" i="0" sz="2000" u="none" cap="none" strike="noStrike">
              <a:solidFill>
                <a:srgbClr val="1C4587"/>
              </a:solidFill>
              <a:latin typeface="Cabin"/>
              <a:ea typeface="Cabin"/>
              <a:cs typeface="Cabin"/>
              <a:sym typeface="Cabin"/>
            </a:endParaRPr>
          </a:p>
          <a:p>
            <a:pPr indent="-355600" lvl="0" marL="457200" marR="0" rtl="0" algn="l">
              <a:lnSpc>
                <a:spcPct val="100000"/>
              </a:lnSpc>
              <a:spcBef>
                <a:spcPts val="0"/>
              </a:spcBef>
              <a:spcAft>
                <a:spcPts val="0"/>
              </a:spcAft>
              <a:buClr>
                <a:srgbClr val="1C4587"/>
              </a:buClr>
              <a:buSzPts val="2000"/>
              <a:buFont typeface="Cabin"/>
              <a:buAutoNum type="arabicPeriod"/>
            </a:pPr>
            <a:r>
              <a:rPr b="0" i="0" lang="en" sz="2000" u="none" cap="none" strike="noStrike">
                <a:solidFill>
                  <a:srgbClr val="1C4587"/>
                </a:solidFill>
                <a:latin typeface="Cabin"/>
                <a:ea typeface="Cabin"/>
                <a:cs typeface="Cabin"/>
                <a:sym typeface="Cabin"/>
              </a:rPr>
              <a:t>What do you want to learn to help you navigate the World of Work in relationship to your personal values and ambitions?</a:t>
            </a:r>
            <a:endParaRPr b="0" i="0" sz="2000" u="none" cap="none" strike="noStrike">
              <a:solidFill>
                <a:srgbClr val="1C4587"/>
              </a:solidFill>
              <a:latin typeface="Cabin"/>
              <a:ea typeface="Cabin"/>
              <a:cs typeface="Cabin"/>
              <a:sym typeface="Cabin"/>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1C4587"/>
              </a:solidFill>
              <a:latin typeface="Cabin"/>
              <a:ea typeface="Cabin"/>
              <a:cs typeface="Cabin"/>
              <a:sym typeface="Cabin"/>
            </a:endParaRPr>
          </a:p>
        </p:txBody>
      </p:sp>
      <p:pic>
        <p:nvPicPr>
          <p:cNvPr id="113" name="Google Shape;113;p9"/>
          <p:cNvPicPr preferRelativeResize="0"/>
          <p:nvPr/>
        </p:nvPicPr>
        <p:blipFill rotWithShape="1">
          <a:blip r:embed="rId3">
            <a:alphaModFix/>
          </a:blip>
          <a:srcRect b="0" l="0" r="0" t="0"/>
          <a:stretch/>
        </p:blipFill>
        <p:spPr>
          <a:xfrm>
            <a:off x="1886475" y="1433650"/>
            <a:ext cx="682375" cy="682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0"/>
          <p:cNvSpPr txBox="1"/>
          <p:nvPr>
            <p:ph type="title"/>
          </p:nvPr>
        </p:nvSpPr>
        <p:spPr>
          <a:xfrm>
            <a:off x="982650" y="244525"/>
            <a:ext cx="7538700" cy="841800"/>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0"/>
              </a:spcAft>
              <a:buSzPts val="3600"/>
              <a:buNone/>
            </a:pPr>
            <a:r>
              <a:rPr lang="en" sz="2800">
                <a:solidFill>
                  <a:schemeClr val="lt1"/>
                </a:solidFill>
              </a:rPr>
              <a:t>High School CAREER CONNECT</a:t>
            </a:r>
            <a:endParaRPr sz="2800">
              <a:solidFill>
                <a:schemeClr val="lt1"/>
              </a:solidFill>
              <a:latin typeface="Cabin"/>
              <a:ea typeface="Cabin"/>
              <a:cs typeface="Cabin"/>
              <a:sym typeface="Cabin"/>
            </a:endParaRPr>
          </a:p>
        </p:txBody>
      </p:sp>
      <p:sp>
        <p:nvSpPr>
          <p:cNvPr id="119" name="Google Shape;119;p10"/>
          <p:cNvSpPr txBox="1"/>
          <p:nvPr/>
        </p:nvSpPr>
        <p:spPr>
          <a:xfrm>
            <a:off x="1263775" y="1630275"/>
            <a:ext cx="6246000" cy="585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73763"/>
                </a:solidFill>
                <a:latin typeface="Cabin"/>
                <a:ea typeface="Cabin"/>
                <a:cs typeface="Cabin"/>
                <a:sym typeface="Cabin"/>
              </a:rPr>
              <a:t>ADDITIONAL ACTIVITIES </a:t>
            </a:r>
            <a:endParaRPr b="0" i="0" sz="2600" u="none" cap="none" strike="noStrike">
              <a:solidFill>
                <a:srgbClr val="073763"/>
              </a:solidFill>
              <a:latin typeface="Cabin"/>
              <a:ea typeface="Cabin"/>
              <a:cs typeface="Cabin"/>
              <a:sym typeface="Cabin"/>
            </a:endParaRPr>
          </a:p>
        </p:txBody>
      </p:sp>
      <p:sp>
        <p:nvSpPr>
          <p:cNvPr id="120" name="Google Shape;120;p10"/>
          <p:cNvSpPr txBox="1"/>
          <p:nvPr/>
        </p:nvSpPr>
        <p:spPr>
          <a:xfrm>
            <a:off x="1689875" y="2291050"/>
            <a:ext cx="5534100" cy="1139100"/>
          </a:xfrm>
          <a:prstGeom prst="rect">
            <a:avLst/>
          </a:prstGeom>
          <a:noFill/>
          <a:ln>
            <a:noFill/>
          </a:ln>
        </p:spPr>
        <p:txBody>
          <a:bodyPr anchorCtr="0" anchor="t" bIns="91425" lIns="91425" spcFirstLastPara="1" rIns="91425" wrap="square" tIns="91425">
            <a:spAutoFit/>
          </a:bodyPr>
          <a:lstStyle/>
          <a:p>
            <a:pPr indent="0" lvl="0" marL="914400" marR="0" rtl="0" algn="l">
              <a:lnSpc>
                <a:spcPct val="100000"/>
              </a:lnSpc>
              <a:spcBef>
                <a:spcPts val="0"/>
              </a:spcBef>
              <a:spcAft>
                <a:spcPts val="0"/>
              </a:spcAft>
              <a:buClr>
                <a:srgbClr val="000000"/>
              </a:buClr>
              <a:buSzPts val="3100"/>
              <a:buFont typeface="Arial"/>
              <a:buNone/>
            </a:pPr>
            <a:r>
              <a:rPr b="0" i="0" lang="en" sz="3100" u="none" cap="none" strike="noStrike">
                <a:solidFill>
                  <a:srgbClr val="FF9900"/>
                </a:solidFill>
                <a:latin typeface="Cabin"/>
                <a:ea typeface="Cabin"/>
                <a:cs typeface="Cabin"/>
                <a:sym typeface="Cabin"/>
              </a:rPr>
              <a:t>Digital Vision Board + Dream Budget</a:t>
            </a:r>
            <a:endParaRPr b="0" i="0" sz="3100" u="none" cap="none" strike="noStrike">
              <a:solidFill>
                <a:srgbClr val="FF9900"/>
              </a:solidFill>
              <a:latin typeface="Cabin"/>
              <a:ea typeface="Cabin"/>
              <a:cs typeface="Cabin"/>
              <a:sym typeface="Cabin"/>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