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4"/>
  </p:notesMasterIdLst>
  <p:sldIdLst>
    <p:sldId id="256" r:id="rId5"/>
    <p:sldId id="293" r:id="rId6"/>
    <p:sldId id="260" r:id="rId7"/>
    <p:sldId id="262" r:id="rId8"/>
    <p:sldId id="264" r:id="rId9"/>
    <p:sldId id="265" r:id="rId10"/>
    <p:sldId id="266" r:id="rId11"/>
    <p:sldId id="267" r:id="rId12"/>
    <p:sldId id="268" r:id="rId13"/>
    <p:sldId id="269" r:id="rId14"/>
    <p:sldId id="270" r:id="rId15"/>
    <p:sldId id="271" r:id="rId16"/>
    <p:sldId id="273" r:id="rId17"/>
    <p:sldId id="274" r:id="rId18"/>
    <p:sldId id="275" r:id="rId19"/>
    <p:sldId id="276" r:id="rId20"/>
    <p:sldId id="278" r:id="rId21"/>
    <p:sldId id="279" r:id="rId22"/>
    <p:sldId id="280" r:id="rId23"/>
    <p:sldId id="281" r:id="rId24"/>
    <p:sldId id="283" r:id="rId25"/>
    <p:sldId id="284" r:id="rId26"/>
    <p:sldId id="285" r:id="rId27"/>
    <p:sldId id="286" r:id="rId28"/>
    <p:sldId id="287" r:id="rId29"/>
    <p:sldId id="288" r:id="rId30"/>
    <p:sldId id="290" r:id="rId31"/>
    <p:sldId id="291" r:id="rId32"/>
    <p:sldId id="294"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itqq9OLsXFOfyEKv0kSyo1yVBph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43A757-7CEB-C031-F62C-5CE6A979E24A}" name="Sakshi Kapoor" initials="SK" userId="S::sakshi.kapoor@ansrsource.com::e30e276e-bbe4-47c7-be4f-f74222315c34" providerId="AD"/>
  <p188:author id="{0A89AF5F-69FD-EFA7-1258-BCD6B3DC50F2}" name="Jen R" initials="JR" userId="d8386f438ad2d79a" providerId="Windows Live"/>
  <p188:author id="{F7184EAC-5405-7AC9-6E94-ED9EAE5DEA1D}" name="Binny Alexander" initials="BA" userId="S::binny.alexander@ansrsource.com::ae396039-7e0e-4526-82c1-b2ef28305aed" providerId="AD"/>
  <p188:author id="{06F5A5E3-D0A3-6848-C515-E8E4732F7D91}" name="Shiraz Khan" initials="SK" userId="S::shiraz.khan@ansrsource.com::62c17027-64c4-47f7-9d38-93ce0ae20271" providerId="AD"/>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B7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C5E76E-3F61-4571-081E-63504D245537}" v="9" dt="2024-09-03T23:00:15.2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6"/>
    <p:restoredTop sz="94719"/>
  </p:normalViewPr>
  <p:slideViewPr>
    <p:cSldViewPr snapToGrid="0">
      <p:cViewPr varScale="1">
        <p:scale>
          <a:sx n="85" d="100"/>
          <a:sy n="85" d="100"/>
        </p:scale>
        <p:origin x="75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43" Type="http://customschemas.google.com/relationships/presentationmetadata" Target="metadata"/><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4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ya Watts" userId="S::maya.watts@arizonafuture.org::ac55bfc5-e499-4deb-aff3-94883917afa7" providerId="AD" clId="Web-{25C5E76E-3F61-4571-081E-63504D245537}"/>
    <pc:docChg chg="modSld">
      <pc:chgData name="Maya Watts" userId="S::maya.watts@arizonafuture.org::ac55bfc5-e499-4deb-aff3-94883917afa7" providerId="AD" clId="Web-{25C5E76E-3F61-4571-081E-63504D245537}" dt="2024-09-03T23:00:15.271" v="7" actId="20577"/>
      <pc:docMkLst>
        <pc:docMk/>
      </pc:docMkLst>
      <pc:sldChg chg="addSp modSp">
        <pc:chgData name="Maya Watts" userId="S::maya.watts@arizonafuture.org::ac55bfc5-e499-4deb-aff3-94883917afa7" providerId="AD" clId="Web-{25C5E76E-3F61-4571-081E-63504D245537}" dt="2024-09-03T23:00:15.271" v="7" actId="20577"/>
        <pc:sldMkLst>
          <pc:docMk/>
          <pc:sldMk cId="0" sldId="264"/>
        </pc:sldMkLst>
        <pc:spChg chg="add mod">
          <ac:chgData name="Maya Watts" userId="S::maya.watts@arizonafuture.org::ac55bfc5-e499-4deb-aff3-94883917afa7" providerId="AD" clId="Web-{25C5E76E-3F61-4571-081E-63504D245537}" dt="2024-09-03T23:00:15.271" v="7" actId="20577"/>
          <ac:spMkLst>
            <pc:docMk/>
            <pc:sldMk cId="0" sldId="264"/>
            <ac:spMk id="3" creationId="{2E8E7B99-79AC-8797-4F0D-052126DA87D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Google Shape;2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 name="Google Shape;2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40fe70efb2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40fe70efb2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40fe70efb2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g240fe70efb2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40fe70efb2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g240fe70efb2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40fe70efb2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g240fe70efb2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40fe70efb2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g240fe70efb2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40fe70efb2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g240fe70efb2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40fe70efb2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240fe70efb2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240fe70efb2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240fe70efb2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40fe70efb2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240fe70efb2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40fe70efb2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1" name="Google Shape;281;g240fe70efb2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240fe70efb2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2" name="Google Shape;292;g240fe70efb2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40fe70efb2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g240fe70efb2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40fe70efb2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5" name="Google Shape;315;g240fe70efb2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40fe70efb2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7" name="Google Shape;327;g240fe70efb2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40fe70efb2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8" name="Google Shape;338;g240fe70efb2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40fe70efb2_0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g240fe70efb2_0_2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4" name="Google Shape;39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240fe70efb2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 name="Google Shape;85;g240fe70efb2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40fe70efb2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g240fe70efb2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40fe70efb2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240fe70efb2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40fe70efb2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g240fe70efb2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40fe70efb2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g240fe70efb2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40fe70efb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g240fe70efb2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40fe70efb2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6" name="Google Shape;156;g240fe70efb2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o type &amp; insert pic">
  <p:cSld name="To type &amp; insert pic">
    <p:spTree>
      <p:nvGrpSpPr>
        <p:cNvPr id="1" name="Shape 8"/>
        <p:cNvGrpSpPr/>
        <p:nvPr/>
      </p:nvGrpSpPr>
      <p:grpSpPr>
        <a:xfrm>
          <a:off x="0" y="0"/>
          <a:ext cx="0" cy="0"/>
          <a:chOff x="0" y="0"/>
          <a:chExt cx="0" cy="0"/>
        </a:xfrm>
      </p:grpSpPr>
      <p:sp>
        <p:nvSpPr>
          <p:cNvPr id="9" name="Google Shape;9;p10"/>
          <p:cNvSpPr/>
          <p:nvPr/>
        </p:nvSpPr>
        <p:spPr>
          <a:xfrm>
            <a:off x="-15496" y="348386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10;p10"/>
          <p:cNvSpPr/>
          <p:nvPr/>
        </p:nvSpPr>
        <p:spPr>
          <a:xfrm>
            <a:off x="839172" y="800906"/>
            <a:ext cx="5619750" cy="535305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11;p10"/>
          <p:cNvSpPr txBox="1">
            <a:spLocks noGrp="1"/>
          </p:cNvSpPr>
          <p:nvPr>
            <p:ph type="body" idx="1"/>
          </p:nvPr>
        </p:nvSpPr>
        <p:spPr>
          <a:xfrm>
            <a:off x="6819900" y="2514600"/>
            <a:ext cx="5019675" cy="4097338"/>
          </a:xfrm>
          <a:prstGeom prst="rect">
            <a:avLst/>
          </a:prstGeom>
          <a:noFill/>
          <a:ln>
            <a:noFill/>
          </a:ln>
        </p:spPr>
        <p:txBody>
          <a:bodyPr spcFirstLastPara="1" wrap="square" lIns="91425" tIns="45700" rIns="91425" bIns="45700" anchor="t" anchorCtr="0">
            <a:noAutofit/>
          </a:bodyPr>
          <a:lstStyle>
            <a:lvl1pPr marL="457200" marR="0" lvl="0" indent="-317500" algn="l" rtl="0">
              <a:lnSpc>
                <a:spcPct val="90000"/>
              </a:lnSpc>
              <a:spcBef>
                <a:spcPts val="10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body" idx="2"/>
          </p:nvPr>
        </p:nvSpPr>
        <p:spPr>
          <a:xfrm>
            <a:off x="839172" y="800906"/>
            <a:ext cx="5609253" cy="5353832"/>
          </a:xfrm>
          <a:prstGeom prst="rect">
            <a:avLst/>
          </a:prstGeom>
          <a:solidFill>
            <a:srgbClr val="BFBFBF"/>
          </a:soli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bg>
      <p:bgPr>
        <a:solidFill>
          <a:schemeClr val="lt1"/>
        </a:solidFill>
        <a:effectLst/>
      </p:bgPr>
    </p:bg>
    <p:spTree>
      <p:nvGrpSpPr>
        <p:cNvPr id="1" name="Shape 14"/>
        <p:cNvGrpSpPr/>
        <p:nvPr/>
      </p:nvGrpSpPr>
      <p:grpSpPr>
        <a:xfrm>
          <a:off x="0" y="0"/>
          <a:ext cx="0" cy="0"/>
          <a:chOff x="0" y="0"/>
          <a:chExt cx="0" cy="0"/>
        </a:xfrm>
      </p:grpSpPr>
      <p:sp>
        <p:nvSpPr>
          <p:cNvPr id="15" name="Google Shape;15;p11"/>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11"/>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 name="Google Shape;17;p11"/>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8" name="Google Shape;18;p11"/>
          <p:cNvSpPr>
            <a:spLocks noGrp="1"/>
          </p:cNvSpPr>
          <p:nvPr>
            <p:ph type="pic" idx="2"/>
          </p:nvPr>
        </p:nvSpPr>
        <p:spPr>
          <a:xfrm>
            <a:off x="0" y="0"/>
            <a:ext cx="12192000" cy="3400425"/>
          </a:xfrm>
          <a:prstGeom prst="rect">
            <a:avLst/>
          </a:prstGeom>
          <a:solidFill>
            <a:srgbClr val="BFBFBF"/>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19"/>
        <p:cNvGrpSpPr/>
        <p:nvPr/>
      </p:nvGrpSpPr>
      <p:grpSpPr>
        <a:xfrm>
          <a:off x="0" y="0"/>
          <a:ext cx="0" cy="0"/>
          <a:chOff x="0" y="0"/>
          <a:chExt cx="0" cy="0"/>
        </a:xfrm>
      </p:grpSpPr>
      <p:sp>
        <p:nvSpPr>
          <p:cNvPr id="20" name="Google Shape;20;p12"/>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12"/>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1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3" name="Google Shape;23;p12"/>
          <p:cNvSpPr>
            <a:spLocks noGrp="1"/>
          </p:cNvSpPr>
          <p:nvPr>
            <p:ph type="pic" idx="2"/>
          </p:nvPr>
        </p:nvSpPr>
        <p:spPr>
          <a:xfrm>
            <a:off x="762000" y="2132015"/>
            <a:ext cx="3556000" cy="2395538"/>
          </a:xfrm>
          <a:prstGeom prst="rect">
            <a:avLst/>
          </a:prstGeom>
          <a:solidFill>
            <a:srgbClr val="BFBFBF"/>
          </a:solidFill>
          <a:ln>
            <a:noFill/>
          </a:ln>
        </p:spPr>
      </p:sp>
      <p:sp>
        <p:nvSpPr>
          <p:cNvPr id="24" name="Google Shape;24;p12"/>
          <p:cNvSpPr>
            <a:spLocks noGrp="1"/>
          </p:cNvSpPr>
          <p:nvPr>
            <p:ph type="pic" idx="3"/>
          </p:nvPr>
        </p:nvSpPr>
        <p:spPr>
          <a:xfrm>
            <a:off x="4318000" y="2132015"/>
            <a:ext cx="3556000" cy="2395538"/>
          </a:xfrm>
          <a:prstGeom prst="rect">
            <a:avLst/>
          </a:prstGeom>
          <a:solidFill>
            <a:srgbClr val="BFBFBF"/>
          </a:solidFill>
          <a:ln>
            <a:noFill/>
          </a:ln>
        </p:spPr>
      </p:sp>
      <p:sp>
        <p:nvSpPr>
          <p:cNvPr id="25" name="Google Shape;25;p12"/>
          <p:cNvSpPr>
            <a:spLocks noGrp="1"/>
          </p:cNvSpPr>
          <p:nvPr>
            <p:ph type="pic" idx="4"/>
          </p:nvPr>
        </p:nvSpPr>
        <p:spPr>
          <a:xfrm>
            <a:off x="7874000" y="2132015"/>
            <a:ext cx="3556000" cy="2395538"/>
          </a:xfrm>
          <a:prstGeom prst="rect">
            <a:avLst/>
          </a:prstGeom>
          <a:solidFill>
            <a:srgbClr val="BFBFBF"/>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339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p:nvPr/>
        </p:nvSpPr>
        <p:spPr>
          <a:xfrm>
            <a:off x="838200" y="786537"/>
            <a:ext cx="5620789" cy="5390426"/>
          </a:xfrm>
          <a:prstGeom prst="rect">
            <a:avLst/>
          </a:prstGeom>
          <a:noFill/>
          <a:ln>
            <a:noFill/>
          </a:ln>
        </p:spPr>
        <p:txBody>
          <a:bodyPr spcFirstLastPara="1" wrap="square" lIns="91425" tIns="45700" rIns="91425" bIns="45700" anchor="t" anchorCtr="0">
            <a:noAutofit/>
          </a:bodyPr>
          <a:lstStyle/>
          <a:p>
            <a:pPr marL="228600" marR="0" lvl="0" indent="-50800" algn="l" rtl="0">
              <a:lnSpc>
                <a:spcPct val="90000"/>
              </a:lnSpc>
              <a:spcBef>
                <a:spcPts val="0"/>
              </a:spcBef>
              <a:spcAft>
                <a:spcPts val="0"/>
              </a:spcAft>
              <a:buClr>
                <a:schemeClr val="dk1"/>
              </a:buClr>
              <a:buSzPts val="2800"/>
              <a:buFont typeface="Arial"/>
              <a:buNone/>
            </a:pPr>
            <a:endParaRPr sz="28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Google Shape;30;p1"/>
          <p:cNvSpPr/>
          <p:nvPr/>
        </p:nvSpPr>
        <p:spPr>
          <a:xfrm>
            <a:off x="0" y="0"/>
            <a:ext cx="7132320" cy="6858000"/>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1"/>
          <p:cNvSpPr txBox="1"/>
          <p:nvPr/>
        </p:nvSpPr>
        <p:spPr>
          <a:xfrm>
            <a:off x="7369275" y="3690449"/>
            <a:ext cx="3933725" cy="2677616"/>
          </a:xfrm>
          <a:prstGeom prst="rect">
            <a:avLst/>
          </a:prstGeom>
          <a:noFill/>
          <a:ln>
            <a:noFill/>
          </a:ln>
        </p:spPr>
        <p:txBody>
          <a:bodyPr spcFirstLastPara="1" wrap="square" lIns="91425" tIns="45700" rIns="91425" bIns="45700" anchor="t" anchorCtr="0">
            <a:spAutoFit/>
          </a:bodyPr>
          <a:lstStyle/>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Young Professionals Transformation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Unpack Learning Targets</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Vocabulary Instruction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Problem and Research Simulation</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Prototyping Solution </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Share Synergy Protocol </a:t>
            </a:r>
            <a:endParaRPr sz="1600" dirty="0">
              <a:solidFill>
                <a:srgbClr val="191919"/>
              </a:solidFill>
              <a:latin typeface="Larsseit"/>
            </a:endParaRPr>
          </a:p>
          <a:p>
            <a:pPr marL="342900" marR="0" lvl="0" indent="-323850" algn="l" rtl="0">
              <a:lnSpc>
                <a:spcPct val="150000"/>
              </a:lnSpc>
              <a:spcBef>
                <a:spcPts val="0"/>
              </a:spcBef>
              <a:spcAft>
                <a:spcPts val="0"/>
              </a:spcAft>
              <a:buClr>
                <a:srgbClr val="191919"/>
              </a:buClr>
              <a:buSzPts val="1700"/>
              <a:buChar char="•"/>
            </a:pPr>
            <a:r>
              <a:rPr lang="en-US" sz="1600" dirty="0">
                <a:solidFill>
                  <a:srgbClr val="191919"/>
                </a:solidFill>
                <a:latin typeface="Larsseit"/>
              </a:rPr>
              <a:t>Refine Solution</a:t>
            </a:r>
            <a:endParaRPr sz="1600" dirty="0">
              <a:solidFill>
                <a:srgbClr val="3F3F3F"/>
              </a:solidFill>
              <a:latin typeface="Larsseit"/>
              <a:sym typeface="Arial"/>
            </a:endParaRPr>
          </a:p>
        </p:txBody>
      </p:sp>
      <p:grpSp>
        <p:nvGrpSpPr>
          <p:cNvPr id="33" name="Google Shape;33;p1"/>
          <p:cNvGrpSpPr/>
          <p:nvPr/>
        </p:nvGrpSpPr>
        <p:grpSpPr>
          <a:xfrm flipV="1">
            <a:off x="1120263" y="3197175"/>
            <a:ext cx="7535136" cy="173577"/>
            <a:chOff x="1285523" y="3560341"/>
            <a:chExt cx="8432234" cy="194242"/>
          </a:xfrm>
        </p:grpSpPr>
        <p:sp>
          <p:nvSpPr>
            <p:cNvPr id="34" name="Google Shape;34;p1"/>
            <p:cNvSpPr/>
            <p:nvPr/>
          </p:nvSpPr>
          <p:spPr>
            <a:xfrm>
              <a:off x="1285523" y="3631045"/>
              <a:ext cx="8432234" cy="64931"/>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 name="Google Shape;35;p1"/>
            <p:cNvSpPr/>
            <p:nvPr/>
          </p:nvSpPr>
          <p:spPr>
            <a:xfrm>
              <a:off x="1285523" y="3560619"/>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36;p1"/>
            <p:cNvSpPr/>
            <p:nvPr/>
          </p:nvSpPr>
          <p:spPr>
            <a:xfrm>
              <a:off x="3870960" y="3560480"/>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37;p1"/>
            <p:cNvSpPr/>
            <p:nvPr/>
          </p:nvSpPr>
          <p:spPr>
            <a:xfrm>
              <a:off x="6456397" y="3560619"/>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 name="Google Shape;38;p1"/>
            <p:cNvSpPr/>
            <p:nvPr/>
          </p:nvSpPr>
          <p:spPr>
            <a:xfrm>
              <a:off x="9523793" y="3560341"/>
              <a:ext cx="193964" cy="193964"/>
            </a:xfrm>
            <a:prstGeom prst="ellipse">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9" name="Google Shape;39;p1"/>
          <p:cNvSpPr txBox="1"/>
          <p:nvPr/>
        </p:nvSpPr>
        <p:spPr>
          <a:xfrm>
            <a:off x="136855" y="182353"/>
            <a:ext cx="124880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Lesson </a:t>
            </a:r>
            <a:r>
              <a:rPr lang="en-US" sz="1800">
                <a:solidFill>
                  <a:schemeClr val="dk1"/>
                </a:solidFill>
              </a:rPr>
              <a:t>3</a:t>
            </a:r>
            <a:endParaRPr/>
          </a:p>
        </p:txBody>
      </p:sp>
      <p:pic>
        <p:nvPicPr>
          <p:cNvPr id="40" name="Google Shape;40;p1" descr="Shape&#10;&#10;Description automatically generated"/>
          <p:cNvPicPr preferRelativeResize="0"/>
          <p:nvPr/>
        </p:nvPicPr>
        <p:blipFill rotWithShape="1">
          <a:blip r:embed="rId3">
            <a:alphaModFix/>
          </a:blip>
          <a:srcRect/>
          <a:stretch/>
        </p:blipFill>
        <p:spPr>
          <a:xfrm>
            <a:off x="1120263" y="1744225"/>
            <a:ext cx="959154" cy="959154"/>
          </a:xfrm>
          <a:prstGeom prst="rect">
            <a:avLst/>
          </a:prstGeom>
          <a:noFill/>
          <a:ln>
            <a:noFill/>
          </a:ln>
        </p:spPr>
      </p:pic>
      <p:sp>
        <p:nvSpPr>
          <p:cNvPr id="3" name="TextBox 2">
            <a:extLst>
              <a:ext uri="{FF2B5EF4-FFF2-40B4-BE49-F238E27FC236}">
                <a16:creationId xmlns:a16="http://schemas.microsoft.com/office/drawing/2014/main" id="{77320911-BE1A-BF34-EC1C-9926CA014156}"/>
              </a:ext>
            </a:extLst>
          </p:cNvPr>
          <p:cNvSpPr txBox="1"/>
          <p:nvPr/>
        </p:nvSpPr>
        <p:spPr>
          <a:xfrm>
            <a:off x="2242902" y="1356546"/>
            <a:ext cx="5289858" cy="1567545"/>
          </a:xfrm>
          <a:prstGeom prst="rect">
            <a:avLst/>
          </a:prstGeom>
          <a:noFill/>
        </p:spPr>
        <p:txBody>
          <a:bodyPr wrap="square" lIns="91440" tIns="45720" rIns="91440" bIns="45720" rtlCol="0" anchor="t">
            <a:spAutoFit/>
          </a:bodyPr>
          <a:lstStyle/>
          <a:p>
            <a:r>
              <a:rPr lang="en-US" sz="3600" dirty="0">
                <a:latin typeface="Larsseit"/>
                <a:ea typeface="Poppins Bold" charset="0"/>
                <a:cs typeface="Poppins Bold"/>
              </a:rPr>
              <a:t>Security: Back to the Drawing Board</a:t>
            </a:r>
          </a:p>
          <a:p>
            <a:pPr>
              <a:lnSpc>
                <a:spcPct val="200000"/>
              </a:lnSpc>
            </a:pPr>
            <a:r>
              <a:rPr lang="en-US" dirty="0">
                <a:latin typeface="Larsseit"/>
                <a:cs typeface="Poppins Bold"/>
              </a:rPr>
              <a:t>How do I make good decisions when I am solving a problem?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g240fe70efb2_0_92"/>
          <p:cNvSpPr txBox="1">
            <a:spLocks noGrp="1"/>
          </p:cNvSpPr>
          <p:nvPr>
            <p:ph type="body" idx="1"/>
          </p:nvPr>
        </p:nvSpPr>
        <p:spPr>
          <a:xfrm>
            <a:off x="6819900" y="2514600"/>
            <a:ext cx="4439227" cy="4097400"/>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When we follow these four steps, we can make smart decisions, learn from research and mistakes, and create amazing solutions!</a:t>
            </a: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r>
              <a:rPr lang="en-US" sz="1800" dirty="0">
                <a:latin typeface="Larsseit"/>
              </a:rPr>
              <a:t>Let’s practice by trying to solve a problem as Young Professionals.</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160" name="Google Shape;160;g240fe70efb2_0_9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1" name="Google Shape;161;g240fe70efb2_0_9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62" name="Google Shape;162;g240fe70efb2_0_9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63" name="Google Shape;163;g240fe70efb2_0_92"/>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rPr>
              <a:t>Talking Points</a:t>
            </a:r>
            <a:endParaRPr>
              <a:latin typeface="Larsseit Medium"/>
            </a:endParaRPr>
          </a:p>
        </p:txBody>
      </p:sp>
      <p:pic>
        <p:nvPicPr>
          <p:cNvPr id="164" name="Google Shape;164;g240fe70efb2_0_9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133A8E2C-03B7-6A5F-9E10-1B211EEDDC1F}"/>
              </a:ext>
            </a:extLst>
          </p:cNvPr>
          <p:cNvSpPr txBox="1"/>
          <p:nvPr/>
        </p:nvSpPr>
        <p:spPr>
          <a:xfrm>
            <a:off x="781640" y="126898"/>
            <a:ext cx="751596"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9</a:t>
            </a:r>
          </a:p>
        </p:txBody>
      </p:sp>
      <p:sp>
        <p:nvSpPr>
          <p:cNvPr id="3" name="Google Shape;114;g240fe70efb2_0_52">
            <a:extLst>
              <a:ext uri="{FF2B5EF4-FFF2-40B4-BE49-F238E27FC236}">
                <a16:creationId xmlns:a16="http://schemas.microsoft.com/office/drawing/2014/main" id="{8427CECF-AEB5-C586-0C05-840455EFB4F2}"/>
              </a:ext>
            </a:extLst>
          </p:cNvPr>
          <p:cNvSpPr txBox="1"/>
          <p:nvPr/>
        </p:nvSpPr>
        <p:spPr>
          <a:xfrm>
            <a:off x="3127552" y="4676063"/>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8643AD30-44E2-AD67-F2F6-29D39EEB6F45}"/>
              </a:ext>
            </a:extLst>
          </p:cNvPr>
          <p:cNvSpPr txBox="1"/>
          <p:nvPr/>
        </p:nvSpPr>
        <p:spPr>
          <a:xfrm>
            <a:off x="3025952"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6" name="Google Shape;114;g240fe70efb2_0_52">
            <a:extLst>
              <a:ext uri="{FF2B5EF4-FFF2-40B4-BE49-F238E27FC236}">
                <a16:creationId xmlns:a16="http://schemas.microsoft.com/office/drawing/2014/main" id="{56356910-BC00-F797-C31B-51CCB5D0633B}"/>
              </a:ext>
            </a:extLst>
          </p:cNvPr>
          <p:cNvSpPr txBox="1"/>
          <p:nvPr/>
        </p:nvSpPr>
        <p:spPr>
          <a:xfrm>
            <a:off x="4780861"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7" name="Google Shape;114;g240fe70efb2_0_52">
            <a:extLst>
              <a:ext uri="{FF2B5EF4-FFF2-40B4-BE49-F238E27FC236}">
                <a16:creationId xmlns:a16="http://schemas.microsoft.com/office/drawing/2014/main" id="{656C6143-49A4-7554-A5C6-4A0F6D774501}"/>
              </a:ext>
            </a:extLst>
          </p:cNvPr>
          <p:cNvSpPr txBox="1"/>
          <p:nvPr/>
        </p:nvSpPr>
        <p:spPr>
          <a:xfrm>
            <a:off x="4725445" y="4962391"/>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8" name="Google Shape;103;g240fe70efb2_0_40">
            <a:extLst>
              <a:ext uri="{FF2B5EF4-FFF2-40B4-BE49-F238E27FC236}">
                <a16:creationId xmlns:a16="http://schemas.microsoft.com/office/drawing/2014/main" id="{F1406806-7E7C-4173-2398-5EB4829A2482}"/>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240fe70efb2_0_112"/>
          <p:cNvSpPr txBox="1"/>
          <p:nvPr/>
        </p:nvSpPr>
        <p:spPr>
          <a:xfrm>
            <a:off x="1018650" y="1891194"/>
            <a:ext cx="10154700" cy="326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Problem:</a:t>
            </a:r>
            <a:r>
              <a:rPr lang="en-US" sz="2400" dirty="0">
                <a:latin typeface="Larsseit"/>
                <a:ea typeface="Calibri"/>
                <a:cs typeface="Calibri"/>
                <a:sym typeface="Calibri"/>
              </a:rPr>
              <a:t> A professional person or company usually has a logo, or a picture, that shows the world who they are, what they do, and even what their personality is like. You can see them on TV, in newspapers and magazines, and even on the items you buy. </a:t>
            </a:r>
            <a:endParaRPr sz="2400" dirty="0">
              <a:latin typeface="Larsseit"/>
              <a:ea typeface="Calibri"/>
              <a:cs typeface="Calibri"/>
              <a:sym typeface="Calibri"/>
            </a:endParaRPr>
          </a:p>
          <a:p>
            <a:pPr marL="0" lvl="0" indent="0" algn="l" rtl="0">
              <a:spcBef>
                <a:spcPts val="0"/>
              </a:spcBef>
              <a:spcAft>
                <a:spcPts val="0"/>
              </a:spcAft>
              <a:buNone/>
            </a:pPr>
            <a:endParaRPr sz="2400" dirty="0">
              <a:latin typeface="Larsseit"/>
              <a:ea typeface="Calibri"/>
              <a:cs typeface="Calibri"/>
              <a:sym typeface="Calibri"/>
            </a:endParaRPr>
          </a:p>
          <a:p>
            <a:pPr marL="0" lvl="0" indent="0" algn="l" rtl="0">
              <a:spcBef>
                <a:spcPts val="0"/>
              </a:spcBef>
              <a:spcAft>
                <a:spcPts val="0"/>
              </a:spcAft>
              <a:buNone/>
            </a:pPr>
            <a:r>
              <a:rPr lang="en-US" sz="2400" dirty="0">
                <a:latin typeface="Larsseit"/>
                <a:ea typeface="Calibri"/>
                <a:cs typeface="Calibri"/>
                <a:sym typeface="Calibri"/>
              </a:rPr>
              <a:t>As </a:t>
            </a:r>
            <a:r>
              <a:rPr lang="en-US" sz="2400" b="1" dirty="0">
                <a:latin typeface="Larsseit"/>
                <a:ea typeface="Calibri"/>
                <a:cs typeface="Calibri"/>
                <a:sym typeface="Calibri"/>
              </a:rPr>
              <a:t>Young Professionals, you may need your own logo</a:t>
            </a:r>
            <a:r>
              <a:rPr lang="en-US" sz="2400" dirty="0">
                <a:latin typeface="Larsseit"/>
                <a:ea typeface="Calibri"/>
                <a:cs typeface="Calibri"/>
                <a:sym typeface="Calibri"/>
              </a:rPr>
              <a:t> so that you can show the world who you are. You will have to </a:t>
            </a:r>
            <a:r>
              <a:rPr lang="en-US" sz="2400" b="1" dirty="0">
                <a:latin typeface="Larsseit"/>
                <a:ea typeface="Calibri"/>
                <a:cs typeface="Calibri"/>
                <a:sym typeface="Calibri"/>
              </a:rPr>
              <a:t>research, design, share, and fix </a:t>
            </a:r>
            <a:r>
              <a:rPr lang="en-US" sz="2400" dirty="0">
                <a:latin typeface="Larsseit"/>
                <a:ea typeface="Calibri"/>
                <a:cs typeface="Calibri"/>
                <a:sym typeface="Calibri"/>
              </a:rPr>
              <a:t>your own logo.</a:t>
            </a:r>
            <a:endParaRPr sz="2400" dirty="0">
              <a:latin typeface="Larsseit"/>
              <a:ea typeface="Calibri"/>
              <a:cs typeface="Calibri"/>
              <a:sym typeface="Calibri"/>
            </a:endParaRPr>
          </a:p>
        </p:txBody>
      </p:sp>
      <p:sp>
        <p:nvSpPr>
          <p:cNvPr id="170" name="Google Shape;170;g240fe70efb2_0_112"/>
          <p:cNvSpPr txBox="1"/>
          <p:nvPr/>
        </p:nvSpPr>
        <p:spPr>
          <a:xfrm>
            <a:off x="4626300" y="5095025"/>
            <a:ext cx="2939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i="1"/>
          </a:p>
        </p:txBody>
      </p:sp>
      <p:sp>
        <p:nvSpPr>
          <p:cNvPr id="2" name="TextBox 1">
            <a:extLst>
              <a:ext uri="{FF2B5EF4-FFF2-40B4-BE49-F238E27FC236}">
                <a16:creationId xmlns:a16="http://schemas.microsoft.com/office/drawing/2014/main" id="{71427929-3AA3-1E96-D500-CDA1D35AF1D7}"/>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10</a:t>
            </a:r>
          </a:p>
        </p:txBody>
      </p:sp>
      <p:pic>
        <p:nvPicPr>
          <p:cNvPr id="3" name="Google Shape;162;g240fe70efb2_0_92" descr="Shape, icon&#10;&#10;Description automatically generated">
            <a:extLst>
              <a:ext uri="{FF2B5EF4-FFF2-40B4-BE49-F238E27FC236}">
                <a16:creationId xmlns:a16="http://schemas.microsoft.com/office/drawing/2014/main" id="{2E0AAC7B-29A0-E337-1B6F-8CD4390403F4}"/>
              </a:ext>
            </a:extLst>
          </p:cNvPr>
          <p:cNvPicPr preferRelativeResize="0"/>
          <p:nvPr/>
        </p:nvPicPr>
        <p:blipFill rotWithShape="1">
          <a:blip r:embed="rId3">
            <a:alphaModFix/>
          </a:blip>
          <a:srcRect/>
          <a:stretch/>
        </p:blipFill>
        <p:spPr>
          <a:xfrm>
            <a:off x="10798381" y="246062"/>
            <a:ext cx="1041194" cy="104119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Google Shape;176;g240fe70efb2_0_117"/>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1 is learning about the problem by doing “research.” </a:t>
            </a:r>
            <a:endParaRPr sz="1800" b="1" dirty="0">
              <a:latin typeface="Larsseit"/>
            </a:endParaRPr>
          </a:p>
          <a:p>
            <a:pPr marL="88900" indent="0">
              <a:lnSpc>
                <a:spcPct val="100000"/>
              </a:lnSpc>
              <a:spcBef>
                <a:spcPts val="0"/>
              </a:spcBef>
              <a:buSzPts val="1100"/>
              <a:buNone/>
            </a:pPr>
            <a:endParaRPr sz="1800" b="1" dirty="0">
              <a:latin typeface="Larsseit"/>
            </a:endParaRPr>
          </a:p>
          <a:p>
            <a:pPr marL="88900" indent="0">
              <a:lnSpc>
                <a:spcPct val="100000"/>
              </a:lnSpc>
              <a:spcBef>
                <a:spcPts val="0"/>
              </a:spcBef>
              <a:buSzPts val="1100"/>
              <a:buNone/>
            </a:pPr>
            <a:r>
              <a:rPr lang="en-US" sz="1800" dirty="0">
                <a:latin typeface="Larsseit"/>
              </a:rPr>
              <a:t>Today, we are going to “design” a solution for logos. A logo is a picture or a symbol that shows what a company or a professional person is like. Then, we are going to “design” our own logos to practice making smart choices and learning from our mistakes. The first step is to do “research” about logos.</a:t>
            </a:r>
            <a:endParaRPr sz="1800" dirty="0">
              <a:latin typeface="Larsseit"/>
            </a:endParaRPr>
          </a:p>
          <a:p>
            <a:pPr marL="88900" indent="0">
              <a:spcBef>
                <a:spcPts val="0"/>
              </a:spcBef>
              <a:buSzPts val="1100"/>
              <a:buNone/>
            </a:pPr>
            <a:endParaRPr sz="1800" dirty="0">
              <a:latin typeface="Larsseit"/>
            </a:endParaRPr>
          </a:p>
          <a:p>
            <a:pPr marL="0" indent="0">
              <a:lnSpc>
                <a:spcPct val="100000"/>
              </a:lnSpc>
              <a:spcBef>
                <a:spcPts val="0"/>
              </a:spcBef>
              <a:buSzPts val="1100"/>
              <a:buNone/>
            </a:pPr>
            <a:endParaRPr sz="1050" i="1" dirty="0">
              <a:latin typeface="Larsseit"/>
              <a:ea typeface="Arial"/>
              <a:cs typeface="Arial"/>
              <a:sym typeface="Arial"/>
            </a:endParaRPr>
          </a:p>
          <a:p>
            <a:pPr marL="0" indent="0">
              <a:lnSpc>
                <a:spcPct val="100000"/>
              </a:lnSpc>
              <a:spcBef>
                <a:spcPts val="0"/>
              </a:spcBef>
              <a:buSzPts val="1100"/>
              <a:buNone/>
            </a:pPr>
            <a:r>
              <a:rPr lang="en-US" sz="1050" i="1" dirty="0">
                <a:latin typeface="Larsseit"/>
                <a:ea typeface="Arial"/>
                <a:cs typeface="Arial"/>
                <a:sym typeface="Arial"/>
              </a:rPr>
              <a:t>[provide link to research simulation]</a:t>
            </a:r>
            <a:endParaRPr sz="1800" dirty="0">
              <a:latin typeface="Larsseit"/>
            </a:endParaRPr>
          </a:p>
        </p:txBody>
      </p:sp>
      <p:sp>
        <p:nvSpPr>
          <p:cNvPr id="177" name="Google Shape;177;g240fe70efb2_0_11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8" name="Google Shape;178;g240fe70efb2_0_117"/>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79" name="Google Shape;179;g240fe70efb2_0_117"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80" name="Google Shape;180;g240fe70efb2_0_117"/>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rPr>
              <a:t>Talking Points</a:t>
            </a:r>
            <a:endParaRPr>
              <a:latin typeface="Larsseit Medium"/>
            </a:endParaRPr>
          </a:p>
        </p:txBody>
      </p:sp>
      <p:pic>
        <p:nvPicPr>
          <p:cNvPr id="181" name="Google Shape;181;g240fe70efb2_0_117"/>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13CB8A06-2765-6A8B-0621-A6C74FF490D8}"/>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11</a:t>
            </a:r>
          </a:p>
        </p:txBody>
      </p:sp>
      <p:sp>
        <p:nvSpPr>
          <p:cNvPr id="3" name="Google Shape;114;g240fe70efb2_0_52">
            <a:extLst>
              <a:ext uri="{FF2B5EF4-FFF2-40B4-BE49-F238E27FC236}">
                <a16:creationId xmlns:a16="http://schemas.microsoft.com/office/drawing/2014/main" id="{0DB371D0-EC04-7B03-8CDB-557A3DD3D663}"/>
              </a:ext>
            </a:extLst>
          </p:cNvPr>
          <p:cNvSpPr txBox="1"/>
          <p:nvPr/>
        </p:nvSpPr>
        <p:spPr>
          <a:xfrm>
            <a:off x="3025952"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F999C131-656F-4EEE-AB3F-F95E9856E2FF}"/>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240fe70efb2_0_127"/>
          <p:cNvSpPr txBox="1"/>
          <p:nvPr/>
        </p:nvSpPr>
        <p:spPr>
          <a:xfrm>
            <a:off x="765765" y="433288"/>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Prototyping Solution</a:t>
            </a:r>
            <a:endParaRPr sz="1600" b="1" dirty="0">
              <a:latin typeface="Larsseit"/>
            </a:endParaRPr>
          </a:p>
        </p:txBody>
      </p:sp>
      <p:sp>
        <p:nvSpPr>
          <p:cNvPr id="193" name="Google Shape;193;g240fe70efb2_0_127"/>
          <p:cNvSpPr txBox="1">
            <a:spLocks noGrp="1"/>
          </p:cNvSpPr>
          <p:nvPr>
            <p:ph type="body" idx="1"/>
          </p:nvPr>
        </p:nvSpPr>
        <p:spPr>
          <a:xfrm>
            <a:off x="6819900" y="2317107"/>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2 is to “design” a solution for the problem using the information we learned. </a:t>
            </a:r>
            <a:endParaRPr sz="1800" b="1"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Young Professionals, now that you have done some “research,” you will “design” a solution for a logo. Your job is to decide what kind of Young Professional you are and then decide how you are going to show that to the world with your own professional logo.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Remember that there are </a:t>
            </a:r>
            <a:r>
              <a:rPr lang="en-US" sz="1800" b="1" dirty="0">
                <a:latin typeface="Larsseit"/>
              </a:rPr>
              <a:t>three rules</a:t>
            </a:r>
            <a:r>
              <a:rPr lang="en-US" sz="1800" dirty="0">
                <a:latin typeface="Larsseit"/>
              </a:rPr>
              <a:t> to follow when </a:t>
            </a:r>
            <a:r>
              <a:rPr lang="en-US" sz="1800" b="1" dirty="0">
                <a:latin typeface="Larsseit"/>
              </a:rPr>
              <a:t>designing a logo</a:t>
            </a:r>
            <a:r>
              <a:rPr lang="en-US" sz="1800" dirty="0">
                <a:latin typeface="Larsseit"/>
              </a:rPr>
              <a:t>: first, you choose the </a:t>
            </a:r>
            <a:r>
              <a:rPr lang="en-US" sz="1800" b="1" dirty="0">
                <a:latin typeface="Larsseit"/>
              </a:rPr>
              <a:t>message</a:t>
            </a:r>
            <a:r>
              <a:rPr lang="en-US" sz="1800" dirty="0">
                <a:latin typeface="Larsseit"/>
              </a:rPr>
              <a:t>, then you design the </a:t>
            </a:r>
            <a:r>
              <a:rPr lang="en-US" sz="1800" b="1" dirty="0">
                <a:latin typeface="Larsseit"/>
              </a:rPr>
              <a:t>drawing</a:t>
            </a:r>
            <a:r>
              <a:rPr lang="en-US" sz="1800" dirty="0">
                <a:latin typeface="Larsseit"/>
              </a:rPr>
              <a:t>, and then you decide on your logo </a:t>
            </a:r>
            <a:r>
              <a:rPr lang="en-US" sz="1800" b="1" dirty="0">
                <a:latin typeface="Larsseit"/>
              </a:rPr>
              <a:t>colors</a:t>
            </a:r>
            <a:r>
              <a:rPr lang="en-US" sz="1800" dirty="0">
                <a:latin typeface="Larsseit"/>
              </a:rPr>
              <a:t>. Let’s do it step by step.</a:t>
            </a:r>
            <a:endParaRPr sz="1800" dirty="0">
              <a:latin typeface="Larsseit"/>
            </a:endParaRPr>
          </a:p>
        </p:txBody>
      </p:sp>
      <p:sp>
        <p:nvSpPr>
          <p:cNvPr id="194" name="Google Shape;194;g240fe70efb2_0_12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g240fe70efb2_0_127"/>
          <p:cNvSpPr txBox="1">
            <a:spLocks noGrp="1"/>
          </p:cNvSpPr>
          <p:nvPr>
            <p:ph type="body" idx="2"/>
          </p:nvPr>
        </p:nvSpPr>
        <p:spPr>
          <a:xfrm>
            <a:off x="765765" y="766659"/>
            <a:ext cx="5682807" cy="5388047"/>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96" name="Google Shape;196;g240fe70efb2_0_127"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97" name="Google Shape;197;g240fe70efb2_0_127"/>
          <p:cNvSpPr txBox="1"/>
          <p:nvPr/>
        </p:nvSpPr>
        <p:spPr>
          <a:xfrm>
            <a:off x="6894119" y="181204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98" name="Google Shape;198;g240fe70efb2_0_127"/>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01D5FB48-79EF-DC5A-D0F0-49C51A191FDE}"/>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12</a:t>
            </a:r>
          </a:p>
        </p:txBody>
      </p:sp>
      <p:sp>
        <p:nvSpPr>
          <p:cNvPr id="3" name="Google Shape;114;g240fe70efb2_0_52">
            <a:extLst>
              <a:ext uri="{FF2B5EF4-FFF2-40B4-BE49-F238E27FC236}">
                <a16:creationId xmlns:a16="http://schemas.microsoft.com/office/drawing/2014/main" id="{6401E233-F615-5ECD-05A3-6AD770425422}"/>
              </a:ext>
            </a:extLst>
          </p:cNvPr>
          <p:cNvSpPr txBox="1"/>
          <p:nvPr/>
        </p:nvSpPr>
        <p:spPr>
          <a:xfrm>
            <a:off x="4771624"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4"/>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4" name="Google Shape;204;p4"/>
          <p:cNvSpPr txBox="1">
            <a:spLocks noGrp="1"/>
          </p:cNvSpPr>
          <p:nvPr>
            <p:ph type="body" idx="1"/>
          </p:nvPr>
        </p:nvSpPr>
        <p:spPr>
          <a:xfrm>
            <a:off x="6819900" y="2301167"/>
            <a:ext cx="5019675" cy="4182759"/>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None/>
            </a:pPr>
            <a:r>
              <a:rPr lang="en-US" sz="1800" dirty="0">
                <a:latin typeface="Larsseit"/>
              </a:rPr>
              <a:t>Decide what is the most important thing you want people to know about you as a Young Professional. What is your </a:t>
            </a:r>
            <a:r>
              <a:rPr lang="en-US" sz="1800" b="1" dirty="0">
                <a:latin typeface="Larsseit"/>
              </a:rPr>
              <a:t>message</a:t>
            </a:r>
            <a:r>
              <a:rPr lang="en-US" sz="1800" dirty="0">
                <a:latin typeface="Larsseit"/>
              </a:rPr>
              <a:t>?</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Imagine that you are looking into a mirror and you can see the most wonderful part of yourself as a student and as a Young Professional. You may feel that you are a very kind person, or you may want people to know that you are smart, or honest, or hardworking.</a:t>
            </a:r>
            <a:endParaRPr sz="1800" dirty="0">
              <a:latin typeface="Larsseit"/>
            </a:endParaRPr>
          </a:p>
          <a:p>
            <a:pPr marL="88900" indent="0">
              <a:lnSpc>
                <a:spcPct val="100000"/>
              </a:lnSpc>
              <a:spcBef>
                <a:spcPts val="0"/>
              </a:spcBef>
              <a:buNone/>
            </a:pPr>
            <a:r>
              <a:rPr lang="en-US" sz="1800" dirty="0">
                <a:latin typeface="Larsseit"/>
              </a:rPr>
              <a:t> </a:t>
            </a:r>
            <a:endParaRPr sz="1800" dirty="0">
              <a:latin typeface="Larsseit"/>
            </a:endParaRPr>
          </a:p>
          <a:p>
            <a:pPr marL="88900" indent="0">
              <a:lnSpc>
                <a:spcPct val="100000"/>
              </a:lnSpc>
              <a:spcBef>
                <a:spcPts val="0"/>
              </a:spcBef>
              <a:buNone/>
            </a:pPr>
            <a:r>
              <a:rPr lang="en-US" sz="1800" dirty="0">
                <a:latin typeface="Larsseit"/>
              </a:rPr>
              <a:t>You should think about which one is the most important thing to know about you and circle your choice. Or you can add a new one if you have a different idea.</a:t>
            </a:r>
            <a:endParaRPr sz="1800" dirty="0">
              <a:latin typeface="Larsseit"/>
            </a:endParaRPr>
          </a:p>
        </p:txBody>
      </p:sp>
      <p:sp>
        <p:nvSpPr>
          <p:cNvPr id="205" name="Google Shape;205;p4"/>
          <p:cNvSpPr txBox="1">
            <a:spLocks noGrp="1"/>
          </p:cNvSpPr>
          <p:nvPr>
            <p:ph type="body" idx="2"/>
          </p:nvPr>
        </p:nvSpPr>
        <p:spPr>
          <a:xfrm>
            <a:off x="839172" y="800906"/>
            <a:ext cx="5609253" cy="5353832"/>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06" name="Google Shape;206;p4"/>
          <p:cNvSpPr txBox="1"/>
          <p:nvPr/>
        </p:nvSpPr>
        <p:spPr>
          <a:xfrm>
            <a:off x="765783" y="434675"/>
            <a:ext cx="39768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100"/>
              <a:buFont typeface="Arial"/>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Clr>
                <a:schemeClr val="dk1"/>
              </a:buClr>
              <a:buSzPts val="1100"/>
              <a:buFont typeface="Arial"/>
              <a:buNone/>
            </a:pPr>
            <a:endParaRPr sz="1800" dirty="0">
              <a:solidFill>
                <a:srgbClr val="191919"/>
              </a:solidFill>
              <a:latin typeface="Larsseit"/>
            </a:endParaRPr>
          </a:p>
          <a:p>
            <a:pPr marL="0" marR="0" lvl="0" indent="0" algn="l" rtl="0">
              <a:spcBef>
                <a:spcPts val="0"/>
              </a:spcBef>
              <a:spcAft>
                <a:spcPts val="0"/>
              </a:spcAft>
              <a:buNone/>
            </a:pPr>
            <a:r>
              <a:rPr lang="en-IN" sz="1800" dirty="0">
                <a:solidFill>
                  <a:srgbClr val="191919"/>
                </a:solidFill>
                <a:latin typeface="Larsseit"/>
              </a:rPr>
              <a:t> </a:t>
            </a:r>
            <a:endParaRPr sz="1800" dirty="0">
              <a:solidFill>
                <a:srgbClr val="191919"/>
              </a:solidFill>
              <a:latin typeface="Larsseit"/>
            </a:endParaRPr>
          </a:p>
        </p:txBody>
      </p:sp>
      <p:sp>
        <p:nvSpPr>
          <p:cNvPr id="207" name="Google Shape;207;p4"/>
          <p:cNvSpPr txBox="1"/>
          <p:nvPr/>
        </p:nvSpPr>
        <p:spPr>
          <a:xfrm>
            <a:off x="6819900" y="1817358"/>
            <a:ext cx="388546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08" name="Google Shape;208;p4"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5A110626-CFF9-C0A6-053A-BE780525F82F}"/>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13</a:t>
            </a:r>
          </a:p>
        </p:txBody>
      </p:sp>
      <p:pic>
        <p:nvPicPr>
          <p:cNvPr id="4" name="Picture 3" descr="A screenshot of a white card&#10;&#10;Description automatically generated">
            <a:extLst>
              <a:ext uri="{FF2B5EF4-FFF2-40B4-BE49-F238E27FC236}">
                <a16:creationId xmlns:a16="http://schemas.microsoft.com/office/drawing/2014/main" id="{0CEC39D8-C993-29C3-FB6A-6EB705E4B1A5}"/>
              </a:ext>
            </a:extLst>
          </p:cNvPr>
          <p:cNvPicPr>
            <a:picLocks noChangeAspect="1"/>
          </p:cNvPicPr>
          <p:nvPr/>
        </p:nvPicPr>
        <p:blipFill>
          <a:blip r:embed="rId4"/>
          <a:stretch>
            <a:fillRect/>
          </a:stretch>
        </p:blipFill>
        <p:spPr>
          <a:xfrm>
            <a:off x="835025" y="2133600"/>
            <a:ext cx="5613400" cy="2590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40fe70efb2_0_14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g240fe70efb2_0_141"/>
          <p:cNvSpPr txBox="1">
            <a:spLocks noGrp="1"/>
          </p:cNvSpPr>
          <p:nvPr>
            <p:ph type="body" idx="1"/>
          </p:nvPr>
        </p:nvSpPr>
        <p:spPr>
          <a:xfrm>
            <a:off x="6819900" y="2511306"/>
            <a:ext cx="5019600" cy="4100694"/>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dirty="0">
                <a:latin typeface="Larsseit"/>
              </a:rPr>
              <a:t>Next, your job is to create a logo that shows people what kind of professional you are.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Imagine that you have decided to show that you are kind. What kind of </a:t>
            </a:r>
            <a:r>
              <a:rPr lang="en-US" sz="1800" b="1" dirty="0">
                <a:latin typeface="Larsseit"/>
              </a:rPr>
              <a:t>symbol or picture</a:t>
            </a:r>
            <a:r>
              <a:rPr lang="en-US" sz="1800" dirty="0">
                <a:latin typeface="Larsseit"/>
              </a:rPr>
              <a:t> can you draw that shows kindness? What animal, shape, plant, or object can you think of that would make people think of kindness?</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For the choice you made for your message, imagine the animal, shape, plant, or object that you want to draw for your logo, and draw it in the box in the sample business card.</a:t>
            </a:r>
            <a:endParaRPr sz="1800" dirty="0">
              <a:latin typeface="Larsseit"/>
            </a:endParaRPr>
          </a:p>
          <a:p>
            <a:pPr marL="285750" lvl="0" indent="-196850" algn="l" rtl="0">
              <a:lnSpc>
                <a:spcPct val="90000"/>
              </a:lnSpc>
              <a:spcBef>
                <a:spcPts val="0"/>
              </a:spcBef>
              <a:spcAft>
                <a:spcPts val="0"/>
              </a:spcAft>
              <a:buClr>
                <a:schemeClr val="dk1"/>
              </a:buClr>
              <a:buSzPts val="1400"/>
              <a:buFont typeface="Arial"/>
              <a:buNone/>
            </a:pPr>
            <a:endParaRPr sz="1800" dirty="0">
              <a:latin typeface="Larsseit"/>
            </a:endParaRPr>
          </a:p>
        </p:txBody>
      </p:sp>
      <p:sp>
        <p:nvSpPr>
          <p:cNvPr id="216" name="Google Shape;216;g240fe70efb2_0_14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17" name="Google Shape;217;g240fe70efb2_0_141"/>
          <p:cNvSpPr txBox="1"/>
          <p:nvPr/>
        </p:nvSpPr>
        <p:spPr>
          <a:xfrm>
            <a:off x="765783" y="434675"/>
            <a:ext cx="39768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SzPts val="1100"/>
              <a:buNone/>
            </a:pPr>
            <a:endParaRPr sz="1800" dirty="0">
              <a:solidFill>
                <a:srgbClr val="191919"/>
              </a:solidFill>
              <a:latin typeface="Larsseit"/>
            </a:endParaRPr>
          </a:p>
          <a:p>
            <a:pPr marL="0" marR="0" lvl="0" indent="0" algn="l" rtl="0">
              <a:spcBef>
                <a:spcPts val="0"/>
              </a:spcBef>
              <a:spcAft>
                <a:spcPts val="0"/>
              </a:spcAft>
              <a:buNone/>
            </a:pPr>
            <a:endParaRPr sz="1800" dirty="0">
              <a:solidFill>
                <a:srgbClr val="191919"/>
              </a:solidFill>
              <a:latin typeface="Larsseit"/>
            </a:endParaRPr>
          </a:p>
        </p:txBody>
      </p:sp>
      <p:sp>
        <p:nvSpPr>
          <p:cNvPr id="218" name="Google Shape;218;g240fe70efb2_0_14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19" name="Google Shape;219;g240fe70efb2_0_141"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7170BCCE-D03B-D8BB-37E6-1D3CF78421B9}"/>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14</a:t>
            </a:r>
          </a:p>
        </p:txBody>
      </p:sp>
      <p:pic>
        <p:nvPicPr>
          <p:cNvPr id="4" name="Picture 3" descr="A close-up of a card&#10;&#10;Description automatically generated">
            <a:extLst>
              <a:ext uri="{FF2B5EF4-FFF2-40B4-BE49-F238E27FC236}">
                <a16:creationId xmlns:a16="http://schemas.microsoft.com/office/drawing/2014/main" id="{2C9A4DE6-12DA-2528-4514-65E81BFA6DF4}"/>
              </a:ext>
            </a:extLst>
          </p:cNvPr>
          <p:cNvPicPr>
            <a:picLocks noChangeAspect="1"/>
          </p:cNvPicPr>
          <p:nvPr/>
        </p:nvPicPr>
        <p:blipFill>
          <a:blip r:embed="rId4"/>
          <a:stretch>
            <a:fillRect/>
          </a:stretch>
        </p:blipFill>
        <p:spPr>
          <a:xfrm>
            <a:off x="835172" y="1974850"/>
            <a:ext cx="5613400" cy="29083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240fe70efb2_0_15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6" name="Google Shape;226;g240fe70efb2_0_156"/>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None/>
            </a:pPr>
            <a:r>
              <a:rPr lang="en-US" sz="1800" dirty="0">
                <a:latin typeface="Larsseit"/>
              </a:rPr>
              <a:t>Remember that the </a:t>
            </a:r>
            <a:r>
              <a:rPr lang="en-US" sz="1800" b="1" dirty="0">
                <a:latin typeface="Larsseit"/>
              </a:rPr>
              <a:t>colors</a:t>
            </a:r>
            <a:r>
              <a:rPr lang="en-US" sz="1800" dirty="0">
                <a:latin typeface="Larsseit"/>
              </a:rPr>
              <a:t> that companies and professionals choose for their logos are as important as the pictures they select. </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You can choose just one color, or you can choose two or three, but you want to pick a color that makes people think of you right away when they see it.</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Add your colors to the boxes. Then, go back and color in your Young Professional logo.</a:t>
            </a:r>
            <a:endParaRPr sz="1800" dirty="0">
              <a:latin typeface="Larsseit"/>
            </a:endParaRPr>
          </a:p>
        </p:txBody>
      </p:sp>
      <p:sp>
        <p:nvSpPr>
          <p:cNvPr id="227" name="Google Shape;227;g240fe70efb2_0_15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dirty="0">
                <a:solidFill>
                  <a:schemeClr val="dk1"/>
                </a:solidFill>
              </a:rPr>
              <a:t> </a:t>
            </a:r>
            <a:endParaRPr dirty="0">
              <a:solidFill>
                <a:schemeClr val="dk1"/>
              </a:solidFill>
            </a:endParaRPr>
          </a:p>
        </p:txBody>
      </p:sp>
      <p:sp>
        <p:nvSpPr>
          <p:cNvPr id="228" name="Google Shape;228;g240fe70efb2_0_156"/>
          <p:cNvSpPr txBox="1"/>
          <p:nvPr/>
        </p:nvSpPr>
        <p:spPr>
          <a:xfrm>
            <a:off x="783497" y="436549"/>
            <a:ext cx="3959086" cy="9215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Prototyping Solution</a:t>
            </a:r>
            <a:endParaRPr sz="1600" b="1" dirty="0">
              <a:solidFill>
                <a:srgbClr val="191919"/>
              </a:solidFill>
              <a:latin typeface="Larsseit"/>
            </a:endParaRPr>
          </a:p>
          <a:p>
            <a:pPr marL="0" marR="0" lvl="0" indent="0" algn="l" rtl="0">
              <a:spcBef>
                <a:spcPts val="0"/>
              </a:spcBef>
              <a:spcAft>
                <a:spcPts val="0"/>
              </a:spcAft>
              <a:buSzPts val="1100"/>
              <a:buNone/>
            </a:pPr>
            <a:endParaRPr sz="1800" dirty="0">
              <a:solidFill>
                <a:srgbClr val="191919"/>
              </a:solidFill>
              <a:latin typeface="Larsseit"/>
            </a:endParaRPr>
          </a:p>
          <a:p>
            <a:pPr marL="0" marR="0" lvl="0" indent="0" algn="l" rtl="0">
              <a:spcBef>
                <a:spcPts val="0"/>
              </a:spcBef>
              <a:spcAft>
                <a:spcPts val="0"/>
              </a:spcAft>
              <a:buNone/>
            </a:pPr>
            <a:endParaRPr sz="1800" dirty="0">
              <a:solidFill>
                <a:srgbClr val="191919"/>
              </a:solidFill>
              <a:latin typeface="Larsseit"/>
            </a:endParaRPr>
          </a:p>
        </p:txBody>
      </p:sp>
      <p:sp>
        <p:nvSpPr>
          <p:cNvPr id="229" name="Google Shape;229;g240fe70efb2_0_15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222E69"/>
                </a:solidFill>
                <a:latin typeface="Larsseit Medium"/>
                <a:sym typeface="Arial"/>
              </a:rPr>
              <a:t>Talking Points</a:t>
            </a:r>
            <a:endParaRPr>
              <a:latin typeface="Larsseit Medium"/>
            </a:endParaRPr>
          </a:p>
        </p:txBody>
      </p:sp>
      <p:pic>
        <p:nvPicPr>
          <p:cNvPr id="230" name="Google Shape;230;g240fe70efb2_0_156"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584B56DD-2205-5105-2E57-6F04455ED6E2}"/>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15</a:t>
            </a:r>
          </a:p>
        </p:txBody>
      </p:sp>
      <p:pic>
        <p:nvPicPr>
          <p:cNvPr id="4" name="Picture 3" descr="A screenshot of a computer screen&#10;&#10;Description automatically generated">
            <a:extLst>
              <a:ext uri="{FF2B5EF4-FFF2-40B4-BE49-F238E27FC236}">
                <a16:creationId xmlns:a16="http://schemas.microsoft.com/office/drawing/2014/main" id="{A53F7C7C-96CF-DC94-0396-96A737EB3BE0}"/>
              </a:ext>
            </a:extLst>
          </p:cNvPr>
          <p:cNvPicPr>
            <a:picLocks noChangeAspect="1"/>
          </p:cNvPicPr>
          <p:nvPr/>
        </p:nvPicPr>
        <p:blipFill>
          <a:blip r:embed="rId4"/>
          <a:stretch>
            <a:fillRect/>
          </a:stretch>
        </p:blipFill>
        <p:spPr>
          <a:xfrm>
            <a:off x="839172" y="2755900"/>
            <a:ext cx="5613400" cy="13462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40fe70efb2_0_167"/>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3" name="Google Shape;243;g240fe70efb2_0_167"/>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3 is to share our “design” with others so that we can get their advice. </a:t>
            </a:r>
            <a:endParaRPr sz="1800" b="1"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We are going to learn and practice a way to share “synergy.” </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a:t>
            </a:r>
            <a:r>
              <a:rPr lang="en-US" sz="1800" b="1" dirty="0">
                <a:latin typeface="Larsseit"/>
              </a:rPr>
              <a:t>Sharing synergy</a:t>
            </a:r>
            <a:r>
              <a:rPr lang="en-US" sz="1800" dirty="0">
                <a:latin typeface="Larsseit"/>
              </a:rPr>
              <a:t>” means sharing ideas and energy with each other so that we help each other do a better job.</a:t>
            </a:r>
            <a:endParaRPr sz="1800" dirty="0">
              <a:latin typeface="Larsseit"/>
            </a:endParaRPr>
          </a:p>
          <a:p>
            <a:pPr marL="88900" indent="0">
              <a:lnSpc>
                <a:spcPct val="100000"/>
              </a:lnSpc>
              <a:spcBef>
                <a:spcPts val="0"/>
              </a:spcBef>
              <a:buNone/>
            </a:pPr>
            <a:endParaRPr sz="1800" dirty="0">
              <a:latin typeface="Larsseit"/>
            </a:endParaRPr>
          </a:p>
          <a:p>
            <a:pPr marL="88900" indent="0">
              <a:lnSpc>
                <a:spcPct val="100000"/>
              </a:lnSpc>
              <a:spcBef>
                <a:spcPts val="0"/>
              </a:spcBef>
              <a:buNone/>
            </a:pPr>
            <a:r>
              <a:rPr lang="en-US" sz="1800" dirty="0">
                <a:latin typeface="Larsseit"/>
              </a:rPr>
              <a:t>It may be tricky to try it for the first time, but remember that it’s OK for us to make mistakes so that we can learn from them!</a:t>
            </a:r>
            <a:endParaRPr sz="1800" dirty="0">
              <a:latin typeface="Larsseit"/>
            </a:endParaRPr>
          </a:p>
        </p:txBody>
      </p:sp>
      <p:sp>
        <p:nvSpPr>
          <p:cNvPr id="244" name="Google Shape;244;g240fe70efb2_0_167"/>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45" name="Google Shape;245;g240fe70efb2_0_167"/>
          <p:cNvSpPr txBox="1"/>
          <p:nvPr/>
        </p:nvSpPr>
        <p:spPr>
          <a:xfrm>
            <a:off x="765775" y="434675"/>
            <a:ext cx="709390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Work Time: Reflection—Share Synergy Protocol</a:t>
            </a:r>
            <a:endParaRPr sz="1600" b="1" dirty="0">
              <a:solidFill>
                <a:srgbClr val="191919"/>
              </a:solidFill>
              <a:latin typeface="Larsseit"/>
            </a:endParaRPr>
          </a:p>
        </p:txBody>
      </p:sp>
      <p:sp>
        <p:nvSpPr>
          <p:cNvPr id="246" name="Google Shape;246;g240fe70efb2_0_167"/>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47" name="Google Shape;247;g240fe70efb2_0_167" descr="Shape, icon&#10;&#10;Description automatically generated"/>
          <p:cNvPicPr preferRelativeResize="0"/>
          <p:nvPr/>
        </p:nvPicPr>
        <p:blipFill rotWithShape="1">
          <a:blip r:embed="rId3">
            <a:alphaModFix/>
          </a:blip>
          <a:srcRect/>
          <a:stretch/>
        </p:blipFill>
        <p:spPr>
          <a:xfrm>
            <a:off x="10798381" y="216245"/>
            <a:ext cx="1041194" cy="1041194"/>
          </a:xfrm>
          <a:prstGeom prst="rect">
            <a:avLst/>
          </a:prstGeom>
          <a:noFill/>
          <a:ln>
            <a:noFill/>
          </a:ln>
        </p:spPr>
      </p:pic>
      <p:pic>
        <p:nvPicPr>
          <p:cNvPr id="248" name="Google Shape;248;g240fe70efb2_0_167"/>
          <p:cNvPicPr preferRelativeResize="0"/>
          <p:nvPr/>
        </p:nvPicPr>
        <p:blipFill rotWithShape="1">
          <a:blip r:embed="rId4">
            <a:alphaModFix/>
          </a:blip>
          <a:srcRect/>
          <a:stretch/>
        </p:blipFill>
        <p:spPr>
          <a:xfrm>
            <a:off x="1262625" y="1047750"/>
            <a:ext cx="4762500" cy="4762500"/>
          </a:xfrm>
          <a:prstGeom prst="rect">
            <a:avLst/>
          </a:prstGeom>
          <a:noFill/>
          <a:ln>
            <a:noFill/>
          </a:ln>
        </p:spPr>
      </p:pic>
      <p:sp>
        <p:nvSpPr>
          <p:cNvPr id="2" name="TextBox 1">
            <a:extLst>
              <a:ext uri="{FF2B5EF4-FFF2-40B4-BE49-F238E27FC236}">
                <a16:creationId xmlns:a16="http://schemas.microsoft.com/office/drawing/2014/main" id="{5BDEBF86-8154-DEEE-DB71-EC6442AC109B}"/>
              </a:ext>
            </a:extLst>
          </p:cNvPr>
          <p:cNvSpPr txBox="1"/>
          <p:nvPr/>
        </p:nvSpPr>
        <p:spPr>
          <a:xfrm>
            <a:off x="765775" y="126898"/>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16</a:t>
            </a:r>
          </a:p>
        </p:txBody>
      </p:sp>
      <p:sp>
        <p:nvSpPr>
          <p:cNvPr id="3" name="Google Shape;114;g240fe70efb2_0_52">
            <a:extLst>
              <a:ext uri="{FF2B5EF4-FFF2-40B4-BE49-F238E27FC236}">
                <a16:creationId xmlns:a16="http://schemas.microsoft.com/office/drawing/2014/main" id="{1B11F2CD-AC44-4143-AA40-41DA324B77BA}"/>
              </a:ext>
            </a:extLst>
          </p:cNvPr>
          <p:cNvSpPr txBox="1"/>
          <p:nvPr/>
        </p:nvSpPr>
        <p:spPr>
          <a:xfrm>
            <a:off x="4841315" y="4930039"/>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5" name="Google Shape;255;g240fe70efb2_0_188"/>
          <p:cNvSpPr txBox="1"/>
          <p:nvPr/>
        </p:nvSpPr>
        <p:spPr>
          <a:xfrm>
            <a:off x="6336725" y="2289939"/>
            <a:ext cx="5522400" cy="1015632"/>
          </a:xfrm>
          <a:prstGeom prst="rect">
            <a:avLst/>
          </a:prstGeom>
          <a:noFill/>
          <a:ln>
            <a:noFill/>
          </a:ln>
        </p:spPr>
        <p:txBody>
          <a:bodyPr spcFirstLastPara="1" wrap="square" lIns="91425" tIns="91425" rIns="91425" bIns="91425" anchor="t" anchorCtr="0">
            <a:spAutoFit/>
          </a:bodyPr>
          <a:lstStyle/>
          <a:p>
            <a:pPr marL="419100" lvl="0" indent="-342900" algn="l" rtl="0">
              <a:spcBef>
                <a:spcPts val="0"/>
              </a:spcBef>
              <a:spcAft>
                <a:spcPts val="0"/>
              </a:spcAft>
              <a:buSzPts val="2400"/>
              <a:buFont typeface="+mj-lt"/>
              <a:buAutoNum type="arabicPeriod"/>
            </a:pPr>
            <a:r>
              <a:rPr lang="en-US" sz="1800" dirty="0">
                <a:latin typeface="Larsseit"/>
                <a:ea typeface="Calibri"/>
                <a:cs typeface="Calibri"/>
                <a:sym typeface="Calibri"/>
              </a:rPr>
              <a:t>Show your logo to your partner and explain what your “design” is meant to show people about the type of Young Professional that you are.</a:t>
            </a:r>
            <a:endParaRPr sz="1800" dirty="0">
              <a:latin typeface="Larsseit"/>
              <a:ea typeface="Calibri"/>
              <a:cs typeface="Calibri"/>
              <a:sym typeface="Calibri"/>
            </a:endParaRPr>
          </a:p>
        </p:txBody>
      </p:sp>
      <p:sp>
        <p:nvSpPr>
          <p:cNvPr id="8" name="Google Shape;9;p10">
            <a:extLst>
              <a:ext uri="{FF2B5EF4-FFF2-40B4-BE49-F238E27FC236}">
                <a16:creationId xmlns:a16="http://schemas.microsoft.com/office/drawing/2014/main" id="{8A751EBD-88AB-6A6A-BFA9-0705F8746005}"/>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285;g240fe70efb2_0_179">
            <a:extLst>
              <a:ext uri="{FF2B5EF4-FFF2-40B4-BE49-F238E27FC236}">
                <a16:creationId xmlns:a16="http://schemas.microsoft.com/office/drawing/2014/main" id="{5E8BCADB-EE27-1F89-BED3-C90E583FDEB9}"/>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2" name="Picture 1" descr="A cartoon of boys sitting at desks&#10;&#10;Description automatically generated">
            <a:extLst>
              <a:ext uri="{FF2B5EF4-FFF2-40B4-BE49-F238E27FC236}">
                <a16:creationId xmlns:a16="http://schemas.microsoft.com/office/drawing/2014/main" id="{6F646325-87B1-F2F0-9BA2-9D08E6C24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146" y="1369899"/>
            <a:ext cx="5179989" cy="2030920"/>
          </a:xfrm>
          <a:prstGeom prst="rect">
            <a:avLst/>
          </a:prstGeom>
        </p:spPr>
      </p:pic>
      <p:pic>
        <p:nvPicPr>
          <p:cNvPr id="3" name="Picture 2" descr="Cartoon a cartoon of kids holding a picture&#10;&#10;Description automatically generated">
            <a:extLst>
              <a:ext uri="{FF2B5EF4-FFF2-40B4-BE49-F238E27FC236}">
                <a16:creationId xmlns:a16="http://schemas.microsoft.com/office/drawing/2014/main" id="{2DC92418-40C9-557A-7BFE-F333931B5A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146" y="3593489"/>
            <a:ext cx="5179989" cy="2157460"/>
          </a:xfrm>
          <a:prstGeom prst="rect">
            <a:avLst/>
          </a:prstGeom>
        </p:spPr>
      </p:pic>
      <p:sp>
        <p:nvSpPr>
          <p:cNvPr id="4" name="TextBox 3">
            <a:extLst>
              <a:ext uri="{FF2B5EF4-FFF2-40B4-BE49-F238E27FC236}">
                <a16:creationId xmlns:a16="http://schemas.microsoft.com/office/drawing/2014/main" id="{7EBAD30B-5F1B-BD11-A7C8-15C2D7D37DF1}"/>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17</a:t>
            </a:r>
          </a:p>
        </p:txBody>
      </p:sp>
      <p:sp>
        <p:nvSpPr>
          <p:cNvPr id="5" name="Google Shape;270;g240fe70efb2_0_204">
            <a:extLst>
              <a:ext uri="{FF2B5EF4-FFF2-40B4-BE49-F238E27FC236}">
                <a16:creationId xmlns:a16="http://schemas.microsoft.com/office/drawing/2014/main" id="{CF4BAE8D-C4EB-38D7-D083-8AE1AA59737A}"/>
              </a:ext>
            </a:extLst>
          </p:cNvPr>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pic>
        <p:nvPicPr>
          <p:cNvPr id="10" name="Google Shape;247;g240fe70efb2_0_167" descr="Shape, icon&#10;&#10;Description automatically generated">
            <a:extLst>
              <a:ext uri="{FF2B5EF4-FFF2-40B4-BE49-F238E27FC236}">
                <a16:creationId xmlns:a16="http://schemas.microsoft.com/office/drawing/2014/main" id="{F61D79E7-98A7-342E-A89B-37947168F663}"/>
              </a:ext>
            </a:extLst>
          </p:cNvPr>
          <p:cNvPicPr preferRelativeResize="0"/>
          <p:nvPr/>
        </p:nvPicPr>
        <p:blipFill rotWithShape="1">
          <a:blip r:embed="rId5">
            <a:alphaModFix/>
          </a:blip>
          <a:srcRect/>
          <a:stretch/>
        </p:blipFill>
        <p:spPr>
          <a:xfrm>
            <a:off x="10798381" y="216245"/>
            <a:ext cx="1041194" cy="104119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11" name="Google Shape;9;p10">
            <a:extLst>
              <a:ext uri="{FF2B5EF4-FFF2-40B4-BE49-F238E27FC236}">
                <a16:creationId xmlns:a16="http://schemas.microsoft.com/office/drawing/2014/main" id="{C46671BD-FAEE-2F1C-AA24-444A3878B330}"/>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 name="Google Shape;285;g240fe70efb2_0_179">
            <a:extLst>
              <a:ext uri="{FF2B5EF4-FFF2-40B4-BE49-F238E27FC236}">
                <a16:creationId xmlns:a16="http://schemas.microsoft.com/office/drawing/2014/main" id="{D7E4A871-F8CC-85BB-A37C-94CA8134C2E9}"/>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sp>
        <p:nvSpPr>
          <p:cNvPr id="263" name="Google Shape;263;g240fe70efb2_0_196"/>
          <p:cNvSpPr txBox="1"/>
          <p:nvPr/>
        </p:nvSpPr>
        <p:spPr>
          <a:xfrm>
            <a:off x="6336725" y="2424055"/>
            <a:ext cx="5522400" cy="738633"/>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AutoNum type="arabicPeriod" startAt="2"/>
            </a:pPr>
            <a:r>
              <a:rPr lang="en-US" sz="1800" dirty="0">
                <a:latin typeface="Larsseit"/>
                <a:ea typeface="Calibri"/>
                <a:cs typeface="Calibri"/>
                <a:sym typeface="Calibri"/>
              </a:rPr>
              <a:t>Next, tell your partner something you really like about their “design.”</a:t>
            </a:r>
            <a:endParaRPr sz="1800" dirty="0">
              <a:latin typeface="Larsseit"/>
              <a:ea typeface="Calibri"/>
              <a:cs typeface="Calibri"/>
              <a:sym typeface="Calibri"/>
            </a:endParaRPr>
          </a:p>
        </p:txBody>
      </p:sp>
      <p:sp>
        <p:nvSpPr>
          <p:cNvPr id="7" name="Google Shape;9;p10">
            <a:extLst>
              <a:ext uri="{FF2B5EF4-FFF2-40B4-BE49-F238E27FC236}">
                <a16:creationId xmlns:a16="http://schemas.microsoft.com/office/drawing/2014/main" id="{02A652B7-6B11-064D-7FBB-2843958F0186}"/>
              </a:ext>
            </a:extLst>
          </p:cNvPr>
          <p:cNvSpPr/>
          <p:nvPr/>
        </p:nvSpPr>
        <p:spPr>
          <a:xfrm>
            <a:off x="0" y="3411688"/>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285;g240fe70efb2_0_179">
            <a:extLst>
              <a:ext uri="{FF2B5EF4-FFF2-40B4-BE49-F238E27FC236}">
                <a16:creationId xmlns:a16="http://schemas.microsoft.com/office/drawing/2014/main" id="{98779911-5B60-BF27-B03C-84F19E8F75AF}"/>
              </a:ext>
            </a:extLst>
          </p:cNvPr>
          <p:cNvSpPr txBox="1">
            <a:spLocks/>
          </p:cNvSpPr>
          <p:nvPr/>
        </p:nvSpPr>
        <p:spPr>
          <a:xfrm>
            <a:off x="508808"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3" name="Picture 2" descr="A cartoon of a child and child talking&#10;&#10;Description automatically generated">
            <a:extLst>
              <a:ext uri="{FF2B5EF4-FFF2-40B4-BE49-F238E27FC236}">
                <a16:creationId xmlns:a16="http://schemas.microsoft.com/office/drawing/2014/main" id="{2316E62C-76E6-44F4-69BE-9C2461D88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225" y="3701047"/>
            <a:ext cx="5100200" cy="1975266"/>
          </a:xfrm>
          <a:prstGeom prst="rect">
            <a:avLst/>
          </a:prstGeom>
        </p:spPr>
      </p:pic>
      <p:pic>
        <p:nvPicPr>
          <p:cNvPr id="2" name="Picture 1" descr="A cartoon of two people reading a book&#10;&#10;Description automatically generated">
            <a:extLst>
              <a:ext uri="{FF2B5EF4-FFF2-40B4-BE49-F238E27FC236}">
                <a16:creationId xmlns:a16="http://schemas.microsoft.com/office/drawing/2014/main" id="{66265310-5FD4-30B5-CA66-0146966682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225" y="1501258"/>
            <a:ext cx="5100200" cy="1968796"/>
          </a:xfrm>
          <a:prstGeom prst="rect">
            <a:avLst/>
          </a:prstGeom>
        </p:spPr>
      </p:pic>
      <p:sp>
        <p:nvSpPr>
          <p:cNvPr id="4" name="TextBox 3">
            <a:extLst>
              <a:ext uri="{FF2B5EF4-FFF2-40B4-BE49-F238E27FC236}">
                <a16:creationId xmlns:a16="http://schemas.microsoft.com/office/drawing/2014/main" id="{585B6000-5505-0BA1-92C7-CA9530CBB53A}"/>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18</a:t>
            </a:r>
          </a:p>
        </p:txBody>
      </p:sp>
      <p:sp>
        <p:nvSpPr>
          <p:cNvPr id="9" name="Google Shape;270;g240fe70efb2_0_204">
            <a:extLst>
              <a:ext uri="{FF2B5EF4-FFF2-40B4-BE49-F238E27FC236}">
                <a16:creationId xmlns:a16="http://schemas.microsoft.com/office/drawing/2014/main" id="{D9804E8D-8104-B263-BAAD-BF9EEF4F6D48}"/>
              </a:ext>
            </a:extLst>
          </p:cNvPr>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pic>
        <p:nvPicPr>
          <p:cNvPr id="13" name="Google Shape;247;g240fe70efb2_0_167" descr="Shape, icon&#10;&#10;Description automatically generated">
            <a:extLst>
              <a:ext uri="{FF2B5EF4-FFF2-40B4-BE49-F238E27FC236}">
                <a16:creationId xmlns:a16="http://schemas.microsoft.com/office/drawing/2014/main" id="{73D6916B-A955-6F17-36DF-E2981134313D}"/>
              </a:ext>
            </a:extLst>
          </p:cNvPr>
          <p:cNvPicPr preferRelativeResize="0"/>
          <p:nvPr/>
        </p:nvPicPr>
        <p:blipFill rotWithShape="1">
          <a:blip r:embed="rId5">
            <a:alphaModFix/>
          </a:blip>
          <a:srcRect/>
          <a:stretch/>
        </p:blipFill>
        <p:spPr>
          <a:xfrm>
            <a:off x="10798381" y="216245"/>
            <a:ext cx="1041194" cy="10411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42BA96-5146-49BD-B462-F044FA5FCC34}"/>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DD6158EE-BF8C-2F5B-A776-C70223156FA6}"/>
              </a:ext>
            </a:extLst>
          </p:cNvPr>
          <p:cNvPicPr>
            <a:picLocks noChangeAspect="1"/>
          </p:cNvPicPr>
          <p:nvPr/>
        </p:nvPicPr>
        <p:blipFill>
          <a:blip r:embed="rId2"/>
          <a:stretch>
            <a:fillRect/>
          </a:stretch>
        </p:blipFill>
        <p:spPr>
          <a:xfrm>
            <a:off x="783497" y="764305"/>
            <a:ext cx="5691194" cy="5496303"/>
          </a:xfrm>
          <a:prstGeom prst="rect">
            <a:avLst/>
          </a:prstGeom>
        </p:spPr>
      </p:pic>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Bold"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83497" y="128772"/>
            <a:ext cx="813043" cy="369332"/>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a:t>
            </a: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558103"/>
            <a:ext cx="5057035" cy="4159754"/>
          </a:xfrm>
        </p:spPr>
        <p:txBody>
          <a:bodyPr lIns="91440" tIns="45720" rIns="91440" bIns="45720" anchor="t"/>
          <a:lstStyle/>
          <a:p>
            <a:r>
              <a:rPr lang="en-IN" sz="1800" dirty="0">
                <a:latin typeface="Larsseit" pitchFamily="2" charset="77"/>
                <a:cs typeface="Calibri" panose="020F0502020204030204"/>
              </a:rPr>
              <a:t>Teacher: (one clap) Young Professionals at work?</a:t>
            </a:r>
          </a:p>
          <a:p>
            <a:r>
              <a:rPr lang="en-IN" sz="1800" dirty="0">
                <a:latin typeface="Larsseit" pitchFamily="2" charset="77"/>
                <a:cs typeface="Calibri" panose="020F0502020204030204"/>
              </a:rPr>
              <a:t>YPs: On the job! (one clap)</a:t>
            </a:r>
          </a:p>
          <a:p>
            <a:endParaRPr lang="en-IN" sz="1800" dirty="0">
              <a:cs typeface="Calibri" panose="020F0502020204030204"/>
            </a:endParaRPr>
          </a:p>
        </p:txBody>
      </p:sp>
      <p:sp>
        <p:nvSpPr>
          <p:cNvPr id="7" name="TextBox 6">
            <a:extLst>
              <a:ext uri="{FF2B5EF4-FFF2-40B4-BE49-F238E27FC236}">
                <a16:creationId xmlns:a16="http://schemas.microsoft.com/office/drawing/2014/main" id="{AE9EC7DA-B3BE-D8DE-30D5-FA9827174C79}"/>
              </a:ext>
            </a:extLst>
          </p:cNvPr>
          <p:cNvSpPr txBox="1"/>
          <p:nvPr/>
        </p:nvSpPr>
        <p:spPr>
          <a:xfrm>
            <a:off x="6782540" y="2019578"/>
            <a:ext cx="5238462" cy="461665"/>
          </a:xfrm>
          <a:prstGeom prst="rect">
            <a:avLst/>
          </a:prstGeom>
          <a:noFill/>
        </p:spPr>
        <p:txBody>
          <a:bodyPr wrap="square">
            <a:spAutoFit/>
          </a:bodyPr>
          <a:lstStyle/>
          <a:p>
            <a:r>
              <a:rPr lang="en-US" sz="2400" dirty="0">
                <a:solidFill>
                  <a:srgbClr val="222E69"/>
                </a:solidFill>
                <a:latin typeface="Larsseit Medium" pitchFamily="2" charset="77"/>
                <a:ea typeface="Poppins Bold" charset="0"/>
                <a:cs typeface="Poppins Bold" charset="0"/>
              </a:rPr>
              <a:t>Young Professional Transformation</a:t>
            </a:r>
          </a:p>
        </p:txBody>
      </p:sp>
      <p:grpSp>
        <p:nvGrpSpPr>
          <p:cNvPr id="33" name="Group 32">
            <a:extLst>
              <a:ext uri="{FF2B5EF4-FFF2-40B4-BE49-F238E27FC236}">
                <a16:creationId xmlns:a16="http://schemas.microsoft.com/office/drawing/2014/main" id="{50A63959-648C-019B-6054-6B851AD91EF8}"/>
              </a:ext>
            </a:extLst>
          </p:cNvPr>
          <p:cNvGrpSpPr/>
          <p:nvPr/>
        </p:nvGrpSpPr>
        <p:grpSpPr>
          <a:xfrm>
            <a:off x="2957946" y="2144491"/>
            <a:ext cx="1604817" cy="987669"/>
            <a:chOff x="2874819" y="2144905"/>
            <a:chExt cx="1604817" cy="987669"/>
          </a:xfrm>
        </p:grpSpPr>
        <p:pic>
          <p:nvPicPr>
            <p:cNvPr id="26" name="Picture 25">
              <a:extLst>
                <a:ext uri="{FF2B5EF4-FFF2-40B4-BE49-F238E27FC236}">
                  <a16:creationId xmlns:a16="http://schemas.microsoft.com/office/drawing/2014/main" id="{73063BB0-0314-8C23-39B8-79DB6651F0C3}"/>
                </a:ext>
              </a:extLst>
            </p:cNvPr>
            <p:cNvPicPr>
              <a:picLocks noChangeAspect="1"/>
            </p:cNvPicPr>
            <p:nvPr/>
          </p:nvPicPr>
          <p:blipFill>
            <a:blip r:embed="rId3"/>
            <a:stretch>
              <a:fillRect/>
            </a:stretch>
          </p:blipFill>
          <p:spPr>
            <a:xfrm>
              <a:off x="2874819" y="2144905"/>
              <a:ext cx="1604817" cy="987669"/>
            </a:xfrm>
            <a:prstGeom prst="rect">
              <a:avLst/>
            </a:prstGeom>
          </p:spPr>
        </p:pic>
        <p:sp>
          <p:nvSpPr>
            <p:cNvPr id="28" name="TextBox 27">
              <a:extLst>
                <a:ext uri="{FF2B5EF4-FFF2-40B4-BE49-F238E27FC236}">
                  <a16:creationId xmlns:a16="http://schemas.microsoft.com/office/drawing/2014/main" id="{E27E8D97-FF77-5FD6-AC38-6ED631632BF3}"/>
                </a:ext>
              </a:extLst>
            </p:cNvPr>
            <p:cNvSpPr txBox="1"/>
            <p:nvPr/>
          </p:nvSpPr>
          <p:spPr>
            <a:xfrm>
              <a:off x="3120783" y="2269407"/>
              <a:ext cx="1206758" cy="738664"/>
            </a:xfrm>
            <a:prstGeom prst="rect">
              <a:avLst/>
            </a:prstGeom>
            <a:noFill/>
          </p:spPr>
          <p:txBody>
            <a:bodyPr wrap="square">
              <a:spAutoFit/>
            </a:bodyPr>
            <a:lstStyle/>
            <a:p>
              <a:r>
                <a:rPr lang="en-IN" sz="1400" dirty="0">
                  <a:latin typeface="Larsseit" pitchFamily="2" charset="77"/>
                  <a:cs typeface="Calibri" panose="020F0502020204030204"/>
                </a:rPr>
                <a:t>Young Professionals at work?</a:t>
              </a:r>
            </a:p>
          </p:txBody>
        </p:sp>
      </p:grpSp>
      <p:grpSp>
        <p:nvGrpSpPr>
          <p:cNvPr id="34" name="Group 33">
            <a:extLst>
              <a:ext uri="{FF2B5EF4-FFF2-40B4-BE49-F238E27FC236}">
                <a16:creationId xmlns:a16="http://schemas.microsoft.com/office/drawing/2014/main" id="{ED859680-B78E-A011-D57E-04600DCB8145}"/>
              </a:ext>
            </a:extLst>
          </p:cNvPr>
          <p:cNvGrpSpPr/>
          <p:nvPr/>
        </p:nvGrpSpPr>
        <p:grpSpPr>
          <a:xfrm>
            <a:off x="3471764" y="3748993"/>
            <a:ext cx="1214074" cy="747189"/>
            <a:chOff x="3265562" y="3620003"/>
            <a:chExt cx="1297201" cy="798349"/>
          </a:xfrm>
        </p:grpSpPr>
        <p:pic>
          <p:nvPicPr>
            <p:cNvPr id="29" name="Picture 28">
              <a:extLst>
                <a:ext uri="{FF2B5EF4-FFF2-40B4-BE49-F238E27FC236}">
                  <a16:creationId xmlns:a16="http://schemas.microsoft.com/office/drawing/2014/main" id="{E91545F6-7249-25AB-5D74-51BF55A5B44A}"/>
                </a:ext>
              </a:extLst>
            </p:cNvPr>
            <p:cNvPicPr>
              <a:picLocks noChangeAspect="1"/>
            </p:cNvPicPr>
            <p:nvPr/>
          </p:nvPicPr>
          <p:blipFill>
            <a:blip r:embed="rId4"/>
            <a:stretch>
              <a:fillRect/>
            </a:stretch>
          </p:blipFill>
          <p:spPr>
            <a:xfrm>
              <a:off x="3265562" y="3620003"/>
              <a:ext cx="1297201" cy="798349"/>
            </a:xfrm>
            <a:prstGeom prst="rect">
              <a:avLst/>
            </a:prstGeom>
          </p:spPr>
        </p:pic>
        <p:sp>
          <p:nvSpPr>
            <p:cNvPr id="31" name="TextBox 30">
              <a:extLst>
                <a:ext uri="{FF2B5EF4-FFF2-40B4-BE49-F238E27FC236}">
                  <a16:creationId xmlns:a16="http://schemas.microsoft.com/office/drawing/2014/main" id="{544E315A-5798-749B-B934-4BFDA2B94252}"/>
                </a:ext>
              </a:extLst>
            </p:cNvPr>
            <p:cNvSpPr txBox="1"/>
            <p:nvPr/>
          </p:nvSpPr>
          <p:spPr>
            <a:xfrm>
              <a:off x="3319619" y="3883382"/>
              <a:ext cx="1191238" cy="271590"/>
            </a:xfrm>
            <a:prstGeom prst="rect">
              <a:avLst/>
            </a:prstGeom>
            <a:noFill/>
          </p:spPr>
          <p:txBody>
            <a:bodyPr wrap="square">
              <a:spAutoFit/>
            </a:bodyPr>
            <a:lstStyle/>
            <a:p>
              <a:r>
                <a:rPr lang="en-IN" sz="1400">
                  <a:latin typeface="Larsseit" pitchFamily="2" charset="77"/>
                  <a:cs typeface="Calibri" panose="020F0502020204030204"/>
                </a:rPr>
                <a:t>On the job! </a:t>
              </a:r>
              <a:endParaRPr lang="en-US" sz="1400"/>
            </a:p>
          </p:txBody>
        </p:sp>
      </p:grpSp>
      <p:pic>
        <p:nvPicPr>
          <p:cNvPr id="3" name="Google Shape;75;p3" descr="Shape, icon&#10;&#10;Description automatically generated">
            <a:extLst>
              <a:ext uri="{FF2B5EF4-FFF2-40B4-BE49-F238E27FC236}">
                <a16:creationId xmlns:a16="http://schemas.microsoft.com/office/drawing/2014/main" id="{264B06CD-FAE7-1307-92DA-AB9335B7EDFD}"/>
              </a:ext>
            </a:extLst>
          </p:cNvPr>
          <p:cNvPicPr preferRelativeResize="0"/>
          <p:nvPr/>
        </p:nvPicPr>
        <p:blipFill rotWithShape="1">
          <a:blip r:embed="rId5">
            <a:alphaModFix/>
          </a:blip>
          <a:srcRect/>
          <a:stretch/>
        </p:blipFill>
        <p:spPr>
          <a:xfrm>
            <a:off x="10887906" y="287451"/>
            <a:ext cx="1041194" cy="1041194"/>
          </a:xfrm>
          <a:prstGeom prst="rect">
            <a:avLst/>
          </a:prstGeom>
          <a:noFill/>
          <a:ln>
            <a:noFill/>
          </a:ln>
        </p:spPr>
      </p:pic>
    </p:spTree>
    <p:extLst>
      <p:ext uri="{BB962C8B-B14F-4D97-AF65-F5344CB8AC3E}">
        <p14:creationId xmlns:p14="http://schemas.microsoft.com/office/powerpoint/2010/main" val="97488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0" name="Google Shape;270;g240fe70efb2_0_204"/>
          <p:cNvSpPr txBox="1"/>
          <p:nvPr/>
        </p:nvSpPr>
        <p:spPr>
          <a:xfrm>
            <a:off x="6336725" y="1366640"/>
            <a:ext cx="55224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dirty="0">
                <a:latin typeface="Larsseit"/>
                <a:ea typeface="Calibri"/>
                <a:cs typeface="Calibri"/>
                <a:sym typeface="Calibri"/>
              </a:rPr>
              <a:t>Share Synergy Collaborative Discussion Prompt</a:t>
            </a:r>
            <a:endParaRPr sz="2400" b="1" dirty="0">
              <a:latin typeface="Larsseit"/>
              <a:ea typeface="Calibri"/>
              <a:cs typeface="Calibri"/>
              <a:sym typeface="Calibri"/>
            </a:endParaRPr>
          </a:p>
        </p:txBody>
      </p:sp>
      <p:sp>
        <p:nvSpPr>
          <p:cNvPr id="271" name="Google Shape;271;g240fe70efb2_0_204"/>
          <p:cNvSpPr txBox="1"/>
          <p:nvPr/>
        </p:nvSpPr>
        <p:spPr>
          <a:xfrm>
            <a:off x="6336725" y="2289939"/>
            <a:ext cx="5522400" cy="1292631"/>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AutoNum type="arabicPeriod" startAt="3"/>
            </a:pPr>
            <a:r>
              <a:rPr lang="en-US" sz="1800" dirty="0">
                <a:latin typeface="Larsseit"/>
                <a:ea typeface="Calibri"/>
                <a:cs typeface="Calibri"/>
                <a:sym typeface="Calibri"/>
              </a:rPr>
              <a:t>Finally, tell your partner one or two things they could do to make their design even better. You can give them advice on the message, the drawing, or the colors.</a:t>
            </a:r>
            <a:endParaRPr sz="1800" dirty="0">
              <a:latin typeface="Larsseit"/>
              <a:ea typeface="Calibri"/>
              <a:cs typeface="Calibri"/>
              <a:sym typeface="Calibri"/>
            </a:endParaRPr>
          </a:p>
        </p:txBody>
      </p:sp>
      <p:sp>
        <p:nvSpPr>
          <p:cNvPr id="7" name="Google Shape;9;p10">
            <a:extLst>
              <a:ext uri="{FF2B5EF4-FFF2-40B4-BE49-F238E27FC236}">
                <a16:creationId xmlns:a16="http://schemas.microsoft.com/office/drawing/2014/main" id="{FB15FCE1-2539-07B9-D883-D6B1BC9FCDA6}"/>
              </a:ext>
            </a:extLst>
          </p:cNvPr>
          <p:cNvSpPr/>
          <p:nvPr/>
        </p:nvSpPr>
        <p:spPr>
          <a:xfrm>
            <a:off x="0" y="3470054"/>
            <a:ext cx="3270142" cy="3475495"/>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285;g240fe70efb2_0_179">
            <a:extLst>
              <a:ext uri="{FF2B5EF4-FFF2-40B4-BE49-F238E27FC236}">
                <a16:creationId xmlns:a16="http://schemas.microsoft.com/office/drawing/2014/main" id="{DF5697CE-426D-1920-E91B-9B638817B938}"/>
              </a:ext>
            </a:extLst>
          </p:cNvPr>
          <p:cNvSpPr txBox="1">
            <a:spLocks/>
          </p:cNvSpPr>
          <p:nvPr/>
        </p:nvSpPr>
        <p:spPr>
          <a:xfrm>
            <a:off x="486600" y="892355"/>
            <a:ext cx="5609400" cy="5353800"/>
          </a:xfrm>
          <a:prstGeom prst="rect">
            <a:avLst/>
          </a:prstGeom>
          <a:solidFill>
            <a:srgbClr val="BFBFBF"/>
          </a:solidFill>
          <a:ln>
            <a:noFill/>
          </a:ln>
        </p:spPr>
        <p:txBody>
          <a:bodyPr spcFirstLastPara="1" wrap="square" lIns="91425" tIns="45700" rIns="91425" bIns="45700" anchor="t" anchorCtr="0">
            <a:noAutofit/>
          </a:bodyPr>
          <a:lstStyle/>
          <a:p>
            <a:pPr algn="l" rtl="0">
              <a:lnSpc>
                <a:spcPct val="90000"/>
              </a:lnSpc>
              <a:buClr>
                <a:schemeClr val="lt1"/>
              </a:buClr>
              <a:buSzPts val="1800"/>
              <a:buFontTx/>
            </a:pPr>
            <a:r>
              <a:rPr lang="en-IN" sz="3400">
                <a:solidFill>
                  <a:schemeClr val="dk1"/>
                </a:solidFill>
              </a:rPr>
              <a:t> </a:t>
            </a:r>
            <a:endParaRPr lang="en-IN" sz="3400" dirty="0">
              <a:solidFill>
                <a:schemeClr val="dk1"/>
              </a:solidFill>
            </a:endParaRPr>
          </a:p>
        </p:txBody>
      </p:sp>
      <p:pic>
        <p:nvPicPr>
          <p:cNvPr id="3" name="Picture 2" descr="A cartoon of a child and child talking&#10;&#10;Description automatically generated">
            <a:extLst>
              <a:ext uri="{FF2B5EF4-FFF2-40B4-BE49-F238E27FC236}">
                <a16:creationId xmlns:a16="http://schemas.microsoft.com/office/drawing/2014/main" id="{20DE4B48-0EC7-93D0-BDC7-094F4F3AB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042" y="2482421"/>
            <a:ext cx="5100200" cy="1975266"/>
          </a:xfrm>
          <a:prstGeom prst="rect">
            <a:avLst/>
          </a:prstGeom>
        </p:spPr>
      </p:pic>
      <p:sp>
        <p:nvSpPr>
          <p:cNvPr id="2" name="TextBox 1">
            <a:extLst>
              <a:ext uri="{FF2B5EF4-FFF2-40B4-BE49-F238E27FC236}">
                <a16:creationId xmlns:a16="http://schemas.microsoft.com/office/drawing/2014/main" id="{295C581E-FA84-1FB0-9C7B-367B6A48A1DF}"/>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19</a:t>
            </a:r>
          </a:p>
        </p:txBody>
      </p:sp>
      <p:pic>
        <p:nvPicPr>
          <p:cNvPr id="8" name="Google Shape;247;g240fe70efb2_0_167" descr="Shape, icon&#10;&#10;Description automatically generated">
            <a:extLst>
              <a:ext uri="{FF2B5EF4-FFF2-40B4-BE49-F238E27FC236}">
                <a16:creationId xmlns:a16="http://schemas.microsoft.com/office/drawing/2014/main" id="{709918E0-49F9-89B7-0F6D-84E2B02F12BE}"/>
              </a:ext>
            </a:extLst>
          </p:cNvPr>
          <p:cNvPicPr preferRelativeResize="0"/>
          <p:nvPr/>
        </p:nvPicPr>
        <p:blipFill rotWithShape="1">
          <a:blip r:embed="rId4">
            <a:alphaModFix/>
          </a:blip>
          <a:srcRect/>
          <a:stretch/>
        </p:blipFill>
        <p:spPr>
          <a:xfrm>
            <a:off x="10798381" y="216245"/>
            <a:ext cx="1041194" cy="104119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40fe70efb2_0_179"/>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4" name="Google Shape;284;g240fe70efb2_0_179"/>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indent="0">
              <a:spcBef>
                <a:spcPts val="0"/>
              </a:spcBef>
              <a:buSzPts val="1100"/>
              <a:buNone/>
            </a:pPr>
            <a:r>
              <a:rPr lang="en-US" sz="1800" b="1" dirty="0">
                <a:latin typeface="Larsseit"/>
              </a:rPr>
              <a:t>Designing solutions for problems</a:t>
            </a:r>
            <a:r>
              <a:rPr lang="en-US" sz="1800" dirty="0">
                <a:latin typeface="Larsseit"/>
              </a:rPr>
              <a:t> is an important skill that we need in school, in life, and as Young Professionals. </a:t>
            </a:r>
            <a:endParaRPr sz="1800"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We make </a:t>
            </a:r>
            <a:r>
              <a:rPr lang="en-US" sz="1800" b="1" dirty="0">
                <a:latin typeface="Larsseit"/>
              </a:rPr>
              <a:t>careful decisions</a:t>
            </a:r>
            <a:r>
              <a:rPr lang="en-US" sz="1800" dirty="0">
                <a:latin typeface="Larsseit"/>
              </a:rPr>
              <a:t> based on what we know, but even mistakes can help us if we are willing to learn from them.</a:t>
            </a:r>
            <a:endParaRPr sz="1800" dirty="0">
              <a:latin typeface="Larsseit"/>
            </a:endParaRPr>
          </a:p>
        </p:txBody>
      </p:sp>
      <p:sp>
        <p:nvSpPr>
          <p:cNvPr id="285" name="Google Shape;285;g240fe70efb2_0_179"/>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86" name="Google Shape;286;g240fe70efb2_0_179"/>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287" name="Google Shape;287;g240fe70efb2_0_179"/>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88" name="Google Shape;288;g240fe70efb2_0_179"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289" name="Google Shape;289;g240fe70efb2_0_179"/>
          <p:cNvPicPr preferRelativeResize="0"/>
          <p:nvPr/>
        </p:nvPicPr>
        <p:blipFill rotWithShape="1">
          <a:blip r:embed="rId4">
            <a:alphaModFix/>
          </a:blip>
          <a:srcRect/>
          <a:stretch/>
        </p:blipFill>
        <p:spPr>
          <a:xfrm>
            <a:off x="1262625" y="1047750"/>
            <a:ext cx="4762500" cy="4762500"/>
          </a:xfrm>
          <a:prstGeom prst="rect">
            <a:avLst/>
          </a:prstGeom>
          <a:noFill/>
          <a:ln>
            <a:noFill/>
          </a:ln>
        </p:spPr>
      </p:pic>
      <p:sp>
        <p:nvSpPr>
          <p:cNvPr id="2" name="TextBox 1">
            <a:extLst>
              <a:ext uri="{FF2B5EF4-FFF2-40B4-BE49-F238E27FC236}">
                <a16:creationId xmlns:a16="http://schemas.microsoft.com/office/drawing/2014/main" id="{C61659E6-2764-DF1F-FA6F-28F7DFF0F7C2}"/>
              </a:ext>
            </a:extLst>
          </p:cNvPr>
          <p:cNvSpPr txBox="1"/>
          <p:nvPr/>
        </p:nvSpPr>
        <p:spPr>
          <a:xfrm>
            <a:off x="783497" y="128772"/>
            <a:ext cx="86802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20</a:t>
            </a:r>
          </a:p>
        </p:txBody>
      </p:sp>
      <p:sp>
        <p:nvSpPr>
          <p:cNvPr id="3" name="Google Shape;114;g240fe70efb2_0_52">
            <a:extLst>
              <a:ext uri="{FF2B5EF4-FFF2-40B4-BE49-F238E27FC236}">
                <a16:creationId xmlns:a16="http://schemas.microsoft.com/office/drawing/2014/main" id="{91D2A0BC-42F5-8FAE-3D47-366FF40FC112}"/>
              </a:ext>
            </a:extLst>
          </p:cNvPr>
          <p:cNvSpPr txBox="1"/>
          <p:nvPr/>
        </p:nvSpPr>
        <p:spPr>
          <a:xfrm>
            <a:off x="3250733" y="4627242"/>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240fe70efb2_0_21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5" name="Google Shape;295;g240fe70efb2_0_216"/>
          <p:cNvSpPr txBox="1">
            <a:spLocks noGrp="1"/>
          </p:cNvSpPr>
          <p:nvPr>
            <p:ph type="body" idx="1"/>
          </p:nvPr>
        </p:nvSpPr>
        <p:spPr>
          <a:xfrm>
            <a:off x="6819900" y="2511306"/>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We have learned from </a:t>
            </a:r>
            <a:r>
              <a:rPr lang="en-US" sz="1800" b="1" dirty="0">
                <a:latin typeface="Larsseit"/>
              </a:rPr>
              <a:t>research </a:t>
            </a:r>
            <a:r>
              <a:rPr lang="en-US" sz="1800" dirty="0">
                <a:latin typeface="Larsseit"/>
              </a:rPr>
              <a:t>and from </a:t>
            </a:r>
            <a:r>
              <a:rPr lang="en-US" sz="1800" b="1" dirty="0">
                <a:latin typeface="Larsseit"/>
              </a:rPr>
              <a:t>creating</a:t>
            </a:r>
            <a:r>
              <a:rPr lang="en-US" sz="1800" dirty="0">
                <a:latin typeface="Larsseit"/>
              </a:rPr>
              <a:t> a sample, and from the </a:t>
            </a:r>
            <a:r>
              <a:rPr lang="en-US" sz="1800" b="1" dirty="0">
                <a:latin typeface="Larsseit"/>
              </a:rPr>
              <a:t>advice we shared</a:t>
            </a:r>
            <a:r>
              <a:rPr lang="en-US" sz="1800" dirty="0">
                <a:latin typeface="Larsseit"/>
              </a:rPr>
              <a:t>, we have even more information to help us make smart decisions! </a:t>
            </a:r>
            <a:endParaRPr sz="1800" dirty="0">
              <a:latin typeface="Larsseit"/>
            </a:endParaRPr>
          </a:p>
          <a:p>
            <a:pPr marL="88900" indent="0">
              <a:lnSpc>
                <a:spcPct val="100000"/>
              </a:lnSpc>
              <a:spcBef>
                <a:spcPts val="0"/>
              </a:spcBef>
              <a:buSzPts val="1100"/>
              <a:buNone/>
            </a:pPr>
            <a:endParaRPr sz="1800" dirty="0">
              <a:latin typeface="Larsseit"/>
            </a:endParaRPr>
          </a:p>
          <a:p>
            <a:pPr marL="88900" indent="0">
              <a:lnSpc>
                <a:spcPct val="100000"/>
              </a:lnSpc>
              <a:spcBef>
                <a:spcPts val="0"/>
              </a:spcBef>
              <a:buSzPts val="1100"/>
              <a:buNone/>
            </a:pPr>
            <a:r>
              <a:rPr lang="en-US" sz="1800" dirty="0">
                <a:latin typeface="Larsseit"/>
              </a:rPr>
              <a:t>For example, you might want to choose a </a:t>
            </a:r>
            <a:r>
              <a:rPr lang="en-US" sz="1800" b="1" dirty="0">
                <a:latin typeface="Larsseit"/>
              </a:rPr>
              <a:t>different color</a:t>
            </a:r>
            <a:r>
              <a:rPr lang="en-US" sz="1800" dirty="0">
                <a:latin typeface="Larsseit"/>
              </a:rPr>
              <a:t>. Or you might decide that you want to </a:t>
            </a:r>
            <a:r>
              <a:rPr lang="en-US" sz="1800" b="1" dirty="0">
                <a:latin typeface="Larsseit"/>
              </a:rPr>
              <a:t>change the picture</a:t>
            </a:r>
            <a:r>
              <a:rPr lang="en-US" sz="1800" dirty="0">
                <a:latin typeface="Larsseit"/>
              </a:rPr>
              <a:t> you chose so that it shows the </a:t>
            </a:r>
            <a:r>
              <a:rPr lang="en-US" sz="1800" b="1" dirty="0">
                <a:latin typeface="Larsseit"/>
              </a:rPr>
              <a:t>message</a:t>
            </a:r>
            <a:r>
              <a:rPr lang="en-US" sz="1800" dirty="0">
                <a:latin typeface="Larsseit"/>
              </a:rPr>
              <a:t> that you want to share.</a:t>
            </a:r>
            <a:endParaRPr sz="1800" dirty="0">
              <a:latin typeface="Larsseit"/>
            </a:endParaRPr>
          </a:p>
        </p:txBody>
      </p:sp>
      <p:sp>
        <p:nvSpPr>
          <p:cNvPr id="296" name="Google Shape;296;g240fe70efb2_0_21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297" name="Google Shape;297;g240fe70efb2_0_216"/>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298" name="Google Shape;298;g240fe70efb2_0_21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299" name="Google Shape;299;g240fe70efb2_0_216"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300" name="Google Shape;300;g240fe70efb2_0_216"/>
          <p:cNvPicPr preferRelativeResize="0"/>
          <p:nvPr/>
        </p:nvPicPr>
        <p:blipFill rotWithShape="1">
          <a:blip r:embed="rId4">
            <a:alphaModFix/>
          </a:blip>
          <a:srcRect/>
          <a:stretch/>
        </p:blipFill>
        <p:spPr>
          <a:xfrm>
            <a:off x="1262625" y="1096550"/>
            <a:ext cx="4762500" cy="4762500"/>
          </a:xfrm>
          <a:prstGeom prst="rect">
            <a:avLst/>
          </a:prstGeom>
          <a:noFill/>
          <a:ln>
            <a:noFill/>
          </a:ln>
        </p:spPr>
      </p:pic>
      <p:sp>
        <p:nvSpPr>
          <p:cNvPr id="2" name="TextBox 1">
            <a:extLst>
              <a:ext uri="{FF2B5EF4-FFF2-40B4-BE49-F238E27FC236}">
                <a16:creationId xmlns:a16="http://schemas.microsoft.com/office/drawing/2014/main" id="{865ADE33-8F29-F42E-437D-4E4330C8B369}"/>
              </a:ext>
            </a:extLst>
          </p:cNvPr>
          <p:cNvSpPr txBox="1"/>
          <p:nvPr/>
        </p:nvSpPr>
        <p:spPr>
          <a:xfrm>
            <a:off x="783497" y="128772"/>
            <a:ext cx="763201"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21</a:t>
            </a:r>
          </a:p>
        </p:txBody>
      </p:sp>
      <p:sp>
        <p:nvSpPr>
          <p:cNvPr id="3" name="Google Shape;114;g240fe70efb2_0_52">
            <a:extLst>
              <a:ext uri="{FF2B5EF4-FFF2-40B4-BE49-F238E27FC236}">
                <a16:creationId xmlns:a16="http://schemas.microsoft.com/office/drawing/2014/main" id="{3FB18DC9-7FA1-AFC2-5E5E-082DB4568436}"/>
              </a:ext>
            </a:extLst>
          </p:cNvPr>
          <p:cNvSpPr txBox="1"/>
          <p:nvPr/>
        </p:nvSpPr>
        <p:spPr>
          <a:xfrm>
            <a:off x="3250735" y="4673896"/>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40fe70efb2_0_23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Google Shape;306;g240fe70efb2_0_23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indent="0">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Would anyone like to share some ideas about the changes they might want to make to their </a:t>
            </a:r>
            <a:r>
              <a:rPr lang="en-US" sz="1800" b="1" dirty="0">
                <a:latin typeface="Larsseit"/>
              </a:rPr>
              <a:t>logo design</a:t>
            </a:r>
            <a:r>
              <a:rPr lang="en-US" sz="1800" dirty="0">
                <a:latin typeface="Larsseit"/>
              </a:rPr>
              <a:t>?</a:t>
            </a:r>
            <a:endParaRPr sz="1800" dirty="0">
              <a:latin typeface="Larsseit"/>
            </a:endParaRPr>
          </a:p>
          <a:p>
            <a:pPr marL="88900" indent="0">
              <a:spcBef>
                <a:spcPts val="0"/>
              </a:spcBef>
              <a:buSzPts val="1100"/>
              <a:buNone/>
            </a:pPr>
            <a:endParaRPr sz="1800" dirty="0">
              <a:latin typeface="Larsseit"/>
            </a:endParaRPr>
          </a:p>
          <a:p>
            <a:pPr marL="88900" indent="0">
              <a:spcBef>
                <a:spcPts val="0"/>
              </a:spcBef>
              <a:buSzPts val="1100"/>
              <a:buNone/>
            </a:pPr>
            <a:r>
              <a:rPr lang="en-US" sz="1800" dirty="0">
                <a:latin typeface="Larsseit"/>
              </a:rPr>
              <a:t>Let’s use that information to </a:t>
            </a:r>
            <a:r>
              <a:rPr lang="en-US" sz="1800" b="1" dirty="0">
                <a:latin typeface="Larsseit"/>
              </a:rPr>
              <a:t>design even better logos</a:t>
            </a:r>
            <a:r>
              <a:rPr lang="en-US" sz="1800" dirty="0">
                <a:latin typeface="Larsseit"/>
              </a:rPr>
              <a:t> for our business cards.</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307" name="Google Shape;307;g240fe70efb2_0_23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08" name="Google Shape;308;g240fe70efb2_0_231"/>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09" name="Google Shape;309;g240fe70efb2_0_23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10" name="Google Shape;310;g240fe70efb2_0_231"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311" name="Google Shape;311;g240fe70efb2_0_231"/>
          <p:cNvSpPr/>
          <p:nvPr/>
        </p:nvSpPr>
        <p:spPr>
          <a:xfrm>
            <a:off x="839175" y="2213700"/>
            <a:ext cx="5609400" cy="2430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6FA99BDB-EC45-54CE-B284-6E8DCA2D652D}"/>
              </a:ext>
            </a:extLst>
          </p:cNvPr>
          <p:cNvSpPr txBox="1"/>
          <p:nvPr/>
        </p:nvSpPr>
        <p:spPr>
          <a:xfrm>
            <a:off x="783497" y="128772"/>
            <a:ext cx="91322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22</a:t>
            </a:r>
          </a:p>
        </p:txBody>
      </p:sp>
      <p:pic>
        <p:nvPicPr>
          <p:cNvPr id="4" name="Picture 3" descr="A white square with black text&#10;&#10;Description automatically generated">
            <a:extLst>
              <a:ext uri="{FF2B5EF4-FFF2-40B4-BE49-F238E27FC236}">
                <a16:creationId xmlns:a16="http://schemas.microsoft.com/office/drawing/2014/main" id="{9DFAD04B-16AA-8833-8D05-8D05CA4076C0}"/>
              </a:ext>
            </a:extLst>
          </p:cNvPr>
          <p:cNvPicPr>
            <a:picLocks noChangeAspect="1"/>
          </p:cNvPicPr>
          <p:nvPr/>
        </p:nvPicPr>
        <p:blipFill>
          <a:blip r:embed="rId4"/>
          <a:stretch>
            <a:fillRect/>
          </a:stretch>
        </p:blipFill>
        <p:spPr>
          <a:xfrm>
            <a:off x="926072" y="2279650"/>
            <a:ext cx="5435600" cy="22987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40fe70efb2_0_25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8" name="Google Shape;318;g240fe70efb2_0_25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800" dirty="0">
                <a:latin typeface="Larsseit"/>
              </a:rPr>
              <a:t>You each have six business cards. </a:t>
            </a:r>
            <a:endParaRPr sz="1800" dirty="0">
              <a:latin typeface="Larsseit"/>
            </a:endParaRPr>
          </a:p>
          <a:p>
            <a:pPr marL="0" lvl="0" indent="0" algn="l" rtl="0">
              <a:lnSpc>
                <a:spcPct val="100000"/>
              </a:lnSpc>
              <a:spcBef>
                <a:spcPts val="0"/>
              </a:spcBef>
              <a:spcAft>
                <a:spcPts val="0"/>
              </a:spcAft>
              <a:buNone/>
            </a:pPr>
            <a:endParaRPr sz="1800" dirty="0">
              <a:latin typeface="Larsseit"/>
            </a:endParaRPr>
          </a:p>
          <a:p>
            <a:pPr marL="0" lvl="0" indent="0" algn="l" rtl="0">
              <a:lnSpc>
                <a:spcPct val="100000"/>
              </a:lnSpc>
              <a:spcBef>
                <a:spcPts val="0"/>
              </a:spcBef>
              <a:spcAft>
                <a:spcPts val="0"/>
              </a:spcAft>
              <a:buNone/>
            </a:pPr>
            <a:r>
              <a:rPr lang="en-US" sz="1800" dirty="0">
                <a:latin typeface="Larsseit"/>
              </a:rPr>
              <a:t>If we have time, or if you have some free time later, you can draw your brand-new logo on the business cards so that you can cut them out and share them with other Young Professionals!</a:t>
            </a:r>
            <a:endParaRPr sz="1800" dirty="0">
              <a:latin typeface="Larsseit"/>
            </a:endParaRPr>
          </a:p>
        </p:txBody>
      </p:sp>
      <p:sp>
        <p:nvSpPr>
          <p:cNvPr id="319" name="Google Shape;319;g240fe70efb2_0_251"/>
          <p:cNvSpPr txBox="1">
            <a:spLocks noGrp="1"/>
          </p:cNvSpPr>
          <p:nvPr>
            <p:ph type="body" idx="2"/>
          </p:nvPr>
        </p:nvSpPr>
        <p:spPr>
          <a:xfrm>
            <a:off x="839175" y="803975"/>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20" name="Google Shape;320;g240fe70efb2_0_251"/>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21" name="Google Shape;321;g240fe70efb2_0_25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22" name="Google Shape;322;g240fe70efb2_0_251"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323" name="Google Shape;323;g240fe70efb2_0_251"/>
          <p:cNvSpPr/>
          <p:nvPr/>
        </p:nvSpPr>
        <p:spPr>
          <a:xfrm>
            <a:off x="839300" y="1221725"/>
            <a:ext cx="5609400" cy="4587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4" name="Google Shape;324;g240fe70efb2_0_251"/>
          <p:cNvPicPr preferRelativeResize="0"/>
          <p:nvPr/>
        </p:nvPicPr>
        <p:blipFill rotWithShape="1">
          <a:blip r:embed="rId4">
            <a:alphaModFix/>
          </a:blip>
          <a:srcRect t="35858" b="-64"/>
          <a:stretch/>
        </p:blipFill>
        <p:spPr>
          <a:xfrm>
            <a:off x="839175" y="1146600"/>
            <a:ext cx="5609401" cy="4662415"/>
          </a:xfrm>
          <a:prstGeom prst="rect">
            <a:avLst/>
          </a:prstGeom>
          <a:noFill/>
          <a:ln>
            <a:noFill/>
          </a:ln>
        </p:spPr>
      </p:pic>
      <p:sp>
        <p:nvSpPr>
          <p:cNvPr id="2" name="TextBox 1">
            <a:extLst>
              <a:ext uri="{FF2B5EF4-FFF2-40B4-BE49-F238E27FC236}">
                <a16:creationId xmlns:a16="http://schemas.microsoft.com/office/drawing/2014/main" id="{C2CE421F-CEB1-1FEE-1BA4-AA3BD6EEE2EF}"/>
              </a:ext>
            </a:extLst>
          </p:cNvPr>
          <p:cNvSpPr txBox="1"/>
          <p:nvPr/>
        </p:nvSpPr>
        <p:spPr>
          <a:xfrm>
            <a:off x="783497" y="128772"/>
            <a:ext cx="90306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240fe70efb2_0_286"/>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0" name="Google Shape;330;g240fe70efb2_0_286"/>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88900" lvl="0" indent="0" algn="l" rtl="0">
              <a:lnSpc>
                <a:spcPct val="90000"/>
              </a:lnSpc>
              <a:spcBef>
                <a:spcPts val="0"/>
              </a:spcBef>
              <a:spcAft>
                <a:spcPts val="0"/>
              </a:spcAft>
              <a:buClr>
                <a:schemeClr val="dk1"/>
              </a:buClr>
              <a:buSzPts val="1100"/>
              <a:buFont typeface="Arial"/>
              <a:buNone/>
            </a:pPr>
            <a:r>
              <a:rPr lang="en-US" sz="1800" dirty="0">
                <a:latin typeface="Larsseit"/>
              </a:rPr>
              <a:t>Young Professionals, you have learned a lot about logos. But most importantly, you have learned about the following:</a:t>
            </a:r>
            <a:endParaRPr sz="1800" dirty="0">
              <a:latin typeface="Larsseit"/>
            </a:endParaRPr>
          </a:p>
          <a:p>
            <a:pPr marL="88900" lvl="0" indent="0" algn="l" rtl="0">
              <a:lnSpc>
                <a:spcPct val="90000"/>
              </a:lnSpc>
              <a:spcBef>
                <a:spcPts val="0"/>
              </a:spcBef>
              <a:spcAft>
                <a:spcPts val="0"/>
              </a:spcAft>
              <a:buClr>
                <a:schemeClr val="dk1"/>
              </a:buClr>
              <a:buSzPts val="1100"/>
              <a:buFont typeface="Arial"/>
              <a:buNone/>
            </a:pP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Making smart choices based on what you have learned</a:t>
            </a: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How research can help solve problems</a:t>
            </a:r>
            <a:endParaRPr sz="1800" dirty="0">
              <a:latin typeface="Larsseit"/>
            </a:endParaRPr>
          </a:p>
          <a:p>
            <a:pPr marL="457200" lvl="0" indent="-381000" algn="l" rtl="0">
              <a:lnSpc>
                <a:spcPct val="90000"/>
              </a:lnSpc>
              <a:spcBef>
                <a:spcPts val="0"/>
              </a:spcBef>
              <a:spcAft>
                <a:spcPts val="0"/>
              </a:spcAft>
              <a:buSzPts val="2400"/>
              <a:buChar char="•"/>
            </a:pPr>
            <a:r>
              <a:rPr lang="en-US" sz="1800" dirty="0">
                <a:latin typeface="Larsseit"/>
              </a:rPr>
              <a:t>How mistakes can show you how to make better decisions</a:t>
            </a:r>
            <a:endParaRPr sz="1800" dirty="0">
              <a:latin typeface="Larsseit"/>
            </a:endParaRPr>
          </a:p>
          <a:p>
            <a:pPr marL="0" lvl="0" indent="0" algn="l" rtl="0">
              <a:lnSpc>
                <a:spcPct val="90000"/>
              </a:lnSpc>
              <a:spcBef>
                <a:spcPts val="0"/>
              </a:spcBef>
              <a:spcAft>
                <a:spcPts val="0"/>
              </a:spcAft>
              <a:buNone/>
            </a:pPr>
            <a:endParaRPr sz="1800" dirty="0">
              <a:latin typeface="Larsseit"/>
            </a:endParaRPr>
          </a:p>
          <a:p>
            <a:pPr marL="0" lvl="0" indent="0" algn="l" rtl="0">
              <a:lnSpc>
                <a:spcPct val="90000"/>
              </a:lnSpc>
              <a:spcBef>
                <a:spcPts val="0"/>
              </a:spcBef>
              <a:spcAft>
                <a:spcPts val="0"/>
              </a:spcAft>
              <a:buNone/>
            </a:pPr>
            <a:r>
              <a:rPr lang="en-US" sz="1800" dirty="0">
                <a:latin typeface="Larsseit"/>
              </a:rPr>
              <a:t>That’s amazing work!</a:t>
            </a:r>
            <a:endParaRPr sz="1800" dirty="0">
              <a:latin typeface="Larsseit"/>
            </a:endParaRPr>
          </a:p>
        </p:txBody>
      </p:sp>
      <p:sp>
        <p:nvSpPr>
          <p:cNvPr id="331" name="Google Shape;331;g240fe70efb2_0_286"/>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32" name="Google Shape;332;g240fe70efb2_0_286"/>
          <p:cNvSpPr txBox="1"/>
          <p:nvPr/>
        </p:nvSpPr>
        <p:spPr>
          <a:xfrm>
            <a:off x="765775" y="434675"/>
            <a:ext cx="71673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600" b="1" dirty="0">
                <a:solidFill>
                  <a:srgbClr val="191919"/>
                </a:solidFill>
                <a:latin typeface="Larsseit"/>
              </a:rPr>
              <a:t>Closure: Refine Solution</a:t>
            </a:r>
            <a:endParaRPr sz="1600" b="1" dirty="0">
              <a:solidFill>
                <a:srgbClr val="191919"/>
              </a:solidFill>
              <a:latin typeface="Larsseit"/>
            </a:endParaRPr>
          </a:p>
        </p:txBody>
      </p:sp>
      <p:sp>
        <p:nvSpPr>
          <p:cNvPr id="333" name="Google Shape;333;g240fe70efb2_0_286"/>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sym typeface="Arial"/>
              </a:rPr>
              <a:t>Talking Points</a:t>
            </a:r>
            <a:endParaRPr dirty="0">
              <a:latin typeface="Larsseit Medium"/>
            </a:endParaRPr>
          </a:p>
        </p:txBody>
      </p:sp>
      <p:pic>
        <p:nvPicPr>
          <p:cNvPr id="334" name="Google Shape;334;g240fe70efb2_0_286"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pic>
        <p:nvPicPr>
          <p:cNvPr id="335" name="Google Shape;335;g240fe70efb2_0_286"/>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6E26DB97-5D9F-9EC4-CFCD-6DABE7378101}"/>
              </a:ext>
            </a:extLst>
          </p:cNvPr>
          <p:cNvSpPr txBox="1"/>
          <p:nvPr/>
        </p:nvSpPr>
        <p:spPr>
          <a:xfrm>
            <a:off x="783497" y="128772"/>
            <a:ext cx="923383"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24</a:t>
            </a:r>
          </a:p>
        </p:txBody>
      </p:sp>
      <p:sp>
        <p:nvSpPr>
          <p:cNvPr id="3" name="Google Shape;114;g240fe70efb2_0_52">
            <a:extLst>
              <a:ext uri="{FF2B5EF4-FFF2-40B4-BE49-F238E27FC236}">
                <a16:creationId xmlns:a16="http://schemas.microsoft.com/office/drawing/2014/main" id="{B86B3EFA-77A2-839A-9706-3CAD0756552D}"/>
              </a:ext>
            </a:extLst>
          </p:cNvPr>
          <p:cNvSpPr txBox="1"/>
          <p:nvPr/>
        </p:nvSpPr>
        <p:spPr>
          <a:xfrm>
            <a:off x="3171798" y="4655845"/>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02336A03-6C44-14A9-B319-BD80910397CA}"/>
              </a:ext>
            </a:extLst>
          </p:cNvPr>
          <p:cNvSpPr txBox="1"/>
          <p:nvPr/>
        </p:nvSpPr>
        <p:spPr>
          <a:xfrm>
            <a:off x="3073640" y="3059700"/>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5" name="Google Shape;114;g240fe70efb2_0_52">
            <a:extLst>
              <a:ext uri="{FF2B5EF4-FFF2-40B4-BE49-F238E27FC236}">
                <a16:creationId xmlns:a16="http://schemas.microsoft.com/office/drawing/2014/main" id="{4B615359-F983-897A-AD69-FAE68312DD0A}"/>
              </a:ext>
            </a:extLst>
          </p:cNvPr>
          <p:cNvSpPr txBox="1"/>
          <p:nvPr/>
        </p:nvSpPr>
        <p:spPr>
          <a:xfrm>
            <a:off x="4811000" y="3059700"/>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6" name="Google Shape;114;g240fe70efb2_0_52">
            <a:extLst>
              <a:ext uri="{FF2B5EF4-FFF2-40B4-BE49-F238E27FC236}">
                <a16:creationId xmlns:a16="http://schemas.microsoft.com/office/drawing/2014/main" id="{F39C2103-330D-94B6-EE59-1CFF59943D41}"/>
              </a:ext>
            </a:extLst>
          </p:cNvPr>
          <p:cNvSpPr txBox="1"/>
          <p:nvPr/>
        </p:nvSpPr>
        <p:spPr>
          <a:xfrm>
            <a:off x="4737907" y="4957835"/>
            <a:ext cx="146186"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240fe70efb2_0_9"/>
          <p:cNvSpPr txBox="1"/>
          <p:nvPr/>
        </p:nvSpPr>
        <p:spPr>
          <a:xfrm>
            <a:off x="6712137" y="2481243"/>
            <a:ext cx="5275800" cy="2616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sz="1100">
              <a:solidFill>
                <a:srgbClr val="3F3F3F"/>
              </a:solidFill>
              <a:latin typeface="Arial"/>
              <a:ea typeface="Arial"/>
              <a:cs typeface="Arial"/>
              <a:sym typeface="Arial"/>
            </a:endParaRPr>
          </a:p>
        </p:txBody>
      </p:sp>
      <p:sp>
        <p:nvSpPr>
          <p:cNvPr id="341" name="Google Shape;341;g240fe70efb2_0_9"/>
          <p:cNvSpPr txBox="1"/>
          <p:nvPr/>
        </p:nvSpPr>
        <p:spPr>
          <a:xfrm>
            <a:off x="783494" y="434629"/>
            <a:ext cx="47625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Closure: Young Professional Transformation</a:t>
            </a:r>
            <a:endParaRPr sz="1600" b="1" dirty="0">
              <a:latin typeface="Larsseit"/>
            </a:endParaRPr>
          </a:p>
        </p:txBody>
      </p:sp>
      <p:sp>
        <p:nvSpPr>
          <p:cNvPr id="343" name="Google Shape;343;g240fe70efb2_0_9"/>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4" name="Google Shape;344;g240fe70efb2_0_9"/>
          <p:cNvSpPr txBox="1">
            <a:spLocks noGrp="1"/>
          </p:cNvSpPr>
          <p:nvPr>
            <p:ph type="body" idx="2"/>
          </p:nvPr>
        </p:nvSpPr>
        <p:spPr>
          <a:xfrm>
            <a:off x="839175" y="800854"/>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endParaRPr dirty="0">
              <a:solidFill>
                <a:schemeClr val="dk1"/>
              </a:solidFill>
              <a:latin typeface="Larsseit"/>
            </a:endParaRPr>
          </a:p>
        </p:txBody>
      </p:sp>
      <p:sp>
        <p:nvSpPr>
          <p:cNvPr id="345" name="Google Shape;345;g240fe70efb2_0_9"/>
          <p:cNvSpPr txBox="1"/>
          <p:nvPr/>
        </p:nvSpPr>
        <p:spPr>
          <a:xfrm>
            <a:off x="4724400" y="3200400"/>
            <a:ext cx="2743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6" name="Google Shape;346;g240fe70efb2_0_9"/>
          <p:cNvSpPr txBox="1"/>
          <p:nvPr/>
        </p:nvSpPr>
        <p:spPr>
          <a:xfrm>
            <a:off x="4724400" y="3200400"/>
            <a:ext cx="2743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7" name="Google Shape;347;g240fe70efb2_0_9"/>
          <p:cNvSpPr txBox="1"/>
          <p:nvPr/>
        </p:nvSpPr>
        <p:spPr>
          <a:xfrm>
            <a:off x="6782553" y="1913650"/>
            <a:ext cx="50571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Young Professional Transformation</a:t>
            </a:r>
            <a:endParaRPr dirty="0">
              <a:latin typeface="Larsseit Medium"/>
            </a:endParaRPr>
          </a:p>
        </p:txBody>
      </p:sp>
      <p:pic>
        <p:nvPicPr>
          <p:cNvPr id="349" name="Google Shape;349;g240fe70efb2_0_9"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2" name="TextBox 1">
            <a:extLst>
              <a:ext uri="{FF2B5EF4-FFF2-40B4-BE49-F238E27FC236}">
                <a16:creationId xmlns:a16="http://schemas.microsoft.com/office/drawing/2014/main" id="{275E0BE0-67E4-DB86-9F81-ADE105997E25}"/>
              </a:ext>
            </a:extLst>
          </p:cNvPr>
          <p:cNvSpPr txBox="1"/>
          <p:nvPr/>
        </p:nvSpPr>
        <p:spPr>
          <a:xfrm>
            <a:off x="783494" y="138979"/>
            <a:ext cx="1151320"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25</a:t>
            </a:r>
          </a:p>
        </p:txBody>
      </p:sp>
      <p:pic>
        <p:nvPicPr>
          <p:cNvPr id="3" name="Picture 2">
            <a:extLst>
              <a:ext uri="{FF2B5EF4-FFF2-40B4-BE49-F238E27FC236}">
                <a16:creationId xmlns:a16="http://schemas.microsoft.com/office/drawing/2014/main" id="{6C815FAE-AFB7-5C35-956D-CAE9BE3CF751}"/>
              </a:ext>
            </a:extLst>
          </p:cNvPr>
          <p:cNvPicPr>
            <a:picLocks noChangeAspect="1"/>
          </p:cNvPicPr>
          <p:nvPr/>
        </p:nvPicPr>
        <p:blipFill>
          <a:blip r:embed="rId4"/>
          <a:stretch>
            <a:fillRect/>
          </a:stretch>
        </p:blipFill>
        <p:spPr>
          <a:xfrm>
            <a:off x="798278" y="766659"/>
            <a:ext cx="5691194" cy="5496303"/>
          </a:xfrm>
          <a:prstGeom prst="rect">
            <a:avLst/>
          </a:prstGeom>
        </p:spPr>
      </p:pic>
      <p:grpSp>
        <p:nvGrpSpPr>
          <p:cNvPr id="4" name="Group 3">
            <a:extLst>
              <a:ext uri="{FF2B5EF4-FFF2-40B4-BE49-F238E27FC236}">
                <a16:creationId xmlns:a16="http://schemas.microsoft.com/office/drawing/2014/main" id="{2EB62AEF-C6A5-2EB2-914D-17C1110E2CE4}"/>
              </a:ext>
            </a:extLst>
          </p:cNvPr>
          <p:cNvGrpSpPr/>
          <p:nvPr/>
        </p:nvGrpSpPr>
        <p:grpSpPr>
          <a:xfrm>
            <a:off x="2957946" y="2144491"/>
            <a:ext cx="1604817" cy="987669"/>
            <a:chOff x="2874819" y="2144905"/>
            <a:chExt cx="1604817" cy="987669"/>
          </a:xfrm>
        </p:grpSpPr>
        <p:pic>
          <p:nvPicPr>
            <p:cNvPr id="5" name="Picture 4">
              <a:extLst>
                <a:ext uri="{FF2B5EF4-FFF2-40B4-BE49-F238E27FC236}">
                  <a16:creationId xmlns:a16="http://schemas.microsoft.com/office/drawing/2014/main" id="{0AC61661-69A6-2146-387F-D9329E2F3C85}"/>
                </a:ext>
              </a:extLst>
            </p:cNvPr>
            <p:cNvPicPr>
              <a:picLocks noChangeAspect="1"/>
            </p:cNvPicPr>
            <p:nvPr/>
          </p:nvPicPr>
          <p:blipFill>
            <a:blip r:embed="rId5"/>
            <a:stretch>
              <a:fillRect/>
            </a:stretch>
          </p:blipFill>
          <p:spPr>
            <a:xfrm>
              <a:off x="2874819" y="2144905"/>
              <a:ext cx="1604817" cy="987669"/>
            </a:xfrm>
            <a:prstGeom prst="rect">
              <a:avLst/>
            </a:prstGeom>
          </p:spPr>
        </p:pic>
        <p:sp>
          <p:nvSpPr>
            <p:cNvPr id="6" name="TextBox 5">
              <a:extLst>
                <a:ext uri="{FF2B5EF4-FFF2-40B4-BE49-F238E27FC236}">
                  <a16:creationId xmlns:a16="http://schemas.microsoft.com/office/drawing/2014/main" id="{1DEA58FA-46CE-B580-93A2-025F31D43A8B}"/>
                </a:ext>
              </a:extLst>
            </p:cNvPr>
            <p:cNvSpPr txBox="1"/>
            <p:nvPr/>
          </p:nvSpPr>
          <p:spPr>
            <a:xfrm>
              <a:off x="3120783" y="2269407"/>
              <a:ext cx="1206758" cy="738664"/>
            </a:xfrm>
            <a:prstGeom prst="rect">
              <a:avLst/>
            </a:prstGeom>
            <a:noFill/>
          </p:spPr>
          <p:txBody>
            <a:bodyPr wrap="square">
              <a:spAutoFit/>
            </a:bodyPr>
            <a:lstStyle/>
            <a:p>
              <a:r>
                <a:rPr lang="en-IN" sz="1400" dirty="0">
                  <a:latin typeface="Larsseit" pitchFamily="2" charset="77"/>
                  <a:cs typeface="Calibri" panose="020F0502020204030204"/>
                </a:rPr>
                <a:t>Young Professionals at work?</a:t>
              </a:r>
            </a:p>
          </p:txBody>
        </p:sp>
      </p:grpSp>
      <p:grpSp>
        <p:nvGrpSpPr>
          <p:cNvPr id="7" name="Group 6">
            <a:extLst>
              <a:ext uri="{FF2B5EF4-FFF2-40B4-BE49-F238E27FC236}">
                <a16:creationId xmlns:a16="http://schemas.microsoft.com/office/drawing/2014/main" id="{3F5BE00B-D0DE-6F42-23B4-F991118EB670}"/>
              </a:ext>
            </a:extLst>
          </p:cNvPr>
          <p:cNvGrpSpPr/>
          <p:nvPr/>
        </p:nvGrpSpPr>
        <p:grpSpPr>
          <a:xfrm>
            <a:off x="3471764" y="3748993"/>
            <a:ext cx="1214074" cy="747189"/>
            <a:chOff x="3265562" y="3620003"/>
            <a:chExt cx="1297201" cy="798349"/>
          </a:xfrm>
        </p:grpSpPr>
        <p:pic>
          <p:nvPicPr>
            <p:cNvPr id="8" name="Picture 7">
              <a:extLst>
                <a:ext uri="{FF2B5EF4-FFF2-40B4-BE49-F238E27FC236}">
                  <a16:creationId xmlns:a16="http://schemas.microsoft.com/office/drawing/2014/main" id="{FBA80440-B393-8C47-B2F7-ADDD0B0FE8E3}"/>
                </a:ext>
              </a:extLst>
            </p:cNvPr>
            <p:cNvPicPr>
              <a:picLocks noChangeAspect="1"/>
            </p:cNvPicPr>
            <p:nvPr/>
          </p:nvPicPr>
          <p:blipFill>
            <a:blip r:embed="rId6"/>
            <a:stretch>
              <a:fillRect/>
            </a:stretch>
          </p:blipFill>
          <p:spPr>
            <a:xfrm>
              <a:off x="3265562" y="3620003"/>
              <a:ext cx="1297201" cy="798349"/>
            </a:xfrm>
            <a:prstGeom prst="rect">
              <a:avLst/>
            </a:prstGeom>
          </p:spPr>
        </p:pic>
        <p:sp>
          <p:nvSpPr>
            <p:cNvPr id="9" name="TextBox 8">
              <a:extLst>
                <a:ext uri="{FF2B5EF4-FFF2-40B4-BE49-F238E27FC236}">
                  <a16:creationId xmlns:a16="http://schemas.microsoft.com/office/drawing/2014/main" id="{1CB81844-D3C3-CE1A-8214-6A65589F5114}"/>
                </a:ext>
              </a:extLst>
            </p:cNvPr>
            <p:cNvSpPr txBox="1"/>
            <p:nvPr/>
          </p:nvSpPr>
          <p:spPr>
            <a:xfrm>
              <a:off x="3319619" y="3883382"/>
              <a:ext cx="1191238" cy="271590"/>
            </a:xfrm>
            <a:prstGeom prst="rect">
              <a:avLst/>
            </a:prstGeom>
            <a:noFill/>
          </p:spPr>
          <p:txBody>
            <a:bodyPr wrap="square">
              <a:spAutoFit/>
            </a:bodyPr>
            <a:lstStyle/>
            <a:p>
              <a:r>
                <a:rPr lang="en-IN" sz="1400">
                  <a:latin typeface="Larsseit" pitchFamily="2" charset="77"/>
                  <a:cs typeface="Calibri" panose="020F0502020204030204"/>
                </a:rPr>
                <a:t>On the job! </a:t>
              </a:r>
              <a:endParaRPr lang="en-US" sz="1400"/>
            </a:p>
          </p:txBody>
        </p:sp>
      </p:grpSp>
      <p:sp>
        <p:nvSpPr>
          <p:cNvPr id="10" name="Text Placeholder 1">
            <a:extLst>
              <a:ext uri="{FF2B5EF4-FFF2-40B4-BE49-F238E27FC236}">
                <a16:creationId xmlns:a16="http://schemas.microsoft.com/office/drawing/2014/main" id="{69761676-79DD-4DC1-25F5-A7DA520982A2}"/>
              </a:ext>
            </a:extLst>
          </p:cNvPr>
          <p:cNvSpPr txBox="1">
            <a:spLocks/>
          </p:cNvSpPr>
          <p:nvPr/>
        </p:nvSpPr>
        <p:spPr>
          <a:xfrm>
            <a:off x="6821519" y="2416305"/>
            <a:ext cx="5057035" cy="4159754"/>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IN" sz="1800" dirty="0">
                <a:latin typeface="Larsseit" pitchFamily="2" charset="77"/>
                <a:cs typeface="Calibri" panose="020F0502020204030204"/>
              </a:rPr>
              <a:t>Teacher: (one clap) Young Professionals at work?</a:t>
            </a:r>
          </a:p>
          <a:p>
            <a:pPr marL="285750" indent="-285750">
              <a:buFont typeface="Arial" panose="020B0604020202020204" pitchFamily="34" charset="0"/>
              <a:buChar char="•"/>
            </a:pPr>
            <a:r>
              <a:rPr lang="en-IN" sz="1800" dirty="0">
                <a:latin typeface="Larsseit" pitchFamily="2" charset="77"/>
                <a:cs typeface="Calibri" panose="020F0502020204030204"/>
              </a:rPr>
              <a:t>YPs: On the job! (one clap)</a:t>
            </a:r>
          </a:p>
          <a:p>
            <a:endParaRPr lang="en-IN" sz="1800" dirty="0">
              <a:cs typeface="Calibri" panose="020F05020202040302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11" name="Rectangle 10">
            <a:extLst>
              <a:ext uri="{FF2B5EF4-FFF2-40B4-BE49-F238E27FC236}">
                <a16:creationId xmlns:a16="http://schemas.microsoft.com/office/drawing/2014/main" id="{2CD8D5DE-2913-5564-D028-6235A131DC97}"/>
              </a:ext>
            </a:extLst>
          </p:cNvPr>
          <p:cNvSpPr/>
          <p:nvPr/>
        </p:nvSpPr>
        <p:spPr>
          <a:xfrm>
            <a:off x="6205430" y="5624260"/>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12F6100-27FB-3470-A729-58E81359E4CC}"/>
              </a:ext>
            </a:extLst>
          </p:cNvPr>
          <p:cNvSpPr/>
          <p:nvPr/>
        </p:nvSpPr>
        <p:spPr>
          <a:xfrm>
            <a:off x="9226925" y="5624261"/>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FCC8E6D-A3B6-290B-E5EB-C96CD2957E3B}"/>
              </a:ext>
            </a:extLst>
          </p:cNvPr>
          <p:cNvSpPr/>
          <p:nvPr/>
        </p:nvSpPr>
        <p:spPr>
          <a:xfrm>
            <a:off x="9226925" y="4232782"/>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24D6A5D-77B6-6DEA-51DA-615A1906DAC1}"/>
              </a:ext>
            </a:extLst>
          </p:cNvPr>
          <p:cNvSpPr/>
          <p:nvPr/>
        </p:nvSpPr>
        <p:spPr>
          <a:xfrm>
            <a:off x="6205430" y="4232782"/>
            <a:ext cx="2626250" cy="9284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CCC3358-6363-B20B-4D25-F1D4FCEE5BC1}"/>
              </a:ext>
            </a:extLst>
          </p:cNvPr>
          <p:cNvSpPr/>
          <p:nvPr/>
        </p:nvSpPr>
        <p:spPr>
          <a:xfrm>
            <a:off x="0" y="0"/>
            <a:ext cx="12192000" cy="3490088"/>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0" name="Google Shape;370;p6"/>
          <p:cNvSpPr/>
          <p:nvPr/>
        </p:nvSpPr>
        <p:spPr>
          <a:xfrm>
            <a:off x="888274" y="2390503"/>
            <a:ext cx="4950823" cy="4467497"/>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1" name="Google Shape;371;p6"/>
          <p:cNvSpPr txBox="1"/>
          <p:nvPr/>
        </p:nvSpPr>
        <p:spPr>
          <a:xfrm>
            <a:off x="888274" y="980896"/>
            <a:ext cx="6640935"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dirty="0">
                <a:solidFill>
                  <a:schemeClr val="bg1"/>
                </a:solidFill>
                <a:latin typeface="Larsseit Medium"/>
                <a:ea typeface="Calibri"/>
                <a:cs typeface="Calibri"/>
                <a:sym typeface="Calibri"/>
              </a:rPr>
              <a:t>School-to-Home Connections</a:t>
            </a:r>
            <a:endParaRPr sz="4000" dirty="0">
              <a:solidFill>
                <a:schemeClr val="bg1"/>
              </a:solidFill>
              <a:latin typeface="Larsseit Medium"/>
              <a:sym typeface="Arial"/>
            </a:endParaRPr>
          </a:p>
        </p:txBody>
      </p:sp>
      <p:sp>
        <p:nvSpPr>
          <p:cNvPr id="372" name="Google Shape;372;p6"/>
          <p:cNvSpPr txBox="1"/>
          <p:nvPr/>
        </p:nvSpPr>
        <p:spPr>
          <a:xfrm>
            <a:off x="6388612" y="3880550"/>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373" name="Google Shape;373;p6"/>
          <p:cNvSpPr txBox="1"/>
          <p:nvPr/>
        </p:nvSpPr>
        <p:spPr>
          <a:xfrm>
            <a:off x="6205446" y="4415605"/>
            <a:ext cx="2626209"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Making informed choices supports healthy relationships.</a:t>
            </a:r>
            <a:endParaRPr sz="1400" dirty="0">
              <a:solidFill>
                <a:schemeClr val="dk1"/>
              </a:solidFill>
              <a:latin typeface="Larsseit"/>
              <a:sym typeface="Arial"/>
            </a:endParaRPr>
          </a:p>
        </p:txBody>
      </p:sp>
      <p:sp>
        <p:nvSpPr>
          <p:cNvPr id="375" name="Google Shape;375;p6"/>
          <p:cNvSpPr txBox="1"/>
          <p:nvPr/>
        </p:nvSpPr>
        <p:spPr>
          <a:xfrm>
            <a:off x="9286498" y="4346002"/>
            <a:ext cx="2626249"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Being empowered to design solutions promotes learner and child autonomy.</a:t>
            </a:r>
            <a:endParaRPr sz="1400" dirty="0">
              <a:solidFill>
                <a:schemeClr val="dk1"/>
              </a:solidFill>
              <a:latin typeface="Larsseit"/>
              <a:sym typeface="Arial"/>
            </a:endParaRPr>
          </a:p>
        </p:txBody>
      </p:sp>
      <p:sp>
        <p:nvSpPr>
          <p:cNvPr id="377" name="Google Shape;377;p6"/>
          <p:cNvSpPr txBox="1"/>
          <p:nvPr/>
        </p:nvSpPr>
        <p:spPr>
          <a:xfrm>
            <a:off x="6205447" y="5620556"/>
            <a:ext cx="2626208" cy="954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Refining solutions confers confidence in YPs to take healthy risks in the face of conflict or struggle. </a:t>
            </a:r>
            <a:endParaRPr sz="1400" dirty="0">
              <a:solidFill>
                <a:schemeClr val="dk1"/>
              </a:solidFill>
              <a:latin typeface="Larsseit"/>
              <a:sym typeface="Arial"/>
            </a:endParaRPr>
          </a:p>
        </p:txBody>
      </p:sp>
      <p:sp>
        <p:nvSpPr>
          <p:cNvPr id="379" name="Google Shape;379;p6"/>
          <p:cNvSpPr txBox="1"/>
          <p:nvPr/>
        </p:nvSpPr>
        <p:spPr>
          <a:xfrm>
            <a:off x="9185917" y="5719190"/>
            <a:ext cx="2626208"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Sharing problems and potential solutions normalizes social emotional communication.</a:t>
            </a:r>
            <a:endParaRPr sz="1400" dirty="0">
              <a:solidFill>
                <a:schemeClr val="dk1"/>
              </a:solidFill>
              <a:latin typeface="Larsseit"/>
              <a:sym typeface="Arial"/>
            </a:endParaRPr>
          </a:p>
        </p:txBody>
      </p:sp>
      <p:pic>
        <p:nvPicPr>
          <p:cNvPr id="380" name="Google Shape;380;p6"/>
          <p:cNvPicPr preferRelativeResize="0"/>
          <p:nvPr/>
        </p:nvPicPr>
        <p:blipFill rotWithShape="1">
          <a:blip r:embed="rId3">
            <a:alphaModFix/>
          </a:blip>
          <a:srcRect/>
          <a:stretch/>
        </p:blipFill>
        <p:spPr>
          <a:xfrm>
            <a:off x="1159426" y="2390500"/>
            <a:ext cx="4467500" cy="4467500"/>
          </a:xfrm>
          <a:prstGeom prst="rect">
            <a:avLst/>
          </a:prstGeom>
          <a:noFill/>
          <a:ln>
            <a:noFill/>
          </a:ln>
        </p:spPr>
      </p:pic>
      <p:sp>
        <p:nvSpPr>
          <p:cNvPr id="2" name="Google Shape;114;g240fe70efb2_0_52">
            <a:extLst>
              <a:ext uri="{FF2B5EF4-FFF2-40B4-BE49-F238E27FC236}">
                <a16:creationId xmlns:a16="http://schemas.microsoft.com/office/drawing/2014/main" id="{0A63EED0-DAA8-9CBE-2CAE-D344F61E1B8A}"/>
              </a:ext>
            </a:extLst>
          </p:cNvPr>
          <p:cNvSpPr txBox="1"/>
          <p:nvPr/>
        </p:nvSpPr>
        <p:spPr>
          <a:xfrm>
            <a:off x="2905502" y="421547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3" name="Google Shape;114;g240fe70efb2_0_52">
            <a:extLst>
              <a:ext uri="{FF2B5EF4-FFF2-40B4-BE49-F238E27FC236}">
                <a16:creationId xmlns:a16="http://schemas.microsoft.com/office/drawing/2014/main" id="{459A3806-CD0D-AB74-B52F-CEB19D4E7686}"/>
              </a:ext>
            </a:extLst>
          </p:cNvPr>
          <p:cNvSpPr txBox="1"/>
          <p:nvPr/>
        </p:nvSpPr>
        <p:spPr>
          <a:xfrm>
            <a:off x="4557020" y="421547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14;g240fe70efb2_0_52">
            <a:extLst>
              <a:ext uri="{FF2B5EF4-FFF2-40B4-BE49-F238E27FC236}">
                <a16:creationId xmlns:a16="http://schemas.microsoft.com/office/drawing/2014/main" id="{B219EE12-EBCB-4749-6B0B-EBE5072241F6}"/>
              </a:ext>
            </a:extLst>
          </p:cNvPr>
          <p:cNvSpPr txBox="1"/>
          <p:nvPr/>
        </p:nvSpPr>
        <p:spPr>
          <a:xfrm>
            <a:off x="3045461" y="5708368"/>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5" name="Google Shape;114;g240fe70efb2_0_52">
            <a:extLst>
              <a:ext uri="{FF2B5EF4-FFF2-40B4-BE49-F238E27FC236}">
                <a16:creationId xmlns:a16="http://schemas.microsoft.com/office/drawing/2014/main" id="{FBB8E96D-77BA-5505-C4EC-6659AE98F9ED}"/>
              </a:ext>
            </a:extLst>
          </p:cNvPr>
          <p:cNvSpPr txBox="1"/>
          <p:nvPr/>
        </p:nvSpPr>
        <p:spPr>
          <a:xfrm>
            <a:off x="4538359" y="5988286"/>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12" name="Google Shape;372;p6">
            <a:extLst>
              <a:ext uri="{FF2B5EF4-FFF2-40B4-BE49-F238E27FC236}">
                <a16:creationId xmlns:a16="http://schemas.microsoft.com/office/drawing/2014/main" id="{1A8881C8-507F-86D4-8686-B237052480AC}"/>
              </a:ext>
            </a:extLst>
          </p:cNvPr>
          <p:cNvSpPr txBox="1"/>
          <p:nvPr/>
        </p:nvSpPr>
        <p:spPr>
          <a:xfrm>
            <a:off x="9410107" y="3880550"/>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13" name="Google Shape;372;p6">
            <a:extLst>
              <a:ext uri="{FF2B5EF4-FFF2-40B4-BE49-F238E27FC236}">
                <a16:creationId xmlns:a16="http://schemas.microsoft.com/office/drawing/2014/main" id="{353969B5-7E9D-B4DD-D0C7-1D0612C4FC41}"/>
              </a:ext>
            </a:extLst>
          </p:cNvPr>
          <p:cNvSpPr txBox="1"/>
          <p:nvPr/>
        </p:nvSpPr>
        <p:spPr>
          <a:xfrm>
            <a:off x="6388612" y="5272028"/>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
        <p:nvSpPr>
          <p:cNvPr id="14" name="Google Shape;372;p6">
            <a:extLst>
              <a:ext uri="{FF2B5EF4-FFF2-40B4-BE49-F238E27FC236}">
                <a16:creationId xmlns:a16="http://schemas.microsoft.com/office/drawing/2014/main" id="{CD556AA0-AE19-5A9C-857F-90FCA50C2325}"/>
              </a:ext>
            </a:extLst>
          </p:cNvPr>
          <p:cNvSpPr txBox="1"/>
          <p:nvPr/>
        </p:nvSpPr>
        <p:spPr>
          <a:xfrm>
            <a:off x="9410107" y="5272028"/>
            <a:ext cx="2259876" cy="307736"/>
          </a:xfrm>
          <a:prstGeom prst="rect">
            <a:avLst/>
          </a:prstGeom>
          <a:noFill/>
          <a:ln>
            <a:noFill/>
          </a:ln>
        </p:spPr>
        <p:txBody>
          <a:bodyPr spcFirstLastPara="1" wrap="square" lIns="91425" tIns="45700" rIns="91425" bIns="45700" anchor="b" anchorCtr="0">
            <a:spAutoFit/>
          </a:bodyPr>
          <a:lstStyle/>
          <a:p>
            <a:pPr marL="0" marR="0" lvl="0" indent="0" algn="ctr" rtl="0">
              <a:spcBef>
                <a:spcPts val="0"/>
              </a:spcBef>
              <a:spcAft>
                <a:spcPts val="0"/>
              </a:spcAft>
              <a:buNone/>
            </a:pPr>
            <a:r>
              <a:rPr lang="en-US" b="1" dirty="0">
                <a:solidFill>
                  <a:schemeClr val="dk1"/>
                </a:solidFill>
                <a:latin typeface="Larsseit"/>
                <a:sym typeface="Arial"/>
              </a:rPr>
              <a:t>Connection</a:t>
            </a:r>
            <a:endParaRPr b="1" dirty="0">
              <a:solidFill>
                <a:schemeClr val="dk1"/>
              </a:solidFill>
              <a:latin typeface="Larsseit"/>
              <a:sym typeface="Arial"/>
            </a:endParaRPr>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240fe70efb2_0_241"/>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6" name="Google Shape;386;g240fe70efb2_0_241"/>
          <p:cNvSpPr txBox="1">
            <a:spLocks noGrp="1"/>
          </p:cNvSpPr>
          <p:nvPr>
            <p:ph type="body" idx="1"/>
          </p:nvPr>
        </p:nvSpPr>
        <p:spPr>
          <a:xfrm>
            <a:off x="6819900" y="2514600"/>
            <a:ext cx="5019600" cy="4097400"/>
          </a:xfrm>
          <a:prstGeom prst="rect">
            <a:avLst/>
          </a:prstGeom>
          <a:noFill/>
          <a:ln>
            <a:noFill/>
          </a:ln>
        </p:spPr>
        <p:txBody>
          <a:bodyPr spcFirstLastPara="1" wrap="square" lIns="91425" tIns="45700" rIns="91425" bIns="45700" anchor="t" anchorCtr="0">
            <a:noAutofit/>
          </a:bodyPr>
          <a:lstStyle/>
          <a:p>
            <a:pPr marL="285750" lvl="0" indent="-196850" algn="l" rtl="0">
              <a:lnSpc>
                <a:spcPct val="90000"/>
              </a:lnSpc>
              <a:spcBef>
                <a:spcPts val="0"/>
              </a:spcBef>
              <a:spcAft>
                <a:spcPts val="0"/>
              </a:spcAft>
              <a:buClr>
                <a:schemeClr val="dk1"/>
              </a:buClr>
              <a:buSzPts val="1100"/>
              <a:buFont typeface="Arial"/>
              <a:buNone/>
            </a:pPr>
            <a:r>
              <a:rPr lang="en-US" sz="1800" dirty="0">
                <a:latin typeface="Larsseit"/>
              </a:rPr>
              <a:t>Young Professionals can complete this note-catcher with a family member or friend, </a:t>
            </a:r>
            <a:r>
              <a:rPr lang="en-US" sz="1800" b="1" dirty="0">
                <a:latin typeface="Larsseit"/>
              </a:rPr>
              <a:t>transferring logo design skills to the crafting of a family crest</a:t>
            </a:r>
            <a:r>
              <a:rPr lang="en-US" sz="1800" dirty="0">
                <a:latin typeface="Larsseit"/>
              </a:rPr>
              <a:t>.</a:t>
            </a: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r>
              <a:rPr lang="en-US" sz="1800" b="1" dirty="0">
                <a:latin typeface="Larsseit"/>
              </a:rPr>
              <a:t>Collaborative Discussion Prompts</a:t>
            </a:r>
            <a:endParaRPr sz="1800" b="1"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Share:</a:t>
            </a:r>
            <a:r>
              <a:rPr lang="en-US" sz="1800" dirty="0">
                <a:latin typeface="Larsseit"/>
              </a:rPr>
              <a:t> Tell us how you selected the symbols or pictures used in the family crest.</a:t>
            </a:r>
            <a:endParaRPr sz="1800"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Reflect:</a:t>
            </a:r>
            <a:r>
              <a:rPr lang="en-US" sz="1800" dirty="0">
                <a:latin typeface="Larsseit"/>
              </a:rPr>
              <a:t> Now that you have designed a logo and a family crest, is there anything you would want to change?</a:t>
            </a:r>
            <a:endParaRPr sz="1800" dirty="0">
              <a:latin typeface="Larsseit"/>
            </a:endParaRPr>
          </a:p>
          <a:p>
            <a:pPr marL="457200" lvl="0" indent="-342900" algn="l" rtl="0">
              <a:lnSpc>
                <a:spcPct val="90000"/>
              </a:lnSpc>
              <a:spcBef>
                <a:spcPts val="0"/>
              </a:spcBef>
              <a:spcAft>
                <a:spcPts val="0"/>
              </a:spcAft>
              <a:buSzPts val="1800"/>
              <a:buChar char="•"/>
            </a:pPr>
            <a:r>
              <a:rPr lang="en-US" sz="1800" b="1" dirty="0">
                <a:latin typeface="Larsseit"/>
              </a:rPr>
              <a:t>Dig deep:</a:t>
            </a:r>
            <a:r>
              <a:rPr lang="en-US" sz="1800" dirty="0">
                <a:latin typeface="Larsseit"/>
              </a:rPr>
              <a:t> Our families and friendships are full of wonderful, rich cultures. What part of the family crest shows us the culture of your family or friend group?</a:t>
            </a:r>
            <a:endParaRPr sz="1800" dirty="0">
              <a:latin typeface="Larsseit"/>
            </a:endParaRPr>
          </a:p>
        </p:txBody>
      </p:sp>
      <p:sp>
        <p:nvSpPr>
          <p:cNvPr id="387" name="Google Shape;387;g240fe70efb2_0_241"/>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IN" sz="3400" dirty="0">
                <a:solidFill>
                  <a:schemeClr val="dk1"/>
                </a:solidFill>
              </a:rPr>
              <a:t> </a:t>
            </a:r>
            <a:endParaRPr sz="3400" dirty="0">
              <a:solidFill>
                <a:schemeClr val="dk1"/>
              </a:solidFill>
            </a:endParaRPr>
          </a:p>
        </p:txBody>
      </p:sp>
      <p:sp>
        <p:nvSpPr>
          <p:cNvPr id="388" name="Google Shape;388;g240fe70efb2_0_241"/>
          <p:cNvSpPr txBox="1"/>
          <p:nvPr/>
        </p:nvSpPr>
        <p:spPr>
          <a:xfrm>
            <a:off x="765775" y="434675"/>
            <a:ext cx="7167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SzPts val="1100"/>
              <a:buNone/>
            </a:pPr>
            <a:r>
              <a:rPr lang="en-US" sz="1800" dirty="0">
                <a:solidFill>
                  <a:srgbClr val="191919"/>
                </a:solidFill>
                <a:latin typeface="Larsseit"/>
              </a:rPr>
              <a:t>School-to-Home Connections</a:t>
            </a:r>
            <a:endParaRPr sz="1800" dirty="0">
              <a:solidFill>
                <a:srgbClr val="191919"/>
              </a:solidFill>
              <a:latin typeface="Larsseit"/>
            </a:endParaRPr>
          </a:p>
        </p:txBody>
      </p:sp>
      <p:sp>
        <p:nvSpPr>
          <p:cNvPr id="389" name="Google Shape;389;g240fe70efb2_0_241"/>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Homework</a:t>
            </a:r>
            <a:endParaRPr dirty="0">
              <a:latin typeface="Larsseit Medium"/>
            </a:endParaRPr>
          </a:p>
        </p:txBody>
      </p:sp>
      <p:pic>
        <p:nvPicPr>
          <p:cNvPr id="3" name="Picture 2" descr="A screenshot of a computer game&#10;&#10;Description automatically generated">
            <a:extLst>
              <a:ext uri="{FF2B5EF4-FFF2-40B4-BE49-F238E27FC236}">
                <a16:creationId xmlns:a16="http://schemas.microsoft.com/office/drawing/2014/main" id="{9389B443-EBF4-F0DC-48F9-908F1FCB5035}"/>
              </a:ext>
            </a:extLst>
          </p:cNvPr>
          <p:cNvPicPr>
            <a:picLocks noChangeAspect="1"/>
          </p:cNvPicPr>
          <p:nvPr/>
        </p:nvPicPr>
        <p:blipFill>
          <a:blip r:embed="rId3"/>
          <a:stretch>
            <a:fillRect/>
          </a:stretch>
        </p:blipFill>
        <p:spPr>
          <a:xfrm>
            <a:off x="1671320" y="899706"/>
            <a:ext cx="4114800" cy="51562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7"/>
          <p:cNvSpPr/>
          <p:nvPr/>
        </p:nvSpPr>
        <p:spPr>
          <a:xfrm>
            <a:off x="762000" y="2132015"/>
            <a:ext cx="10668000" cy="2395538"/>
          </a:xfrm>
          <a:prstGeom prst="rect">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 name="Group 2">
            <a:extLst>
              <a:ext uri="{FF2B5EF4-FFF2-40B4-BE49-F238E27FC236}">
                <a16:creationId xmlns:a16="http://schemas.microsoft.com/office/drawing/2014/main" id="{DD448CA4-A660-D63E-8270-566464363BB0}"/>
              </a:ext>
            </a:extLst>
          </p:cNvPr>
          <p:cNvGrpSpPr/>
          <p:nvPr/>
        </p:nvGrpSpPr>
        <p:grpSpPr>
          <a:xfrm>
            <a:off x="0" y="1632702"/>
            <a:ext cx="12192000" cy="3189669"/>
            <a:chOff x="0" y="2132015"/>
            <a:chExt cx="12192000" cy="2395538"/>
          </a:xfrm>
        </p:grpSpPr>
        <p:sp>
          <p:nvSpPr>
            <p:cNvPr id="397" name="Google Shape;397;p7"/>
            <p:cNvSpPr/>
            <p:nvPr/>
          </p:nvSpPr>
          <p:spPr>
            <a:xfrm>
              <a:off x="11430000" y="2132015"/>
              <a:ext cx="762000" cy="2395538"/>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8" name="Google Shape;398;p7"/>
            <p:cNvSpPr/>
            <p:nvPr/>
          </p:nvSpPr>
          <p:spPr>
            <a:xfrm>
              <a:off x="0" y="2132015"/>
              <a:ext cx="762000" cy="2395538"/>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99" name="Google Shape;399;p7"/>
          <p:cNvSpPr/>
          <p:nvPr/>
        </p:nvSpPr>
        <p:spPr>
          <a:xfrm>
            <a:off x="1577411" y="765454"/>
            <a:ext cx="9037178"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dirty="0">
                <a:solidFill>
                  <a:schemeClr val="dk1"/>
                </a:solidFill>
                <a:latin typeface="Larsseit"/>
                <a:sym typeface="Arial"/>
              </a:rPr>
              <a:t>Extension Activities</a:t>
            </a:r>
            <a:endParaRPr sz="4000" b="1" dirty="0">
              <a:solidFill>
                <a:schemeClr val="dk1"/>
              </a:solidFill>
              <a:latin typeface="Larsseit"/>
              <a:sym typeface="Arial"/>
            </a:endParaRPr>
          </a:p>
        </p:txBody>
      </p:sp>
      <p:sp>
        <p:nvSpPr>
          <p:cNvPr id="400" name="Google Shape;400;p7"/>
          <p:cNvSpPr/>
          <p:nvPr/>
        </p:nvSpPr>
        <p:spPr>
          <a:xfrm>
            <a:off x="2343777" y="4847334"/>
            <a:ext cx="48282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latin typeface="Arial"/>
                <a:ea typeface="Arial"/>
                <a:cs typeface="Arial"/>
                <a:sym typeface="Arial"/>
              </a:rPr>
              <a:t>01 </a:t>
            </a:r>
            <a:endParaRPr dirty="0"/>
          </a:p>
        </p:txBody>
      </p:sp>
      <p:sp>
        <p:nvSpPr>
          <p:cNvPr id="401" name="Google Shape;401;p7"/>
          <p:cNvSpPr/>
          <p:nvPr/>
        </p:nvSpPr>
        <p:spPr>
          <a:xfrm>
            <a:off x="1235360" y="5310700"/>
            <a:ext cx="2699657"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Host a “Young Professional Meet and Greet” with the family and friends of the YPs</a:t>
            </a:r>
            <a:endParaRPr dirty="0">
              <a:solidFill>
                <a:schemeClr val="dk1"/>
              </a:solidFill>
              <a:latin typeface="Larsseit"/>
              <a:sym typeface="Arial"/>
            </a:endParaRPr>
          </a:p>
        </p:txBody>
      </p:sp>
      <p:sp>
        <p:nvSpPr>
          <p:cNvPr id="402" name="Google Shape;402;p7"/>
          <p:cNvSpPr/>
          <p:nvPr/>
        </p:nvSpPr>
        <p:spPr>
          <a:xfrm>
            <a:off x="5866532" y="4877846"/>
            <a:ext cx="51168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sym typeface="Arial"/>
              </a:rPr>
              <a:t>02 </a:t>
            </a:r>
            <a:endParaRPr dirty="0"/>
          </a:p>
        </p:txBody>
      </p:sp>
      <p:sp>
        <p:nvSpPr>
          <p:cNvPr id="403" name="Google Shape;403;p7"/>
          <p:cNvSpPr/>
          <p:nvPr/>
        </p:nvSpPr>
        <p:spPr>
          <a:xfrm>
            <a:off x="4511286" y="5187282"/>
            <a:ext cx="3222172" cy="1477287"/>
          </a:xfrm>
          <a:prstGeom prst="rect">
            <a:avLst/>
          </a:prstGeom>
          <a:noFill/>
          <a:ln>
            <a:noFill/>
          </a:ln>
        </p:spPr>
        <p:txBody>
          <a:bodyPr spcFirstLastPara="1" wrap="square" lIns="91425" tIns="45700" rIns="91425" bIns="45700" anchor="t" anchorCtr="0">
            <a:spAutoFit/>
          </a:bodyPr>
          <a:lstStyle/>
          <a:p>
            <a:pPr marL="0" lvl="0" indent="0" algn="ctr" rtl="0">
              <a:spcBef>
                <a:spcPts val="1200"/>
              </a:spcBef>
              <a:spcAft>
                <a:spcPts val="1200"/>
              </a:spcAft>
              <a:buClr>
                <a:schemeClr val="dk1"/>
              </a:buClr>
              <a:buSzPts val="1100"/>
              <a:buFont typeface="Arial"/>
              <a:buNone/>
            </a:pPr>
            <a:r>
              <a:rPr lang="en-US" dirty="0">
                <a:solidFill>
                  <a:schemeClr val="dk1"/>
                </a:solidFill>
                <a:latin typeface="Larsseit"/>
                <a:ea typeface="Verdana"/>
                <a:cs typeface="Verdana"/>
                <a:sym typeface="Verdana"/>
              </a:rPr>
              <a:t>Invite guest professionals to present logos of their professional organizations and offer advice on the subject of making good choices in the professional setting</a:t>
            </a:r>
            <a:endParaRPr dirty="0">
              <a:solidFill>
                <a:schemeClr val="dk1"/>
              </a:solidFill>
              <a:latin typeface="Larsseit"/>
              <a:sym typeface="Arial"/>
            </a:endParaRPr>
          </a:p>
        </p:txBody>
      </p:sp>
      <p:sp>
        <p:nvSpPr>
          <p:cNvPr id="404" name="Google Shape;404;p7"/>
          <p:cNvSpPr/>
          <p:nvPr/>
        </p:nvSpPr>
        <p:spPr>
          <a:xfrm>
            <a:off x="9722563" y="4881771"/>
            <a:ext cx="5229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chemeClr val="dk1"/>
                </a:solidFill>
                <a:latin typeface="Arial"/>
                <a:ea typeface="Arial"/>
                <a:cs typeface="Arial"/>
                <a:sym typeface="Arial"/>
              </a:rPr>
              <a:t>03 </a:t>
            </a:r>
            <a:endParaRPr dirty="0"/>
          </a:p>
        </p:txBody>
      </p:sp>
      <p:sp>
        <p:nvSpPr>
          <p:cNvPr id="405" name="Google Shape;405;p7"/>
          <p:cNvSpPr/>
          <p:nvPr/>
        </p:nvSpPr>
        <p:spPr>
          <a:xfrm>
            <a:off x="8309727" y="5312941"/>
            <a:ext cx="3348571"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chemeClr val="dk1"/>
                </a:solidFill>
                <a:latin typeface="Larsseit"/>
              </a:rPr>
              <a:t>Empower YPs to present their own business cards and prompt guest professionals to offer specific advice on how to further refine their logo designs</a:t>
            </a:r>
            <a:endParaRPr dirty="0">
              <a:solidFill>
                <a:schemeClr val="dk1"/>
              </a:solidFill>
              <a:latin typeface="Larsseit"/>
              <a:sym typeface="Arial"/>
            </a:endParaRPr>
          </a:p>
        </p:txBody>
      </p:sp>
      <p:pic>
        <p:nvPicPr>
          <p:cNvPr id="6" name="Picture 5">
            <a:extLst>
              <a:ext uri="{FF2B5EF4-FFF2-40B4-BE49-F238E27FC236}">
                <a16:creationId xmlns:a16="http://schemas.microsoft.com/office/drawing/2014/main" id="{3EA33ECB-F730-450D-F300-C31F1CFE9560}"/>
              </a:ext>
            </a:extLst>
          </p:cNvPr>
          <p:cNvPicPr>
            <a:picLocks noChangeAspect="1"/>
          </p:cNvPicPr>
          <p:nvPr/>
        </p:nvPicPr>
        <p:blipFill>
          <a:blip r:embed="rId3"/>
          <a:stretch>
            <a:fillRect/>
          </a:stretch>
        </p:blipFill>
        <p:spPr>
          <a:xfrm>
            <a:off x="762000" y="1641445"/>
            <a:ext cx="10668000" cy="3172182"/>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2" name="Google Shape;72;p3"/>
          <p:cNvSpPr txBox="1">
            <a:spLocks noGrp="1"/>
          </p:cNvSpPr>
          <p:nvPr>
            <p:ph type="body" idx="1"/>
          </p:nvPr>
        </p:nvSpPr>
        <p:spPr>
          <a:xfrm>
            <a:off x="6819900" y="2514600"/>
            <a:ext cx="5019675" cy="3760076"/>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pPr>
            <a:r>
              <a:rPr lang="en-US" sz="1800" dirty="0">
                <a:latin typeface="Larsseit"/>
              </a:rPr>
              <a:t>As Young Professionals, we need to be prepared to solve problems by making smart decisions. </a:t>
            </a:r>
            <a:endParaRPr sz="1800" dirty="0">
              <a:latin typeface="Larsseit"/>
            </a:endParaRPr>
          </a:p>
          <a:p>
            <a:pPr marL="374650" indent="-285750">
              <a:lnSpc>
                <a:spcPct val="100000"/>
              </a:lnSpc>
              <a:spcBef>
                <a:spcPts val="0"/>
              </a:spcBef>
            </a:pPr>
            <a:endParaRPr sz="1800" dirty="0">
              <a:latin typeface="Larsseit"/>
            </a:endParaRPr>
          </a:p>
          <a:p>
            <a:pPr marL="374650" indent="-285750">
              <a:spcBef>
                <a:spcPts val="0"/>
              </a:spcBef>
            </a:pPr>
            <a:r>
              <a:rPr lang="en-US" sz="1800" dirty="0">
                <a:latin typeface="Larsseit"/>
              </a:rPr>
              <a:t>But just as importantly, we have to notice when we have made mistakes so that we can learn to change our minds and learn from the mistakes.</a:t>
            </a:r>
            <a:endParaRPr sz="1800" dirty="0">
              <a:latin typeface="Larsseit"/>
            </a:endParaRPr>
          </a:p>
        </p:txBody>
      </p:sp>
      <p:sp>
        <p:nvSpPr>
          <p:cNvPr id="73" name="Google Shape;73;p3"/>
          <p:cNvSpPr/>
          <p:nvPr/>
        </p:nvSpPr>
        <p:spPr>
          <a:xfrm rot="-5400000">
            <a:off x="7248795" y="-629954"/>
            <a:ext cx="4572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 name="Google Shape;74;p3"/>
          <p:cNvSpPr txBox="1">
            <a:spLocks noGrp="1"/>
          </p:cNvSpPr>
          <p:nvPr>
            <p:ph type="body" idx="2"/>
          </p:nvPr>
        </p:nvSpPr>
        <p:spPr>
          <a:xfrm>
            <a:off x="956918" y="803378"/>
            <a:ext cx="5506943" cy="535136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2700" dirty="0">
              <a:solidFill>
                <a:schemeClr val="dk1"/>
              </a:solidFill>
            </a:endParaRPr>
          </a:p>
          <a:p>
            <a:pPr marL="0" lvl="0" indent="0" algn="l" rtl="0">
              <a:lnSpc>
                <a:spcPct val="90000"/>
              </a:lnSpc>
              <a:spcBef>
                <a:spcPts val="0"/>
              </a:spcBef>
              <a:spcAft>
                <a:spcPts val="0"/>
              </a:spcAft>
              <a:buNone/>
            </a:pPr>
            <a:endParaRPr sz="2700" dirty="0">
              <a:solidFill>
                <a:schemeClr val="dk1"/>
              </a:solidFill>
            </a:endParaRPr>
          </a:p>
          <a:p>
            <a:pPr marL="0" lvl="0" indent="0" algn="l" rtl="0">
              <a:lnSpc>
                <a:spcPct val="90000"/>
              </a:lnSpc>
              <a:spcBef>
                <a:spcPts val="0"/>
              </a:spcBef>
              <a:spcAft>
                <a:spcPts val="0"/>
              </a:spcAft>
              <a:buNone/>
            </a:pPr>
            <a:endParaRPr sz="2400" dirty="0">
              <a:solidFill>
                <a:schemeClr val="dk1"/>
              </a:solidFill>
            </a:endParaRPr>
          </a:p>
          <a:p>
            <a:pPr marL="0" lvl="0" indent="0" algn="l" rtl="0">
              <a:lnSpc>
                <a:spcPct val="90000"/>
              </a:lnSpc>
              <a:spcBef>
                <a:spcPts val="0"/>
              </a:spcBef>
              <a:spcAft>
                <a:spcPts val="0"/>
              </a:spcAft>
              <a:buNone/>
            </a:pPr>
            <a:r>
              <a:rPr lang="en-US" sz="2000" b="1" dirty="0">
                <a:solidFill>
                  <a:schemeClr val="dk1"/>
                </a:solidFill>
                <a:latin typeface="Larsseit"/>
              </a:rPr>
              <a:t>Learning Targets</a:t>
            </a:r>
          </a:p>
          <a:p>
            <a:pPr marL="0" lvl="0" indent="0" algn="l" rtl="0">
              <a:lnSpc>
                <a:spcPct val="90000"/>
              </a:lnSpc>
              <a:spcBef>
                <a:spcPts val="0"/>
              </a:spcBef>
              <a:spcAft>
                <a:spcPts val="0"/>
              </a:spcAft>
              <a:buNone/>
            </a:pPr>
            <a:endParaRPr sz="2400" b="1"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follow steps to make good decisions when I am solving a problem.</a:t>
            </a: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endParaRPr sz="2000"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use the information I learn to guide my decisions.</a:t>
            </a: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endParaRPr sz="2000" dirty="0">
              <a:solidFill>
                <a:schemeClr val="dk1"/>
              </a:solidFill>
              <a:latin typeface="Larsseit"/>
            </a:endParaRPr>
          </a:p>
          <a:p>
            <a:pPr marL="400050" lvl="0" indent="-342900" algn="l" rtl="0">
              <a:lnSpc>
                <a:spcPct val="90000"/>
              </a:lnSpc>
              <a:spcBef>
                <a:spcPts val="0"/>
              </a:spcBef>
              <a:spcAft>
                <a:spcPts val="0"/>
              </a:spcAft>
              <a:buClr>
                <a:schemeClr val="dk1"/>
              </a:buClr>
              <a:buSzPts val="2700"/>
              <a:buFont typeface="Arial" panose="020B0604020202020204" pitchFamily="34" charset="0"/>
              <a:buChar char="•"/>
            </a:pPr>
            <a:r>
              <a:rPr lang="en-US" sz="2000" dirty="0">
                <a:solidFill>
                  <a:schemeClr val="dk1"/>
                </a:solidFill>
                <a:latin typeface="Larsseit"/>
              </a:rPr>
              <a:t>I can learn from my mistakes and change my decisions.</a:t>
            </a:r>
            <a:endParaRPr sz="2000" dirty="0">
              <a:solidFill>
                <a:schemeClr val="dk1"/>
              </a:solidFill>
              <a:latin typeface="Larsseit"/>
            </a:endParaRPr>
          </a:p>
        </p:txBody>
      </p:sp>
      <p:pic>
        <p:nvPicPr>
          <p:cNvPr id="75" name="Google Shape;75;p3"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76" name="Google Shape;76;p3"/>
          <p:cNvSpPr txBox="1"/>
          <p:nvPr/>
        </p:nvSpPr>
        <p:spPr>
          <a:xfrm>
            <a:off x="6819900" y="1949285"/>
            <a:ext cx="388546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sp>
        <p:nvSpPr>
          <p:cNvPr id="2" name="TextBox 1">
            <a:extLst>
              <a:ext uri="{FF2B5EF4-FFF2-40B4-BE49-F238E27FC236}">
                <a16:creationId xmlns:a16="http://schemas.microsoft.com/office/drawing/2014/main" id="{465679D7-D595-1136-8732-572B8C458F88}"/>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2</a:t>
            </a:r>
          </a:p>
        </p:txBody>
      </p:sp>
      <p:sp>
        <p:nvSpPr>
          <p:cNvPr id="71" name="Google Shape;71;p3"/>
          <p:cNvSpPr txBox="1"/>
          <p:nvPr/>
        </p:nvSpPr>
        <p:spPr>
          <a:xfrm>
            <a:off x="956918" y="988148"/>
            <a:ext cx="5015523"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191919"/>
                </a:solidFill>
                <a:latin typeface="Larsseit" pitchFamily="2" charset="77"/>
              </a:rPr>
              <a:t>Opening: Unpack Learning Targets</a:t>
            </a:r>
            <a:endParaRPr sz="2400" b="1" dirty="0">
              <a:latin typeface="Larsseit" pitchFamily="2" charset="77"/>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9" name="Google Shape;89;g240fe70efb2_0_28"/>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8" name="Google Shape;88;g240fe70efb2_0_28"/>
          <p:cNvSpPr txBox="1">
            <a:spLocks noGrp="1"/>
          </p:cNvSpPr>
          <p:nvPr>
            <p:ph type="body" idx="1"/>
          </p:nvPr>
        </p:nvSpPr>
        <p:spPr>
          <a:xfrm>
            <a:off x="6670685" y="2289846"/>
            <a:ext cx="5359377" cy="4322092"/>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We have two important words to learn today. The first is “</a:t>
            </a:r>
            <a:r>
              <a:rPr lang="en-US" sz="1800" b="1" dirty="0">
                <a:latin typeface="Larsseit"/>
              </a:rPr>
              <a:t>design</a:t>
            </a:r>
            <a:r>
              <a:rPr lang="en-US" sz="1800" dirty="0">
                <a:latin typeface="Larsseit"/>
              </a:rPr>
              <a:t>.” “Design” means to make a plan to solve a tricky problem. For example, if we have the problem that three YPs want to share an apple, we can “design” a solution to cut up the apple. “Design” also means the solution, so we could call this drawing a “design.”</a:t>
            </a:r>
            <a:endParaRPr sz="1800" dirty="0">
              <a:latin typeface="Larsseit"/>
            </a:endParaRPr>
          </a:p>
          <a:p>
            <a:pPr marL="374650" indent="-285750">
              <a:spcBef>
                <a:spcPts val="0"/>
              </a:spcBef>
              <a:buSzPts val="1100"/>
            </a:pPr>
            <a:endParaRPr sz="1800" dirty="0">
              <a:latin typeface="Larsseit"/>
            </a:endParaRPr>
          </a:p>
          <a:p>
            <a:pPr marL="374650" indent="-285750">
              <a:spcBef>
                <a:spcPts val="0"/>
              </a:spcBef>
              <a:buSzPts val="1100"/>
            </a:pPr>
            <a:r>
              <a:rPr lang="en-US" sz="1800" dirty="0">
                <a:latin typeface="Larsseit"/>
              </a:rPr>
              <a:t>The second word is “</a:t>
            </a:r>
            <a:r>
              <a:rPr lang="en-US" sz="1800" b="1" dirty="0">
                <a:latin typeface="Larsseit"/>
              </a:rPr>
              <a:t>research</a:t>
            </a:r>
            <a:r>
              <a:rPr lang="en-US" sz="1800" dirty="0">
                <a:latin typeface="Larsseit"/>
              </a:rPr>
              <a:t>.” “Research” is the work we do to learn more about the problem we are trying to solve. When we look up things that we want to learn about in books or on the internet, we are doing “research.” We can also do research by talking to people who are experts, such as when we talk to a doctor to learn about medicine.</a:t>
            </a:r>
            <a:endParaRPr sz="1800" dirty="0">
              <a:latin typeface="Larsseit"/>
            </a:endParaRPr>
          </a:p>
        </p:txBody>
      </p:sp>
      <p:pic>
        <p:nvPicPr>
          <p:cNvPr id="91" name="Google Shape;91;g240fe70efb2_0_28"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92" name="Google Shape;92;g240fe70efb2_0_28"/>
          <p:cNvSpPr txBox="1"/>
          <p:nvPr/>
        </p:nvSpPr>
        <p:spPr>
          <a:xfrm>
            <a:off x="6670685" y="1828146"/>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sp>
        <p:nvSpPr>
          <p:cNvPr id="2" name="TextBox 1">
            <a:extLst>
              <a:ext uri="{FF2B5EF4-FFF2-40B4-BE49-F238E27FC236}">
                <a16:creationId xmlns:a16="http://schemas.microsoft.com/office/drawing/2014/main" id="{A88ECAD0-B456-15B7-33A6-EB93144EB3AB}"/>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3</a:t>
            </a:r>
          </a:p>
        </p:txBody>
      </p:sp>
      <p:sp>
        <p:nvSpPr>
          <p:cNvPr id="10" name="Google Shape;74;p3">
            <a:extLst>
              <a:ext uri="{FF2B5EF4-FFF2-40B4-BE49-F238E27FC236}">
                <a16:creationId xmlns:a16="http://schemas.microsoft.com/office/drawing/2014/main" id="{E0476829-EF9B-B848-BC45-0E757C6CFF3C}"/>
              </a:ext>
            </a:extLst>
          </p:cNvPr>
          <p:cNvSpPr txBox="1">
            <a:spLocks/>
          </p:cNvSpPr>
          <p:nvPr/>
        </p:nvSpPr>
        <p:spPr>
          <a:xfrm>
            <a:off x="956918" y="803378"/>
            <a:ext cx="5506943" cy="5351360"/>
          </a:xfrm>
          <a:prstGeom prst="rect">
            <a:avLst/>
          </a:prstGeom>
          <a:solidFill>
            <a:srgbClr val="BFBFBF"/>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18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endParaRPr lang="en-IN" sz="2700" dirty="0">
              <a:solidFill>
                <a:schemeClr val="dk1"/>
              </a:solidFill>
            </a:endParaRPr>
          </a:p>
          <a:p>
            <a:pPr marL="0" indent="0">
              <a:spcBef>
                <a:spcPts val="0"/>
              </a:spcBef>
            </a:pPr>
            <a:endParaRPr lang="en-IN" sz="2700" dirty="0">
              <a:solidFill>
                <a:schemeClr val="dk1"/>
              </a:solidFill>
            </a:endParaRPr>
          </a:p>
          <a:p>
            <a:pPr marL="0" indent="0">
              <a:spcBef>
                <a:spcPts val="0"/>
              </a:spcBef>
            </a:pPr>
            <a:endParaRPr lang="en-IN" sz="2400" dirty="0">
              <a:solidFill>
                <a:schemeClr val="dk1"/>
              </a:solidFill>
            </a:endParaRPr>
          </a:p>
          <a:p>
            <a:pPr marL="0" lvl="0" indent="0" algn="l" rtl="0">
              <a:lnSpc>
                <a:spcPct val="90000"/>
              </a:lnSpc>
              <a:spcBef>
                <a:spcPts val="0"/>
              </a:spcBef>
              <a:spcAft>
                <a:spcPts val="0"/>
              </a:spcAft>
              <a:buNone/>
            </a:pPr>
            <a:r>
              <a:rPr lang="en-US" sz="2000" b="1" dirty="0">
                <a:solidFill>
                  <a:schemeClr val="dk1"/>
                </a:solidFill>
                <a:latin typeface="Larsseit"/>
              </a:rPr>
              <a:t>Vocabulary Words</a:t>
            </a:r>
          </a:p>
          <a:p>
            <a:pPr marL="0" lvl="0" indent="0" algn="l" rtl="0">
              <a:lnSpc>
                <a:spcPct val="90000"/>
              </a:lnSpc>
              <a:spcBef>
                <a:spcPts val="0"/>
              </a:spcBef>
              <a:spcAft>
                <a:spcPts val="0"/>
              </a:spcAft>
              <a:buNone/>
            </a:pPr>
            <a:endParaRPr lang="en-IN" sz="2400" b="1" dirty="0">
              <a:solidFill>
                <a:schemeClr val="dk1"/>
              </a:solidFill>
              <a:latin typeface="Larsseit"/>
            </a:endParaRPr>
          </a:p>
          <a:p>
            <a:pPr marL="400050" indent="-342900">
              <a:spcBef>
                <a:spcPts val="0"/>
              </a:spcBef>
              <a:buClr>
                <a:schemeClr val="dk1"/>
              </a:buClr>
              <a:buSzPts val="2700"/>
              <a:buFont typeface="Arial" panose="020B0604020202020204" pitchFamily="34" charset="0"/>
              <a:buChar char="•"/>
            </a:pPr>
            <a:r>
              <a:rPr lang="en-IN" b="1" dirty="0">
                <a:solidFill>
                  <a:schemeClr val="dk1"/>
                </a:solidFill>
                <a:latin typeface="Larsseit"/>
              </a:rPr>
              <a:t>Design: </a:t>
            </a:r>
            <a:r>
              <a:rPr lang="en-IN" dirty="0">
                <a:solidFill>
                  <a:schemeClr val="dk1"/>
                </a:solidFill>
                <a:latin typeface="Larsseit"/>
              </a:rPr>
              <a:t>to create a smart plan to solve a problem</a:t>
            </a:r>
          </a:p>
          <a:p>
            <a:pPr marL="400050" indent="-342900">
              <a:spcBef>
                <a:spcPts val="0"/>
              </a:spcBef>
              <a:buClr>
                <a:schemeClr val="dk1"/>
              </a:buClr>
              <a:buSzPts val="2700"/>
              <a:buFont typeface="Arial" panose="020B0604020202020204" pitchFamily="34" charset="0"/>
              <a:buChar char="•"/>
            </a:pPr>
            <a:endParaRPr lang="en-IN" dirty="0">
              <a:solidFill>
                <a:schemeClr val="dk1"/>
              </a:solidFill>
              <a:latin typeface="Larsseit"/>
            </a:endParaRPr>
          </a:p>
          <a:p>
            <a:pPr marL="400050" indent="-342900">
              <a:spcBef>
                <a:spcPts val="0"/>
              </a:spcBef>
              <a:buClr>
                <a:schemeClr val="dk1"/>
              </a:buClr>
              <a:buSzPts val="2700"/>
              <a:buFont typeface="Arial" panose="020B0604020202020204" pitchFamily="34" charset="0"/>
              <a:buChar char="•"/>
            </a:pPr>
            <a:r>
              <a:rPr lang="en-IN" b="1" dirty="0">
                <a:solidFill>
                  <a:schemeClr val="dk1"/>
                </a:solidFill>
                <a:latin typeface="Larsseit"/>
              </a:rPr>
              <a:t>Research: </a:t>
            </a:r>
            <a:r>
              <a:rPr lang="en-IN" dirty="0">
                <a:solidFill>
                  <a:schemeClr val="dk1"/>
                </a:solidFill>
                <a:latin typeface="Larsseit"/>
              </a:rPr>
              <a:t>looking for information to help us understand a topic or a problem</a:t>
            </a:r>
          </a:p>
          <a:p>
            <a:pPr marL="400050" indent="-342900">
              <a:spcBef>
                <a:spcPts val="0"/>
              </a:spcBef>
              <a:buClr>
                <a:schemeClr val="dk1"/>
              </a:buClr>
              <a:buSzPts val="2700"/>
              <a:buFont typeface="Arial" panose="020B0604020202020204" pitchFamily="34" charset="0"/>
              <a:buChar char="•"/>
            </a:pPr>
            <a:endParaRPr lang="en-IN" sz="2000" dirty="0">
              <a:solidFill>
                <a:schemeClr val="dk1"/>
              </a:solidFill>
              <a:latin typeface="Larsseit"/>
            </a:endParaRPr>
          </a:p>
        </p:txBody>
      </p:sp>
      <p:sp>
        <p:nvSpPr>
          <p:cNvPr id="11" name="Google Shape;87;g240fe70efb2_0_28">
            <a:extLst>
              <a:ext uri="{FF2B5EF4-FFF2-40B4-BE49-F238E27FC236}">
                <a16:creationId xmlns:a16="http://schemas.microsoft.com/office/drawing/2014/main" id="{040557C4-FA2C-AB96-C15A-7BBA5C04EAAC}"/>
              </a:ext>
            </a:extLst>
          </p:cNvPr>
          <p:cNvSpPr txBox="1"/>
          <p:nvPr/>
        </p:nvSpPr>
        <p:spPr>
          <a:xfrm>
            <a:off x="956918" y="1171682"/>
            <a:ext cx="520934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191919"/>
                </a:solidFill>
                <a:latin typeface="Larsseit"/>
              </a:rPr>
              <a:t>Work Time: Vocabulary Instruction</a:t>
            </a:r>
            <a:endParaRPr sz="2400" b="1" dirty="0">
              <a:latin typeface="Larssei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40fe70efb2_0_40"/>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
        <p:nvSpPr>
          <p:cNvPr id="104" name="Google Shape;104;g240fe70efb2_0_40"/>
          <p:cNvSpPr txBox="1">
            <a:spLocks noGrp="1"/>
          </p:cNvSpPr>
          <p:nvPr>
            <p:ph type="body" idx="1"/>
          </p:nvPr>
        </p:nvSpPr>
        <p:spPr>
          <a:xfrm>
            <a:off x="6819900" y="2514538"/>
            <a:ext cx="4694076" cy="4097400"/>
          </a:xfrm>
          <a:prstGeom prst="rect">
            <a:avLst/>
          </a:prstGeom>
          <a:noFill/>
          <a:ln>
            <a:noFill/>
          </a:ln>
        </p:spPr>
        <p:txBody>
          <a:bodyPr spcFirstLastPara="1" wrap="square" lIns="91425" tIns="45700" rIns="91425" bIns="45700" anchor="t" anchorCtr="0">
            <a:noAutofit/>
          </a:bodyPr>
          <a:lstStyle/>
          <a:p>
            <a:pPr marL="374650" indent="-285750">
              <a:lnSpc>
                <a:spcPct val="100000"/>
              </a:lnSpc>
              <a:spcBef>
                <a:spcPts val="0"/>
              </a:spcBef>
              <a:buSzPts val="1100"/>
            </a:pPr>
            <a:r>
              <a:rPr lang="en-US" sz="1800" dirty="0">
                <a:latin typeface="Larsseit"/>
              </a:rPr>
              <a:t>We are going to learn four steps to solve problems by making smart choices.</a:t>
            </a:r>
            <a:endParaRPr sz="1800" dirty="0">
              <a:latin typeface="Larsseit"/>
            </a:endParaRPr>
          </a:p>
          <a:p>
            <a:pPr marL="374650" indent="-285750">
              <a:lnSpc>
                <a:spcPct val="100000"/>
              </a:lnSpc>
              <a:spcBef>
                <a:spcPts val="0"/>
              </a:spcBef>
              <a:buSzPts val="1100"/>
            </a:pPr>
            <a:endParaRPr sz="1800" dirty="0">
              <a:latin typeface="Larsseit"/>
            </a:endParaRPr>
          </a:p>
          <a:p>
            <a:pPr marL="374650" indent="-285750">
              <a:lnSpc>
                <a:spcPct val="100000"/>
              </a:lnSpc>
              <a:spcBef>
                <a:spcPts val="0"/>
              </a:spcBef>
              <a:buSzPts val="1100"/>
            </a:pPr>
            <a:r>
              <a:rPr lang="en-US" sz="1800" dirty="0">
                <a:latin typeface="Larsseit"/>
              </a:rPr>
              <a:t>To practice thinking about the four steps, let’s pretend that we have a problem to solve: we want to open a lemonade stand, but we don’t know how to make great lemonade!</a:t>
            </a:r>
            <a:endParaRPr sz="1800" dirty="0">
              <a:latin typeface="Larsseit"/>
            </a:endParaRPr>
          </a:p>
        </p:txBody>
      </p:sp>
      <p:sp>
        <p:nvSpPr>
          <p:cNvPr id="105" name="Google Shape;105;g240fe70efb2_0_40"/>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g240fe70efb2_0_40"/>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07" name="Google Shape;107;g240fe70efb2_0_40"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08" name="Google Shape;108;g240fe70efb2_0_40"/>
          <p:cNvSpPr txBox="1"/>
          <p:nvPr/>
        </p:nvSpPr>
        <p:spPr>
          <a:xfrm>
            <a:off x="6819900"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09" name="Google Shape;109;g240fe70efb2_0_40"/>
          <p:cNvPicPr preferRelativeResize="0"/>
          <p:nvPr/>
        </p:nvPicPr>
        <p:blipFill>
          <a:blip r:embed="rId4">
            <a:alphaModFix/>
          </a:blip>
          <a:stretch>
            <a:fillRect/>
          </a:stretch>
        </p:blipFill>
        <p:spPr>
          <a:xfrm>
            <a:off x="1333500" y="1047750"/>
            <a:ext cx="4762500" cy="4762500"/>
          </a:xfrm>
          <a:prstGeom prst="rect">
            <a:avLst/>
          </a:prstGeom>
          <a:noFill/>
          <a:ln>
            <a:noFill/>
          </a:ln>
        </p:spPr>
      </p:pic>
      <p:sp>
        <p:nvSpPr>
          <p:cNvPr id="2" name="TextBox 1">
            <a:extLst>
              <a:ext uri="{FF2B5EF4-FFF2-40B4-BE49-F238E27FC236}">
                <a16:creationId xmlns:a16="http://schemas.microsoft.com/office/drawing/2014/main" id="{E407F4BD-4277-7BEC-5904-396AD9545E50}"/>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4</a:t>
            </a:r>
          </a:p>
        </p:txBody>
      </p:sp>
      <p:sp>
        <p:nvSpPr>
          <p:cNvPr id="3" name="Rectangle 2">
            <a:extLst>
              <a:ext uri="{FF2B5EF4-FFF2-40B4-BE49-F238E27FC236}">
                <a16:creationId xmlns:a16="http://schemas.microsoft.com/office/drawing/2014/main" id="{2E8E7B99-79AC-8797-4F0D-052126DA87D8}"/>
              </a:ext>
            </a:extLst>
          </p:cNvPr>
          <p:cNvSpPr/>
          <p:nvPr/>
        </p:nvSpPr>
        <p:spPr>
          <a:xfrm>
            <a:off x="1972061" y="4097636"/>
            <a:ext cx="1535137" cy="708525"/>
          </a:xfrm>
          <a:prstGeom prst="rect">
            <a:avLst/>
          </a:prstGeom>
          <a:solidFill>
            <a:srgbClr val="57B7DD"/>
          </a:solidFill>
          <a:ln>
            <a:solidFill>
              <a:srgbClr val="57B7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Arial"/>
              </a:rPr>
              <a:t>Revise</a:t>
            </a:r>
            <a:endParaRPr lang="en-US" b="1"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Google Shape;115;g240fe70efb2_0_52"/>
          <p:cNvSpPr txBox="1">
            <a:spLocks noGrp="1"/>
          </p:cNvSpPr>
          <p:nvPr>
            <p:ph type="body" idx="1"/>
          </p:nvPr>
        </p:nvSpPr>
        <p:spPr>
          <a:xfrm>
            <a:off x="6819900"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1 is learning about the problem by doing “research.” </a:t>
            </a:r>
          </a:p>
          <a:p>
            <a:pPr marL="88900" indent="0">
              <a:lnSpc>
                <a:spcPct val="100000"/>
              </a:lnSpc>
              <a:spcBef>
                <a:spcPts val="0"/>
              </a:spcBef>
              <a:buSzPts val="1100"/>
              <a:buNone/>
            </a:pPr>
            <a:endParaRPr lang="en-US" sz="1800" b="1" dirty="0">
              <a:latin typeface="Larsseit"/>
            </a:endParaRPr>
          </a:p>
          <a:p>
            <a:pPr marL="88900" indent="0">
              <a:lnSpc>
                <a:spcPct val="100000"/>
              </a:lnSpc>
              <a:spcBef>
                <a:spcPts val="0"/>
              </a:spcBef>
              <a:buSzPts val="1100"/>
              <a:buNone/>
            </a:pPr>
            <a:r>
              <a:rPr lang="en-US" sz="1800" dirty="0">
                <a:latin typeface="Larsseit"/>
              </a:rPr>
              <a:t>For example, if we wanted to learn how to make the best lemonade, we could look up recipes in books and on the internet.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This is how we make wise decisions: learning as much as we can before we make up our minds.</a:t>
            </a:r>
            <a:endParaRPr sz="1800" dirty="0">
              <a:latin typeface="Larsseit"/>
            </a:endParaRPr>
          </a:p>
        </p:txBody>
      </p:sp>
      <p:sp>
        <p:nvSpPr>
          <p:cNvPr id="116" name="Google Shape;116;g240fe70efb2_0_5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g240fe70efb2_0_5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18" name="Google Shape;118;g240fe70efb2_0_5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19" name="Google Shape;119;g240fe70efb2_0_52"/>
          <p:cNvSpPr txBox="1"/>
          <p:nvPr/>
        </p:nvSpPr>
        <p:spPr>
          <a:xfrm>
            <a:off x="6819900"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20" name="Google Shape;120;g240fe70efb2_0_5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9D085C47-BA9F-F906-AEE7-D14546349C2D}"/>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5</a:t>
            </a:r>
          </a:p>
        </p:txBody>
      </p:sp>
      <p:sp>
        <p:nvSpPr>
          <p:cNvPr id="3" name="Google Shape;114;g240fe70efb2_0_52">
            <a:extLst>
              <a:ext uri="{FF2B5EF4-FFF2-40B4-BE49-F238E27FC236}">
                <a16:creationId xmlns:a16="http://schemas.microsoft.com/office/drawing/2014/main" id="{0D487870-4A86-483D-7473-DA5AA2DFDF3E}"/>
              </a:ext>
            </a:extLst>
          </p:cNvPr>
          <p:cNvSpPr txBox="1"/>
          <p:nvPr/>
        </p:nvSpPr>
        <p:spPr>
          <a:xfrm>
            <a:off x="3037169"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413EBE5B-9034-91BA-CFDB-785FEBAF1E2C}"/>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g240fe70efb2_0_62"/>
          <p:cNvSpPr txBox="1">
            <a:spLocks noGrp="1"/>
          </p:cNvSpPr>
          <p:nvPr>
            <p:ph type="body" idx="1"/>
          </p:nvPr>
        </p:nvSpPr>
        <p:spPr>
          <a:xfrm>
            <a:off x="6767825" y="2511306"/>
            <a:ext cx="4688534"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2 is to “design” a solution for the problem using the information we learned.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That’s how we can find out if our decisions work.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Just imagine: we would never know if we could make lemonade unless we actually tried to do it! </a:t>
            </a:r>
            <a:endParaRPr sz="1800" dirty="0">
              <a:latin typeface="Larsseit"/>
            </a:endParaRPr>
          </a:p>
        </p:txBody>
      </p:sp>
      <p:sp>
        <p:nvSpPr>
          <p:cNvPr id="127" name="Google Shape;127;g240fe70efb2_0_6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g240fe70efb2_0_6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29" name="Google Shape;129;g240fe70efb2_0_6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30" name="Google Shape;130;g240fe70efb2_0_62"/>
          <p:cNvSpPr txBox="1"/>
          <p:nvPr/>
        </p:nvSpPr>
        <p:spPr>
          <a:xfrm>
            <a:off x="6819975" y="1984812"/>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31" name="Google Shape;131;g240fe70efb2_0_6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3CB16F4F-4BD3-AB5F-46E4-DC6B44ABEED0}"/>
              </a:ext>
            </a:extLst>
          </p:cNvPr>
          <p:cNvSpPr txBox="1"/>
          <p:nvPr/>
        </p:nvSpPr>
        <p:spPr>
          <a:xfrm>
            <a:off x="783497" y="128772"/>
            <a:ext cx="665567" cy="307777"/>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6</a:t>
            </a:r>
          </a:p>
        </p:txBody>
      </p:sp>
      <p:sp>
        <p:nvSpPr>
          <p:cNvPr id="3" name="Google Shape;114;g240fe70efb2_0_52">
            <a:extLst>
              <a:ext uri="{FF2B5EF4-FFF2-40B4-BE49-F238E27FC236}">
                <a16:creationId xmlns:a16="http://schemas.microsoft.com/office/drawing/2014/main" id="{D3621350-BC05-C0C0-C1BE-95F6E6D11CF0}"/>
              </a:ext>
            </a:extLst>
          </p:cNvPr>
          <p:cNvSpPr txBox="1"/>
          <p:nvPr/>
        </p:nvSpPr>
        <p:spPr>
          <a:xfrm>
            <a:off x="4790096" y="3059700"/>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EFCD1759-6E0A-F958-9FD8-464CA26BB52E}"/>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g240fe70efb2_0_72"/>
          <p:cNvSpPr txBox="1">
            <a:spLocks noGrp="1"/>
          </p:cNvSpPr>
          <p:nvPr>
            <p:ph type="body" idx="1"/>
          </p:nvPr>
        </p:nvSpPr>
        <p:spPr>
          <a:xfrm>
            <a:off x="6819975" y="2514538"/>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3 is to share our “design” with others so that we can get their advice.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Others can tell us if we made any mistakes. </a:t>
            </a:r>
            <a:endParaRPr sz="1800" dirty="0">
              <a:latin typeface="Larsseit"/>
            </a:endParaRPr>
          </a:p>
          <a:p>
            <a:pPr marL="88900" indent="0">
              <a:lnSpc>
                <a:spcPct val="100000"/>
              </a:lnSpc>
              <a:spcBef>
                <a:spcPts val="0"/>
              </a:spcBef>
              <a:buSzPts val="1100"/>
              <a:buNone/>
            </a:pPr>
            <a:endParaRPr lang="en-US" sz="1800" dirty="0">
              <a:latin typeface="Larsseit"/>
            </a:endParaRPr>
          </a:p>
          <a:p>
            <a:pPr marL="88900" indent="0">
              <a:lnSpc>
                <a:spcPct val="100000"/>
              </a:lnSpc>
              <a:spcBef>
                <a:spcPts val="0"/>
              </a:spcBef>
              <a:buSzPts val="1100"/>
              <a:buNone/>
            </a:pPr>
            <a:r>
              <a:rPr lang="en-US" sz="1800" dirty="0">
                <a:latin typeface="Larsseit"/>
              </a:rPr>
              <a:t>So, if we did research and made our lemonade, we’d never know if it was delicious unless someone actually tasted it and told us what they thought!</a:t>
            </a:r>
            <a:endParaRPr sz="1800" dirty="0">
              <a:latin typeface="Larsseit"/>
            </a:endParaRPr>
          </a:p>
        </p:txBody>
      </p:sp>
      <p:sp>
        <p:nvSpPr>
          <p:cNvPr id="138" name="Google Shape;138;g240fe70efb2_0_7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g240fe70efb2_0_7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40" name="Google Shape;140;g240fe70efb2_0_7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41" name="Google Shape;141;g240fe70efb2_0_72"/>
          <p:cNvSpPr txBox="1"/>
          <p:nvPr/>
        </p:nvSpPr>
        <p:spPr>
          <a:xfrm>
            <a:off x="6819975" y="1949223"/>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42" name="Google Shape;142;g240fe70efb2_0_7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AC7251D5-9ED1-4F56-F3C1-9493D3B70F16}"/>
              </a:ext>
            </a:extLst>
          </p:cNvPr>
          <p:cNvSpPr txBox="1"/>
          <p:nvPr/>
        </p:nvSpPr>
        <p:spPr>
          <a:xfrm>
            <a:off x="783497" y="128772"/>
            <a:ext cx="758976"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7</a:t>
            </a:r>
          </a:p>
        </p:txBody>
      </p:sp>
      <p:sp>
        <p:nvSpPr>
          <p:cNvPr id="3" name="Google Shape;114;g240fe70efb2_0_52">
            <a:extLst>
              <a:ext uri="{FF2B5EF4-FFF2-40B4-BE49-F238E27FC236}">
                <a16:creationId xmlns:a16="http://schemas.microsoft.com/office/drawing/2014/main" id="{C559F89E-F445-81B3-70F0-47BF02192C48}"/>
              </a:ext>
            </a:extLst>
          </p:cNvPr>
          <p:cNvSpPr txBox="1"/>
          <p:nvPr/>
        </p:nvSpPr>
        <p:spPr>
          <a:xfrm>
            <a:off x="4753152" y="4953154"/>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A3E4C328-F984-1BE8-4A2D-F7F5A6D73356}"/>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Google Shape;148;g240fe70efb2_0_82"/>
          <p:cNvSpPr txBox="1">
            <a:spLocks noGrp="1"/>
          </p:cNvSpPr>
          <p:nvPr>
            <p:ph type="body" idx="1"/>
          </p:nvPr>
        </p:nvSpPr>
        <p:spPr>
          <a:xfrm>
            <a:off x="6767825" y="2508237"/>
            <a:ext cx="5019600" cy="4097400"/>
          </a:xfrm>
          <a:prstGeom prst="rect">
            <a:avLst/>
          </a:prstGeom>
          <a:noFill/>
          <a:ln>
            <a:noFill/>
          </a:ln>
        </p:spPr>
        <p:txBody>
          <a:bodyPr spcFirstLastPara="1" wrap="square" lIns="91425" tIns="45700" rIns="91425" bIns="45700" anchor="t" anchorCtr="0">
            <a:noAutofit/>
          </a:bodyPr>
          <a:lstStyle/>
          <a:p>
            <a:pPr marL="88900" indent="0">
              <a:lnSpc>
                <a:spcPct val="100000"/>
              </a:lnSpc>
              <a:spcBef>
                <a:spcPts val="0"/>
              </a:spcBef>
              <a:buSzPts val="1100"/>
              <a:buNone/>
            </a:pPr>
            <a:r>
              <a:rPr lang="en-US" sz="1800" b="1" dirty="0">
                <a:latin typeface="Larsseit"/>
              </a:rPr>
              <a:t>Step 4 is to look at our “design” and see if we can make it better using the advice from others. </a:t>
            </a:r>
            <a:endParaRPr sz="1800" b="1"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This is the most important part of making decisions and of learning: wise decision-makers and problem-solvers aren’t perfect. They are able to learn from mistakes in order to be better. </a:t>
            </a:r>
            <a:endParaRPr sz="1800" dirty="0">
              <a:latin typeface="Larsseit"/>
            </a:endParaRPr>
          </a:p>
          <a:p>
            <a:pPr marL="374650" indent="-285750">
              <a:lnSpc>
                <a:spcPct val="100000"/>
              </a:lnSpc>
              <a:spcBef>
                <a:spcPts val="0"/>
              </a:spcBef>
              <a:buSzPts val="1100"/>
            </a:pPr>
            <a:endParaRPr sz="1800" dirty="0">
              <a:latin typeface="Larsseit"/>
            </a:endParaRPr>
          </a:p>
          <a:p>
            <a:pPr marL="88900" indent="0">
              <a:lnSpc>
                <a:spcPct val="100000"/>
              </a:lnSpc>
              <a:spcBef>
                <a:spcPts val="0"/>
              </a:spcBef>
              <a:buSzPts val="1100"/>
              <a:buNone/>
            </a:pPr>
            <a:r>
              <a:rPr lang="en-US" sz="1800" dirty="0">
                <a:latin typeface="Larsseit"/>
              </a:rPr>
              <a:t>Just imagine: if someone tasted the lemonade we made and said it was too sour or too sweet, we would definitely want to make it again until it was perfectly yummy!</a:t>
            </a:r>
            <a:endParaRPr sz="1800" dirty="0">
              <a:latin typeface="Larsseit"/>
            </a:endParaRPr>
          </a:p>
          <a:p>
            <a:pPr marL="374650" indent="-285750">
              <a:lnSpc>
                <a:spcPct val="100000"/>
              </a:lnSpc>
              <a:spcBef>
                <a:spcPts val="0"/>
              </a:spcBef>
              <a:buSzPts val="1100"/>
            </a:pPr>
            <a:endParaRPr sz="1800" dirty="0">
              <a:latin typeface="Larsseit"/>
            </a:endParaRPr>
          </a:p>
          <a:p>
            <a:pPr marL="285750" lvl="0" indent="-196850" algn="l" rtl="0">
              <a:lnSpc>
                <a:spcPct val="90000"/>
              </a:lnSpc>
              <a:spcBef>
                <a:spcPts val="0"/>
              </a:spcBef>
              <a:spcAft>
                <a:spcPts val="0"/>
              </a:spcAft>
              <a:buClr>
                <a:schemeClr val="dk1"/>
              </a:buClr>
              <a:buSzPts val="1100"/>
              <a:buFont typeface="Arial"/>
              <a:buNone/>
            </a:pPr>
            <a:endParaRPr sz="1800" dirty="0">
              <a:latin typeface="Larsseit"/>
            </a:endParaRPr>
          </a:p>
        </p:txBody>
      </p:sp>
      <p:sp>
        <p:nvSpPr>
          <p:cNvPr id="149" name="Google Shape;149;g240fe70efb2_0_82"/>
          <p:cNvSpPr/>
          <p:nvPr/>
        </p:nvSpPr>
        <p:spPr>
          <a:xfrm rot="-5400000">
            <a:off x="7248855" y="-629894"/>
            <a:ext cx="45600" cy="4572000"/>
          </a:xfrm>
          <a:prstGeom prst="rect">
            <a:avLst/>
          </a:prstGeom>
          <a:solidFill>
            <a:srgbClr val="222E6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g240fe70efb2_0_82"/>
          <p:cNvSpPr txBox="1">
            <a:spLocks noGrp="1"/>
          </p:cNvSpPr>
          <p:nvPr>
            <p:ph type="body" idx="2"/>
          </p:nvPr>
        </p:nvSpPr>
        <p:spPr>
          <a:xfrm>
            <a:off x="839172" y="800906"/>
            <a:ext cx="5609400" cy="5353800"/>
          </a:xfrm>
          <a:prstGeom prst="rect">
            <a:avLst/>
          </a:prstGeom>
          <a:solidFill>
            <a:srgbClr val="BFBFBF"/>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IN" sz="3000" b="1" dirty="0">
                <a:solidFill>
                  <a:schemeClr val="dk1"/>
                </a:solidFill>
              </a:rPr>
              <a:t> </a:t>
            </a:r>
            <a:endParaRPr sz="3000" b="1" dirty="0">
              <a:solidFill>
                <a:schemeClr val="dk1"/>
              </a:solidFill>
            </a:endParaRPr>
          </a:p>
        </p:txBody>
      </p:sp>
      <p:pic>
        <p:nvPicPr>
          <p:cNvPr id="151" name="Google Shape;151;g240fe70efb2_0_82" descr="Shape, icon&#10;&#10;Description automatically generated"/>
          <p:cNvPicPr preferRelativeResize="0"/>
          <p:nvPr/>
        </p:nvPicPr>
        <p:blipFill rotWithShape="1">
          <a:blip r:embed="rId3">
            <a:alphaModFix/>
          </a:blip>
          <a:srcRect/>
          <a:stretch/>
        </p:blipFill>
        <p:spPr>
          <a:xfrm>
            <a:off x="10798381" y="246062"/>
            <a:ext cx="1041194" cy="1041194"/>
          </a:xfrm>
          <a:prstGeom prst="rect">
            <a:avLst/>
          </a:prstGeom>
          <a:noFill/>
          <a:ln>
            <a:noFill/>
          </a:ln>
        </p:spPr>
      </p:pic>
      <p:sp>
        <p:nvSpPr>
          <p:cNvPr id="152" name="Google Shape;152;g240fe70efb2_0_82"/>
          <p:cNvSpPr txBox="1"/>
          <p:nvPr/>
        </p:nvSpPr>
        <p:spPr>
          <a:xfrm>
            <a:off x="6819900" y="1949285"/>
            <a:ext cx="38856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222E69"/>
                </a:solidFill>
                <a:latin typeface="Larsseit Medium"/>
              </a:rPr>
              <a:t>Talking Points</a:t>
            </a:r>
            <a:endParaRPr dirty="0">
              <a:latin typeface="Larsseit Medium"/>
            </a:endParaRPr>
          </a:p>
        </p:txBody>
      </p:sp>
      <p:pic>
        <p:nvPicPr>
          <p:cNvPr id="153" name="Google Shape;153;g240fe70efb2_0_82"/>
          <p:cNvPicPr preferRelativeResize="0"/>
          <p:nvPr/>
        </p:nvPicPr>
        <p:blipFill rotWithShape="1">
          <a:blip r:embed="rId4">
            <a:alphaModFix/>
          </a:blip>
          <a:srcRect/>
          <a:stretch/>
        </p:blipFill>
        <p:spPr>
          <a:xfrm>
            <a:off x="1158425" y="1096550"/>
            <a:ext cx="4762500" cy="4762500"/>
          </a:xfrm>
          <a:prstGeom prst="rect">
            <a:avLst/>
          </a:prstGeom>
          <a:noFill/>
          <a:ln>
            <a:noFill/>
          </a:ln>
        </p:spPr>
      </p:pic>
      <p:sp>
        <p:nvSpPr>
          <p:cNvPr id="2" name="TextBox 1">
            <a:extLst>
              <a:ext uri="{FF2B5EF4-FFF2-40B4-BE49-F238E27FC236}">
                <a16:creationId xmlns:a16="http://schemas.microsoft.com/office/drawing/2014/main" id="{EB160AA6-B279-EECA-D2D3-EDA1A219B62C}"/>
              </a:ext>
            </a:extLst>
          </p:cNvPr>
          <p:cNvSpPr txBox="1"/>
          <p:nvPr/>
        </p:nvSpPr>
        <p:spPr>
          <a:xfrm>
            <a:off x="783497" y="128772"/>
            <a:ext cx="768212" cy="307777"/>
          </a:xfrm>
          <a:prstGeom prst="rect">
            <a:avLst/>
          </a:prstGeom>
          <a:noFill/>
        </p:spPr>
        <p:txBody>
          <a:bodyPr wrap="square" rtlCol="0">
            <a:spAutoFit/>
          </a:bodyPr>
          <a:lstStyle/>
          <a:p>
            <a:r>
              <a:rPr lang="en-US" dirty="0">
                <a:solidFill>
                  <a:schemeClr val="tx1">
                    <a:lumMod val="90000"/>
                    <a:lumOff val="10000"/>
                  </a:schemeClr>
                </a:solidFill>
                <a:latin typeface="Larsseit" pitchFamily="50" charset="0"/>
                <a:ea typeface="Poppins Bold" charset="0"/>
                <a:cs typeface="Poppins Bold" charset="0"/>
              </a:rPr>
              <a:t>Slide 8</a:t>
            </a:r>
          </a:p>
        </p:txBody>
      </p:sp>
      <p:sp>
        <p:nvSpPr>
          <p:cNvPr id="3" name="Google Shape;114;g240fe70efb2_0_52">
            <a:extLst>
              <a:ext uri="{FF2B5EF4-FFF2-40B4-BE49-F238E27FC236}">
                <a16:creationId xmlns:a16="http://schemas.microsoft.com/office/drawing/2014/main" id="{64E57CCF-B6DE-D326-3653-072E63430504}"/>
              </a:ext>
            </a:extLst>
          </p:cNvPr>
          <p:cNvSpPr txBox="1"/>
          <p:nvPr/>
        </p:nvSpPr>
        <p:spPr>
          <a:xfrm>
            <a:off x="3164497" y="4685299"/>
            <a:ext cx="21403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191919"/>
                </a:solidFill>
                <a:latin typeface="Larsseit"/>
              </a:rPr>
              <a:t>.</a:t>
            </a:r>
            <a:endParaRPr dirty="0">
              <a:latin typeface="Larsseit"/>
            </a:endParaRPr>
          </a:p>
        </p:txBody>
      </p:sp>
      <p:sp>
        <p:nvSpPr>
          <p:cNvPr id="4" name="Google Shape;103;g240fe70efb2_0_40">
            <a:extLst>
              <a:ext uri="{FF2B5EF4-FFF2-40B4-BE49-F238E27FC236}">
                <a16:creationId xmlns:a16="http://schemas.microsoft.com/office/drawing/2014/main" id="{0365B29E-DE2E-06C3-8622-3F72A941BBC9}"/>
              </a:ext>
            </a:extLst>
          </p:cNvPr>
          <p:cNvSpPr txBox="1"/>
          <p:nvPr/>
        </p:nvSpPr>
        <p:spPr>
          <a:xfrm>
            <a:off x="783497" y="435826"/>
            <a:ext cx="871920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191919"/>
                </a:solidFill>
                <a:latin typeface="Larsseit"/>
              </a:rPr>
              <a:t>Work Time: Problem-Solving and Design Cycle</a:t>
            </a:r>
            <a:endParaRPr sz="1600" b="1" dirty="0">
              <a:latin typeface="Larsseit"/>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MediaLengthInSeconds xmlns="02c21179-db13-4073-9144-de1d3549699a" xsi:nil="true"/>
    <SharedWithUsers xmlns="acf3d625-6d74-4d3b-8380-c4fe5de3d81c">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6D6482-81CE-4A9B-B5EE-0536299F2469}">
  <ds:schemaRefs>
    <ds:schemaRef ds:uri="http://schemas.microsoft.com/sharepoint/v3/contenttype/forms"/>
  </ds:schemaRefs>
</ds:datastoreItem>
</file>

<file path=customXml/itemProps2.xml><?xml version="1.0" encoding="utf-8"?>
<ds:datastoreItem xmlns:ds="http://schemas.openxmlformats.org/officeDocument/2006/customXml" ds:itemID="{F0BBD8E9-A9CD-4E36-AD8A-A6272CF412D5}">
  <ds:schemaRefs>
    <ds:schemaRef ds:uri="http://schemas.microsoft.com/office/2006/metadata/properties"/>
    <ds:schemaRef ds:uri="http://www.w3.org/XML/1998/namespace"/>
    <ds:schemaRef ds:uri="http://purl.org/dc/terms/"/>
    <ds:schemaRef ds:uri="d0706973-1e41-4ad4-b081-36874bd36bc5"/>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64ab465a-f59a-40cd-afe5-40556cd5edf1"/>
  </ds:schemaRefs>
</ds:datastoreItem>
</file>

<file path=customXml/itemProps3.xml><?xml version="1.0" encoding="utf-8"?>
<ds:datastoreItem xmlns:ds="http://schemas.openxmlformats.org/officeDocument/2006/customXml" ds:itemID="{0434732D-9179-4588-BB31-925FD7679B6D}"/>
</file>

<file path=docProps/app.xml><?xml version="1.0" encoding="utf-8"?>
<Properties xmlns="http://schemas.openxmlformats.org/officeDocument/2006/extended-properties" xmlns:vt="http://schemas.openxmlformats.org/officeDocument/2006/docPropsVTypes">
  <TotalTime>1013</TotalTime>
  <Words>2250</Words>
  <Application>Microsoft Office PowerPoint</Application>
  <PresentationFormat>Widescreen</PresentationFormat>
  <Paragraphs>269</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34</cp:revision>
  <dcterms:created xsi:type="dcterms:W3CDTF">2021-05-12T09:51:02Z</dcterms:created>
  <dcterms:modified xsi:type="dcterms:W3CDTF">2024-09-03T23:00:18Z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149400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ies>
</file>