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Cabin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9" roundtripDataSignature="AMtx7mhrBEiKTCDqIQqhC0w/eVv8Pm1d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Cabin-regular.fntdata"/><Relationship Id="rId14" Type="http://schemas.openxmlformats.org/officeDocument/2006/relationships/slide" Target="slides/slide9.xml"/><Relationship Id="rId17" Type="http://schemas.openxmlformats.org/officeDocument/2006/relationships/font" Target="fonts/Cabin-italic.fntdata"/><Relationship Id="rId16" Type="http://schemas.openxmlformats.org/officeDocument/2006/relationships/font" Target="fonts/Cabin-bold.fntdata"/><Relationship Id="rId5" Type="http://schemas.openxmlformats.org/officeDocument/2006/relationships/notesMaster" Target="notesMasters/notesMaster1.xml"/><Relationship Id="rId19" Type="http://customschemas.google.com/relationships/presentationmetadata" Target="metadata"/><Relationship Id="rId6" Type="http://schemas.openxmlformats.org/officeDocument/2006/relationships/slide" Target="slides/slide1.xml"/><Relationship Id="rId18" Type="http://schemas.openxmlformats.org/officeDocument/2006/relationships/font" Target="fonts/Cabin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forms.gle/njPJVLZx4Ds4FGDV7" TargetMode="Externa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document/d/1AslvbXfG_Xr9WIgbKClA9ctbeW8chTTx/edit?usp=sharing&amp;ouid=110366791295427633322&amp;rtpof=true&amp;sd=true" TargetMode="External"/><Relationship Id="rId3" Type="http://schemas.openxmlformats.org/officeDocument/2006/relationships/hyperlink" Target="https://pipelineaz.com/results?search%5Btype%5D=industry" TargetMode="External"/><Relationship Id="rId4" Type="http://schemas.openxmlformats.org/officeDocument/2006/relationships/hyperlink" Target="https://www.bls.gov/iag/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document/d/18Cw9o-cqk-EVOq0d_hlTXaHpZwFnsZxo/edit?usp=sharing&amp;ouid=110366791295427633322&amp;rtpof=true&amp;sd=true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document/d/18Cw9o-cqk-EVOq0d_hlTXaHpZwFnsZxo/edit?usp=sharing&amp;ouid=110366791295427633322&amp;rtpof=true&amp;sd=true" TargetMode="External"/><Relationship Id="rId3" Type="http://schemas.openxmlformats.org/officeDocument/2006/relationships/hyperlink" Target="https://pipelineaz.com/results?search%5Btype%5D=industry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document/d/18Cw9o-cqk-EVOq0d_hlTXaHpZwFnsZxo/edit?usp=sharing&amp;ouid=110366791295427633322&amp;rtpof=true&amp;sd=true" TargetMode="External"/><Relationship Id="rId3" Type="http://schemas.openxmlformats.org/officeDocument/2006/relationships/hyperlink" Target="https://forms.gle/XumBa5kMwzNbcm3Q7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" name="Google Shape;6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Day 3 entrance ticket -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https://forms.gle/njPJVLZx4Ds4FGDV7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" name="Google Shape;6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1-2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Review the Daily Schedule to prep for the day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" name="Google Shape;7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~5-10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Convo about revision...seeing...perspective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Introduce the idea of revision...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Have a convo about what it means to revise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What in their life have they revised, revisioned?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How did this revision benefit them...or not?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What have they learned about revisioning and perspective in their own lives?</a:t>
            </a:r>
            <a:endParaRPr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b="1" lang="en"/>
              <a:t>Make it your own! Share revisions that matter.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~15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Sleuthing with </a:t>
            </a:r>
            <a:r>
              <a:rPr lang="en" u="sng">
                <a:solidFill>
                  <a:schemeClr val="hlink"/>
                </a:solidFill>
                <a:hlinkClick r:id="rId2"/>
              </a:rPr>
              <a:t>FAQS</a:t>
            </a:r>
            <a:r>
              <a:rPr lang="en"/>
              <a:t>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Revisit the concept of company, industry, and speaker research and why it is an important skill (1 min)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Review basic tools you can use for each of these (1 min) 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Company - Company website, facebook and other social media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Industry - </a:t>
            </a:r>
            <a:r>
              <a:rPr lang="en" u="sng">
                <a:solidFill>
                  <a:schemeClr val="hlink"/>
                </a:solidFill>
                <a:hlinkClick r:id="rId3"/>
              </a:rPr>
              <a:t>Pipeline AZ</a:t>
            </a:r>
            <a:r>
              <a:rPr lang="en"/>
              <a:t> and </a:t>
            </a:r>
            <a:r>
              <a:rPr lang="en" u="sng">
                <a:solidFill>
                  <a:schemeClr val="hlink"/>
                </a:solidFill>
                <a:hlinkClick r:id="rId4"/>
              </a:rPr>
              <a:t>Bureau of Labor Statistics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Speaker/individual - LinkedIn, company website</a:t>
            </a:r>
            <a:endParaRPr/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b="1" lang="en"/>
              <a:t>Research Sprint!</a:t>
            </a:r>
            <a:r>
              <a:rPr lang="en"/>
              <a:t> Individual Research - Company, Industry, speaker - and have students complete the FAQS for their focus (7 min)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/>
              <a:t>TIP: Create a Google Doc to have them add their answers to during their Research Sprint.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Regroup and share information through chat (5 min)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" name="Google Shape;10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>
                <a:solidFill>
                  <a:schemeClr val="dk1"/>
                </a:solidFill>
              </a:rPr>
              <a:t>5 MINUTES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Session Prep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Add info about your employer session here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Break out or work together to come up with 5 good questions to ask in your Employer Session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>
                <a:solidFill>
                  <a:schemeClr val="dk1"/>
                </a:solidFill>
              </a:rPr>
              <a:t>Use students entrance ticket response to jumpstart the conversation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>
                <a:solidFill>
                  <a:schemeClr val="dk1"/>
                </a:solidFill>
              </a:rPr>
              <a:t>Record the questions for use during the session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15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Reflect on what you learned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Have students spend 2-3 minutes responding to / thinking about the journal prompts on the slide.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Have students share their reflections and have conversations about reactions and reflections from the Employer Session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What did you learn from the Employer Session? </a:t>
            </a:r>
            <a:endParaRPr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>
                <a:solidFill>
                  <a:schemeClr val="dk1"/>
                </a:solidFill>
              </a:rPr>
              <a:t>What interested you the most? Why?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This convo is prep for the Re-Vision exercise that asks students to review/revise/rethink the careers they researched yesterday for Explore Your Future.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15-20 MINUTES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Career Considerations - prep for </a:t>
            </a:r>
            <a:r>
              <a:rPr lang="en" u="sng">
                <a:solidFill>
                  <a:schemeClr val="hlink"/>
                </a:solidFill>
                <a:hlinkClick r:id="rId2"/>
              </a:rPr>
              <a:t>Revision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Introduce the concept of different aspects to consider about career selection. (5 min)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Self = your interests, values, needs, what you want and who you are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Security = ability of this career to support your needs and orientation in the world</a:t>
            </a:r>
            <a:endParaRPr/>
          </a:p>
          <a:p>
            <a:pPr indent="-29845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Society = how does this career contribute to the world and how would it help you be in the world the way you want to be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Share an example from your own life or experience (5 min) </a:t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Engage students in conversation about the importance of reflecting on these questions in relationship to your career.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/>
              <a:t>Introduce Revision Activity 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/>
              <a:t>15 MINUTES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Introduce activity</a:t>
            </a:r>
            <a:r>
              <a:rPr lang="en" sz="1200"/>
              <a:t> and make sure students can find their Comparison Chart </a:t>
            </a:r>
            <a:endParaRPr sz="1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/>
              <a:t>(2-5 minutes)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/>
              <a:t>Revision is the process of looking again, seeing something with new eyes or a new perspective.  </a:t>
            </a:r>
            <a:r>
              <a:rPr lang="en" sz="1200" u="sng">
                <a:solidFill>
                  <a:schemeClr val="hlink"/>
                </a:solidFill>
                <a:hlinkClick r:id="rId2"/>
              </a:rPr>
              <a:t>Re-Vision Activity</a:t>
            </a:r>
            <a:endParaRPr sz="1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/>
              <a:t>STEP 1 -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Find and open your Career Comparison Chart from yesterday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Add an opportunity that you learned about during today’s session. If you don’t have all of the details, such as educational requirements or average salary, go to </a:t>
            </a:r>
            <a:r>
              <a:rPr lang="en" sz="1200" u="sng">
                <a:solidFill>
                  <a:srgbClr val="1155CC"/>
                </a:solidFill>
                <a:highlight>
                  <a:srgbClr val="FFFFFF"/>
                </a:highlight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PipelineAZ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 and search for the career.</a:t>
            </a:r>
            <a:endParaRPr sz="12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>
                <a:solidFill>
                  <a:schemeClr val="dk1"/>
                </a:solidFill>
              </a:rPr>
              <a:t>STEP 2 - Compare and consider careers using the Career Considerations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-2984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200"/>
              <a:t>Work through an example career (or one of the students’) and have a conversation around each question...modeling the process </a:t>
            </a:r>
            <a:endParaRPr sz="1200"/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1200"/>
              <a:t>(</a:t>
            </a:r>
            <a:r>
              <a:rPr lang="en"/>
              <a:t>10 min)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5  MIN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Review Work Time activity Steps 2-4 of </a:t>
            </a:r>
            <a:r>
              <a:rPr lang="en" u="sng">
                <a:solidFill>
                  <a:schemeClr val="hlink"/>
                </a:solidFill>
                <a:hlinkClick r:id="rId2"/>
              </a:rPr>
              <a:t>Re-Vision</a:t>
            </a:r>
            <a:r>
              <a:rPr lang="en"/>
              <a:t> (possible pathways Map revision)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Remind students you are available during the next hour for questions, but will not respond to their communication over the weekend.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Exit Ticket: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https://forms.gle/XumBa5kMwzNbcm3Q7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938829"/>
            <a:ext cx="9144001" cy="233819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1"/>
          <p:cNvSpPr txBox="1"/>
          <p:nvPr>
            <p:ph type="ctrTitle"/>
          </p:nvPr>
        </p:nvSpPr>
        <p:spPr>
          <a:xfrm>
            <a:off x="1741725" y="1326900"/>
            <a:ext cx="7090500" cy="120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bin"/>
              <a:buNone/>
              <a:defRPr sz="5200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/>
        </p:txBody>
      </p:sp>
      <p:sp>
        <p:nvSpPr>
          <p:cNvPr id="12" name="Google Shape;12;p11"/>
          <p:cNvSpPr txBox="1"/>
          <p:nvPr>
            <p:ph idx="1" type="subTitle"/>
          </p:nvPr>
        </p:nvSpPr>
        <p:spPr>
          <a:xfrm>
            <a:off x="311700" y="2532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800"/>
              <a:buFont typeface="Cabin"/>
              <a:buNone/>
              <a:defRPr sz="28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/>
        </p:txBody>
      </p:sp>
      <p:sp>
        <p:nvSpPr>
          <p:cNvPr id="13" name="Google Shape;13;p11"/>
          <p:cNvSpPr txBox="1"/>
          <p:nvPr>
            <p:ph idx="12" type="sldNum"/>
          </p:nvPr>
        </p:nvSpPr>
        <p:spPr>
          <a:xfrm>
            <a:off x="262801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" name="Google Shape;14;p11"/>
          <p:cNvPicPr preferRelativeResize="0"/>
          <p:nvPr/>
        </p:nvPicPr>
        <p:blipFill rotWithShape="1">
          <a:blip r:embed="rId3">
            <a:alphaModFix/>
          </a:blip>
          <a:srcRect b="0" l="0" r="9046" t="0"/>
          <a:stretch/>
        </p:blipFill>
        <p:spPr>
          <a:xfrm>
            <a:off x="7751543" y="4562840"/>
            <a:ext cx="1152708" cy="355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6" name="Google Shape;56;p2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S Career Connect 21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/>
          <p:nvPr/>
        </p:nvSpPr>
        <p:spPr>
          <a:xfrm>
            <a:off x="0" y="354875"/>
            <a:ext cx="9152100" cy="675900"/>
          </a:xfrm>
          <a:prstGeom prst="rect">
            <a:avLst/>
          </a:prstGeom>
          <a:solidFill>
            <a:srgbClr val="18254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8254E"/>
              </a:solidFill>
              <a:highlight>
                <a:srgbClr val="000000"/>
              </a:highlight>
            </a:endParaRPr>
          </a:p>
        </p:txBody>
      </p:sp>
      <p:sp>
        <p:nvSpPr>
          <p:cNvPr id="17" name="Google Shape;17;p12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/>
        </p:txBody>
      </p:sp>
      <p:sp>
        <p:nvSpPr>
          <p:cNvPr id="18" name="Google Shape;18;p12"/>
          <p:cNvSpPr txBox="1"/>
          <p:nvPr>
            <p:ph idx="12" type="sldNum"/>
          </p:nvPr>
        </p:nvSpPr>
        <p:spPr>
          <a:xfrm>
            <a:off x="262801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" name="Google Shape;19;p12"/>
          <p:cNvPicPr preferRelativeResize="0"/>
          <p:nvPr/>
        </p:nvPicPr>
        <p:blipFill rotWithShape="1">
          <a:blip r:embed="rId2">
            <a:alphaModFix/>
          </a:blip>
          <a:srcRect b="0" l="0" r="9046" t="0"/>
          <a:stretch/>
        </p:blipFill>
        <p:spPr>
          <a:xfrm>
            <a:off x="7751543" y="4562840"/>
            <a:ext cx="1152708" cy="355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S Career Connect 21 1">
  <p:cSld name="SECTION_HEADER_1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3"/>
          <p:cNvSpPr/>
          <p:nvPr/>
        </p:nvSpPr>
        <p:spPr>
          <a:xfrm>
            <a:off x="5416775" y="-389175"/>
            <a:ext cx="6252300" cy="5617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3"/>
          <p:cNvSpPr/>
          <p:nvPr/>
        </p:nvSpPr>
        <p:spPr>
          <a:xfrm>
            <a:off x="0" y="354875"/>
            <a:ext cx="9152100" cy="675900"/>
          </a:xfrm>
          <a:prstGeom prst="rect">
            <a:avLst/>
          </a:prstGeom>
          <a:solidFill>
            <a:srgbClr val="18254E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8254E"/>
              </a:solidFill>
              <a:highlight>
                <a:srgbClr val="000000"/>
              </a:highlight>
            </a:endParaRPr>
          </a:p>
        </p:txBody>
      </p:sp>
      <p:sp>
        <p:nvSpPr>
          <p:cNvPr id="23" name="Google Shape;23;p13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Font typeface="Cabin"/>
              <a:buNone/>
              <a:defRPr sz="3600">
                <a:solidFill>
                  <a:schemeClr val="accent4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/>
        </p:txBody>
      </p:sp>
      <p:sp>
        <p:nvSpPr>
          <p:cNvPr id="24" name="Google Shape;24;p13"/>
          <p:cNvSpPr txBox="1"/>
          <p:nvPr>
            <p:ph idx="12" type="sldNum"/>
          </p:nvPr>
        </p:nvSpPr>
        <p:spPr>
          <a:xfrm>
            <a:off x="262801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" name="Google Shape;25;p13"/>
          <p:cNvPicPr preferRelativeResize="0"/>
          <p:nvPr/>
        </p:nvPicPr>
        <p:blipFill rotWithShape="1">
          <a:blip r:embed="rId2">
            <a:alphaModFix/>
          </a:blip>
          <a:srcRect b="0" l="0" r="9046" t="0"/>
          <a:stretch/>
        </p:blipFill>
        <p:spPr>
          <a:xfrm>
            <a:off x="7751543" y="4562840"/>
            <a:ext cx="1152708" cy="355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1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1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4" name="Google Shape;44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8" name="Google Shape;48;p1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9" name="Google Shape;49;p1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Google Shape;50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Relationship Id="rId4" Type="http://schemas.openxmlformats.org/officeDocument/2006/relationships/image" Target="../media/image7.png"/><Relationship Id="rId5" Type="http://schemas.openxmlformats.org/officeDocument/2006/relationships/image" Target="../media/image11.png"/><Relationship Id="rId6" Type="http://schemas.openxmlformats.org/officeDocument/2006/relationships/image" Target="../media/image8.png"/><Relationship Id="rId7" Type="http://schemas.openxmlformats.org/officeDocument/2006/relationships/image" Target="../media/image5.png"/><Relationship Id="rId8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sites.google.com/view/pfvirtuallessons/lenses-on-the-future/security" TargetMode="External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/>
          <p:nvPr>
            <p:ph idx="1" type="subTitle"/>
          </p:nvPr>
        </p:nvSpPr>
        <p:spPr>
          <a:xfrm>
            <a:off x="0" y="1989375"/>
            <a:ext cx="9144000" cy="126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4107"/>
              <a:t>RE-VISION</a:t>
            </a:r>
            <a:endParaRPr sz="2607"/>
          </a:p>
        </p:txBody>
      </p:sp>
      <p:sp>
        <p:nvSpPr>
          <p:cNvPr id="65" name="Google Shape;65;p1"/>
          <p:cNvSpPr txBox="1"/>
          <p:nvPr/>
        </p:nvSpPr>
        <p:spPr>
          <a:xfrm>
            <a:off x="1727900" y="1457875"/>
            <a:ext cx="6846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" sz="3200" u="none" cap="none" strike="noStrike">
                <a:solidFill>
                  <a:schemeClr val="lt1"/>
                </a:solidFill>
                <a:latin typeface="Cabin"/>
                <a:ea typeface="Cabin"/>
                <a:cs typeface="Cabin"/>
                <a:sym typeface="Cabin"/>
              </a:rPr>
              <a:t>High School CAREER CONNECT</a:t>
            </a:r>
            <a:endParaRPr b="0" i="0" sz="3200" u="none" cap="none" strike="noStrik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71" name="Google Shape;71;p2"/>
          <p:cNvSpPr txBox="1"/>
          <p:nvPr/>
        </p:nvSpPr>
        <p:spPr>
          <a:xfrm>
            <a:off x="150" y="1429150"/>
            <a:ext cx="9144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Day 3 SCHEDULE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72" name="Google Shape;72;p2"/>
          <p:cNvSpPr txBox="1"/>
          <p:nvPr/>
        </p:nvSpPr>
        <p:spPr>
          <a:xfrm>
            <a:off x="2228750" y="2066100"/>
            <a:ext cx="53946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AutoNum type="arabicPeriod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Prep for Employer Session 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AutoNum type="arabicPeriod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Employer Session </a:t>
            </a:r>
            <a:endParaRPr b="0" i="0" sz="2000" u="none" cap="none" strike="noStrike">
              <a:solidFill>
                <a:srgbClr val="1C4587"/>
              </a:solidFill>
              <a:highlight>
                <a:srgbClr val="FFFF00"/>
              </a:highlight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AutoNum type="arabicPeriod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Debrief Convo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AutoNum type="arabicPeriod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Re-vision!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AutoNum type="arabicPeriod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Work Time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78" name="Google Shape;78;p3"/>
          <p:cNvSpPr txBox="1"/>
          <p:nvPr/>
        </p:nvSpPr>
        <p:spPr>
          <a:xfrm>
            <a:off x="1096350" y="1321800"/>
            <a:ext cx="6951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WORD OF THE DAY...RE-VISION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79" name="Google Shape;79;p3"/>
          <p:cNvSpPr txBox="1"/>
          <p:nvPr/>
        </p:nvSpPr>
        <p:spPr>
          <a:xfrm>
            <a:off x="979650" y="1846925"/>
            <a:ext cx="73371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To see again, to look at something from a fresh, critical perspective. </a:t>
            </a:r>
            <a:endParaRPr b="0" i="0" sz="2100" u="none" cap="none" strike="noStrike">
              <a:solidFill>
                <a:srgbClr val="1C458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3"/>
          <p:cNvSpPr txBox="1"/>
          <p:nvPr/>
        </p:nvSpPr>
        <p:spPr>
          <a:xfrm>
            <a:off x="4188600" y="2247725"/>
            <a:ext cx="18336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Rethink </a:t>
            </a:r>
            <a:endParaRPr b="0" i="0" sz="1900" u="none" cap="none" strike="noStrike">
              <a:solidFill>
                <a:srgbClr val="1C4587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Reconsider</a:t>
            </a:r>
            <a:b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Review </a:t>
            </a:r>
            <a:b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Refine </a:t>
            </a:r>
            <a:endParaRPr b="0" i="0" sz="1900" u="none" cap="none" strike="noStrike">
              <a:solidFill>
                <a:srgbClr val="1C4587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Reorganize</a:t>
            </a:r>
            <a:endParaRPr b="0" i="0" sz="1900" u="none" cap="none" strike="noStrike">
              <a:solidFill>
                <a:srgbClr val="1C4587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" sz="19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Revive</a:t>
            </a:r>
            <a:endParaRPr b="0" i="0" sz="1400" u="none" cap="none" strike="noStrike">
              <a:solidFill>
                <a:srgbClr val="1C458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1" name="Google Shape;8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93725" y="2522313"/>
            <a:ext cx="1390347" cy="139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87" name="Google Shape;87;p4"/>
          <p:cNvSpPr txBox="1"/>
          <p:nvPr/>
        </p:nvSpPr>
        <p:spPr>
          <a:xfrm>
            <a:off x="1096350" y="1321800"/>
            <a:ext cx="6951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Get the FAQS 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88" name="Google Shape;8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56750" y="1368998"/>
            <a:ext cx="486400" cy="4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2650" y="2482075"/>
            <a:ext cx="1533125" cy="1662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28225" y="2482075"/>
            <a:ext cx="1697252" cy="166277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4"/>
          <p:cNvSpPr txBox="1"/>
          <p:nvPr/>
        </p:nvSpPr>
        <p:spPr>
          <a:xfrm>
            <a:off x="443913" y="1866475"/>
            <a:ext cx="261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COMPANY - </a:t>
            </a:r>
            <a:endParaRPr b="0" i="0" sz="14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the website &amp; socials</a:t>
            </a:r>
            <a:endParaRPr b="0" i="0" sz="14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92" name="Google Shape;92;p4"/>
          <p:cNvSpPr txBox="1"/>
          <p:nvPr/>
        </p:nvSpPr>
        <p:spPr>
          <a:xfrm>
            <a:off x="3307725" y="1913675"/>
            <a:ext cx="261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INDUSTRY -</a:t>
            </a:r>
            <a:endParaRPr b="0" i="0" sz="14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PipelineAZ + BLS   </a:t>
            </a:r>
            <a:endParaRPr b="0" i="0" sz="14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93" name="Google Shape;93;p4"/>
          <p:cNvSpPr txBox="1"/>
          <p:nvPr/>
        </p:nvSpPr>
        <p:spPr>
          <a:xfrm>
            <a:off x="6171538" y="1866475"/>
            <a:ext cx="261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PEOPLE - </a:t>
            </a:r>
            <a:endParaRPr b="0" i="0" sz="14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Linkedin &amp; company site</a:t>
            </a:r>
            <a:endParaRPr b="0" i="0" sz="14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94" name="Google Shape;94;p4"/>
          <p:cNvGrpSpPr/>
          <p:nvPr/>
        </p:nvGrpSpPr>
        <p:grpSpPr>
          <a:xfrm>
            <a:off x="3319346" y="2656893"/>
            <a:ext cx="1220396" cy="1118101"/>
            <a:chOff x="3510597" y="2525500"/>
            <a:chExt cx="2122797" cy="1575900"/>
          </a:xfrm>
        </p:grpSpPr>
        <p:pic>
          <p:nvPicPr>
            <p:cNvPr id="95" name="Google Shape;95;p4"/>
            <p:cNvPicPr preferRelativeResize="0"/>
            <p:nvPr/>
          </p:nvPicPr>
          <p:blipFill rotWithShape="1">
            <a:blip r:embed="rId6">
              <a:alphaModFix/>
            </a:blip>
            <a:srcRect b="12730" l="0" r="0" t="-12730"/>
            <a:stretch/>
          </p:blipFill>
          <p:spPr>
            <a:xfrm>
              <a:off x="3510600" y="2525500"/>
              <a:ext cx="2122794" cy="1575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3510597" y="2548630"/>
              <a:ext cx="486401" cy="12297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7" name="Google Shape;97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810163" y="2740162"/>
            <a:ext cx="1319045" cy="841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5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03" name="Google Shape;103;p5"/>
          <p:cNvSpPr txBox="1"/>
          <p:nvPr/>
        </p:nvSpPr>
        <p:spPr>
          <a:xfrm>
            <a:off x="-1329525" y="1478125"/>
            <a:ext cx="9062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EMPLOYER SESSION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6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09" name="Google Shape;109;p6"/>
          <p:cNvSpPr txBox="1"/>
          <p:nvPr/>
        </p:nvSpPr>
        <p:spPr>
          <a:xfrm>
            <a:off x="1049850" y="1429150"/>
            <a:ext cx="69513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REFLECTION TIME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10" name="Google Shape;110;p6"/>
          <p:cNvSpPr txBox="1"/>
          <p:nvPr/>
        </p:nvSpPr>
        <p:spPr>
          <a:xfrm>
            <a:off x="1261800" y="2035325"/>
            <a:ext cx="67728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Take 2 minutes to reflect/journal on the following questions: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Char char="●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What did you learn from the Employer Session? 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Char char="●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What interested you the most? Why?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Char char="●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Which career opportunities were new to you?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000"/>
              <a:buFont typeface="Cabin"/>
              <a:buChar char="●"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What contributions does this career make to society? Your community?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111" name="Google Shape;11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23050" y="1303585"/>
            <a:ext cx="590700" cy="59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7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17" name="Google Shape;117;p7"/>
          <p:cNvSpPr txBox="1"/>
          <p:nvPr/>
        </p:nvSpPr>
        <p:spPr>
          <a:xfrm>
            <a:off x="1061188" y="1086325"/>
            <a:ext cx="6951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CAREER CONSIDERATIONS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18" name="Google Shape;118;p7">
            <a:hlinkClick r:id="rId3"/>
          </p:cNvPr>
          <p:cNvSpPr txBox="1"/>
          <p:nvPr/>
        </p:nvSpPr>
        <p:spPr>
          <a:xfrm>
            <a:off x="224725" y="4705875"/>
            <a:ext cx="3280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Adapted from Possible Futures - Security Lesson 7</a:t>
            </a:r>
            <a:endParaRPr b="0" i="0" sz="6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grpSp>
        <p:nvGrpSpPr>
          <p:cNvPr id="119" name="Google Shape;119;p7"/>
          <p:cNvGrpSpPr/>
          <p:nvPr/>
        </p:nvGrpSpPr>
        <p:grpSpPr>
          <a:xfrm>
            <a:off x="785200" y="1613125"/>
            <a:ext cx="2274900" cy="3094725"/>
            <a:chOff x="785200" y="1613125"/>
            <a:chExt cx="2274900" cy="3094725"/>
          </a:xfrm>
        </p:grpSpPr>
        <p:grpSp>
          <p:nvGrpSpPr>
            <p:cNvPr id="120" name="Google Shape;120;p7"/>
            <p:cNvGrpSpPr/>
            <p:nvPr/>
          </p:nvGrpSpPr>
          <p:grpSpPr>
            <a:xfrm>
              <a:off x="1358050" y="1613125"/>
              <a:ext cx="824400" cy="775950"/>
              <a:chOff x="1358050" y="1613125"/>
              <a:chExt cx="824400" cy="775950"/>
            </a:xfrm>
          </p:grpSpPr>
          <p:sp>
            <p:nvSpPr>
              <p:cNvPr id="121" name="Google Shape;121;p7"/>
              <p:cNvSpPr txBox="1"/>
              <p:nvPr/>
            </p:nvSpPr>
            <p:spPr>
              <a:xfrm>
                <a:off x="1358050" y="1942675"/>
                <a:ext cx="824400" cy="44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700"/>
                  <a:buFont typeface="Arial"/>
                  <a:buNone/>
                </a:pPr>
                <a:r>
                  <a:rPr b="0" i="0" lang="en" sz="1700" u="none" cap="none" strike="noStrike">
                    <a:solidFill>
                      <a:srgbClr val="1C4587"/>
                    </a:solidFill>
                    <a:latin typeface="Cabin"/>
                    <a:ea typeface="Cabin"/>
                    <a:cs typeface="Cabin"/>
                    <a:sym typeface="Cabin"/>
                  </a:rPr>
                  <a:t>SELF </a:t>
                </a:r>
                <a:endParaRPr b="0" i="0" sz="1700" u="none" cap="none" strike="noStrike">
                  <a:solidFill>
                    <a:srgbClr val="1C4587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pic>
            <p:nvPicPr>
              <p:cNvPr id="122" name="Google Shape;122;p7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1546150" y="1613125"/>
                <a:ext cx="406150" cy="40615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23" name="Google Shape;123;p7"/>
            <p:cNvSpPr txBox="1"/>
            <p:nvPr/>
          </p:nvSpPr>
          <p:spPr>
            <a:xfrm>
              <a:off x="785200" y="2291350"/>
              <a:ext cx="2274900" cy="241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How do your interests and values match this career?</a:t>
              </a:r>
              <a:endParaRPr b="0" i="0" sz="1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What makes sense to you about this career?</a:t>
              </a:r>
              <a:endParaRPr b="0" i="0" sz="1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t/>
              </a:r>
              <a:endParaRPr b="0" i="0" sz="8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What talents and skills are required that match your profile?</a:t>
              </a:r>
              <a:endParaRPr b="0" i="0" sz="1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t/>
              </a:r>
              <a:endParaRPr b="0" i="0" sz="6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Can you actually imagine yourself in this career?</a:t>
              </a:r>
              <a:endParaRPr b="0" i="0" sz="14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  <p:grpSp>
        <p:nvGrpSpPr>
          <p:cNvPr id="124" name="Google Shape;124;p7"/>
          <p:cNvGrpSpPr/>
          <p:nvPr/>
        </p:nvGrpSpPr>
        <p:grpSpPr>
          <a:xfrm>
            <a:off x="3220892" y="1563419"/>
            <a:ext cx="3050758" cy="3329237"/>
            <a:chOff x="3434550" y="1563413"/>
            <a:chExt cx="2374500" cy="3329237"/>
          </a:xfrm>
        </p:grpSpPr>
        <p:grpSp>
          <p:nvGrpSpPr>
            <p:cNvPr id="125" name="Google Shape;125;p7"/>
            <p:cNvGrpSpPr/>
            <p:nvPr/>
          </p:nvGrpSpPr>
          <p:grpSpPr>
            <a:xfrm>
              <a:off x="3968049" y="1563413"/>
              <a:ext cx="1137600" cy="810362"/>
              <a:chOff x="3968049" y="1563413"/>
              <a:chExt cx="1137600" cy="810362"/>
            </a:xfrm>
          </p:grpSpPr>
          <p:sp>
            <p:nvSpPr>
              <p:cNvPr id="126" name="Google Shape;126;p7"/>
              <p:cNvSpPr txBox="1"/>
              <p:nvPr/>
            </p:nvSpPr>
            <p:spPr>
              <a:xfrm>
                <a:off x="3968049" y="1942675"/>
                <a:ext cx="1137600" cy="431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b="0" i="0" lang="en" sz="1600" u="none" cap="none" strike="noStrike">
                    <a:solidFill>
                      <a:srgbClr val="1C4587"/>
                    </a:solidFill>
                    <a:latin typeface="Cabin"/>
                    <a:ea typeface="Cabin"/>
                    <a:cs typeface="Cabin"/>
                    <a:sym typeface="Cabin"/>
                  </a:rPr>
                  <a:t>SECURITY</a:t>
                </a:r>
                <a:endParaRPr b="0" i="0" sz="1600" u="none" cap="none" strike="noStrike">
                  <a:solidFill>
                    <a:srgbClr val="1C4587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pic>
            <p:nvPicPr>
              <p:cNvPr id="127" name="Google Shape;127;p7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4284050" y="1563413"/>
                <a:ext cx="505575" cy="5055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28" name="Google Shape;128;p7"/>
            <p:cNvSpPr txBox="1"/>
            <p:nvPr/>
          </p:nvSpPr>
          <p:spPr>
            <a:xfrm>
              <a:off x="3434550" y="2291350"/>
              <a:ext cx="2374500" cy="260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What education do you need in this career? How many years? </a:t>
              </a:r>
              <a:endParaRPr b="0" i="0" sz="1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"/>
                <a:buFont typeface="Arial"/>
                <a:buNone/>
              </a:pPr>
              <a:r>
                <a:t/>
              </a:r>
              <a:endParaRPr b="0" i="0" sz="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What is the median salary? Will this meet your needs? </a:t>
              </a:r>
              <a:endParaRPr b="0" i="0" sz="1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700"/>
                <a:buFont typeface="Arial"/>
                <a:buNone/>
              </a:pPr>
              <a:r>
                <a:t/>
              </a:r>
              <a:endParaRPr b="0" i="0" sz="7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Does this career allow you to support yourself (not just money, but time, location, family, community, etc.)?</a:t>
              </a:r>
              <a:endParaRPr b="0" i="0" sz="1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t/>
              </a:r>
              <a:endParaRPr b="0" i="0" sz="6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Is the career subject to automation or elimination in the future?</a:t>
              </a:r>
              <a:endParaRPr b="1" i="0" sz="1400" u="none" cap="none" strike="noStrike">
                <a:solidFill>
                  <a:srgbClr val="1C4587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  <p:grpSp>
        <p:nvGrpSpPr>
          <p:cNvPr id="129" name="Google Shape;129;p7"/>
          <p:cNvGrpSpPr/>
          <p:nvPr/>
        </p:nvGrpSpPr>
        <p:grpSpPr>
          <a:xfrm>
            <a:off x="6507922" y="1526925"/>
            <a:ext cx="2275008" cy="3134725"/>
            <a:chOff x="6507625" y="1526925"/>
            <a:chExt cx="2374500" cy="3134725"/>
          </a:xfrm>
        </p:grpSpPr>
        <p:grpSp>
          <p:nvGrpSpPr>
            <p:cNvPr id="130" name="Google Shape;130;p7"/>
            <p:cNvGrpSpPr/>
            <p:nvPr/>
          </p:nvGrpSpPr>
          <p:grpSpPr>
            <a:xfrm>
              <a:off x="6891249" y="1526925"/>
              <a:ext cx="1137600" cy="846850"/>
              <a:chOff x="6891249" y="1526925"/>
              <a:chExt cx="1137600" cy="846850"/>
            </a:xfrm>
          </p:grpSpPr>
          <p:sp>
            <p:nvSpPr>
              <p:cNvPr id="131" name="Google Shape;131;p7"/>
              <p:cNvSpPr txBox="1"/>
              <p:nvPr/>
            </p:nvSpPr>
            <p:spPr>
              <a:xfrm>
                <a:off x="6891249" y="1942675"/>
                <a:ext cx="1137600" cy="431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b="0" i="0" lang="en" sz="1600" u="none" cap="none" strike="noStrike">
                    <a:solidFill>
                      <a:srgbClr val="1C4587"/>
                    </a:solidFill>
                    <a:latin typeface="Cabin"/>
                    <a:ea typeface="Cabin"/>
                    <a:cs typeface="Cabin"/>
                    <a:sym typeface="Cabin"/>
                  </a:rPr>
                  <a:t>SOCIETY </a:t>
                </a:r>
                <a:endParaRPr b="0" i="0" sz="1600" u="none" cap="none" strike="noStrike">
                  <a:solidFill>
                    <a:srgbClr val="1C4587"/>
                  </a:solidFill>
                  <a:latin typeface="Cabin"/>
                  <a:ea typeface="Cabin"/>
                  <a:cs typeface="Cabin"/>
                  <a:sym typeface="Cabin"/>
                </a:endParaRPr>
              </a:p>
            </p:txBody>
          </p:sp>
          <p:pic>
            <p:nvPicPr>
              <p:cNvPr id="132" name="Google Shape;132;p7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7260550" y="1526925"/>
                <a:ext cx="505575" cy="50557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33" name="Google Shape;133;p7"/>
            <p:cNvSpPr txBox="1"/>
            <p:nvPr/>
          </p:nvSpPr>
          <p:spPr>
            <a:xfrm>
              <a:off x="6507625" y="2291350"/>
              <a:ext cx="2374500" cy="2370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How is this career meaningful to society?</a:t>
              </a:r>
              <a:endParaRPr b="0" i="0" sz="1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"/>
                <a:buFont typeface="Arial"/>
                <a:buNone/>
              </a:pPr>
              <a:r>
                <a:t/>
              </a:r>
              <a:endParaRPr b="0" i="0" sz="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What purpose does it bring to the world?</a:t>
              </a:r>
              <a:endParaRPr b="0" i="0" sz="1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t/>
              </a:r>
              <a:endParaRPr b="0" i="0" sz="6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What problem(s) can this career address?</a:t>
              </a:r>
              <a:endParaRPr b="0" i="0" sz="14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"/>
                <a:buFont typeface="Arial"/>
                <a:buNone/>
              </a:pPr>
              <a:r>
                <a:t/>
              </a:r>
              <a:endParaRPr b="0" i="0" sz="600" u="none" cap="none" strike="noStrike">
                <a:solidFill>
                  <a:srgbClr val="1C4587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b="0" i="0" lang="en" sz="1400" u="none" cap="none" strike="noStrike">
                  <a:solidFill>
                    <a:srgbClr val="1C4587"/>
                  </a:solidFill>
                  <a:latin typeface="Calibri"/>
                  <a:ea typeface="Calibri"/>
                  <a:cs typeface="Calibri"/>
                  <a:sym typeface="Calibri"/>
                </a:rPr>
                <a:t>How will this career help you give back or benefit your community?</a:t>
              </a:r>
              <a:endParaRPr b="0" i="0" sz="14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"/>
          <p:cNvSpPr txBox="1"/>
          <p:nvPr/>
        </p:nvSpPr>
        <p:spPr>
          <a:xfrm>
            <a:off x="1330200" y="2485950"/>
            <a:ext cx="66498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FF9900"/>
                </a:solidFill>
                <a:latin typeface="Cabin"/>
                <a:ea typeface="Cabin"/>
                <a:cs typeface="Cabin"/>
                <a:sym typeface="Cabin"/>
              </a:rPr>
              <a:t>STEP 1 </a:t>
            </a:r>
            <a:r>
              <a:rPr b="0" i="0" lang="en" sz="1900" u="none" cap="none" strike="noStrike">
                <a:solidFill>
                  <a:srgbClr val="FF9900"/>
                </a:solidFill>
                <a:latin typeface="Cabin"/>
                <a:ea typeface="Cabin"/>
                <a:cs typeface="Cabin"/>
                <a:sym typeface="Cabin"/>
              </a:rPr>
              <a:t>- </a:t>
            </a:r>
            <a:r>
              <a:rPr b="0" i="0" lang="en" sz="2000" u="none" cap="none" strike="noStrike">
                <a:solidFill>
                  <a:srgbClr val="FF9900"/>
                </a:solidFill>
                <a:highlight>
                  <a:srgbClr val="FFFFFF"/>
                </a:highlight>
                <a:latin typeface="Cabin"/>
                <a:ea typeface="Cabin"/>
                <a:cs typeface="Cabin"/>
                <a:sym typeface="Cabin"/>
              </a:rPr>
              <a:t>Find and add to your Career Comparison Chart</a:t>
            </a:r>
            <a:endParaRPr b="0" i="0" sz="2000" u="none" cap="none" strike="noStrike">
              <a:solidFill>
                <a:srgbClr val="FF9900"/>
              </a:solidFill>
              <a:highlight>
                <a:srgbClr val="FFFFFF"/>
              </a:highlight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0" i="0" sz="400" u="none" cap="none" strike="noStrike">
              <a:solidFill>
                <a:srgbClr val="FF9900"/>
              </a:solidFill>
              <a:highlight>
                <a:srgbClr val="FFFFFF"/>
              </a:highlight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" sz="2000" u="none" cap="none" strike="noStrike">
                <a:solidFill>
                  <a:srgbClr val="FF9900"/>
                </a:solidFill>
                <a:highlight>
                  <a:srgbClr val="FFFFFF"/>
                </a:highlight>
                <a:latin typeface="Cabin"/>
                <a:ea typeface="Cabin"/>
                <a:cs typeface="Cabin"/>
                <a:sym typeface="Cabin"/>
              </a:rPr>
              <a:t>STEP 2 </a:t>
            </a:r>
            <a:r>
              <a:rPr b="0" i="0" lang="en" sz="2000" u="none" cap="none" strike="noStrike">
                <a:solidFill>
                  <a:srgbClr val="FF9900"/>
                </a:solidFill>
                <a:highlight>
                  <a:srgbClr val="FFFFFF"/>
                </a:highlight>
                <a:latin typeface="Cabin"/>
                <a:ea typeface="Cabin"/>
                <a:cs typeface="Cabin"/>
                <a:sym typeface="Cabin"/>
              </a:rPr>
              <a:t>- Compare and consider these careers in relation to:</a:t>
            </a:r>
            <a:endParaRPr b="0" i="0" sz="2200" u="none" cap="none" strike="noStrike">
              <a:solidFill>
                <a:srgbClr val="FF9900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39" name="Google Shape;139;p8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40" name="Google Shape;140;p8"/>
          <p:cNvSpPr txBox="1"/>
          <p:nvPr/>
        </p:nvSpPr>
        <p:spPr>
          <a:xfrm>
            <a:off x="0" y="1720525"/>
            <a:ext cx="91440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RE-VISION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141" name="Google Shape;14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56175" y="1774475"/>
            <a:ext cx="477100" cy="4771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8"/>
          <p:cNvGrpSpPr/>
          <p:nvPr/>
        </p:nvGrpSpPr>
        <p:grpSpPr>
          <a:xfrm>
            <a:off x="2470768" y="3452075"/>
            <a:ext cx="4354859" cy="554100"/>
            <a:chOff x="3215727" y="3271650"/>
            <a:chExt cx="3257674" cy="554100"/>
          </a:xfrm>
        </p:grpSpPr>
        <p:sp>
          <p:nvSpPr>
            <p:cNvPr id="143" name="Google Shape;143;p8"/>
            <p:cNvSpPr txBox="1"/>
            <p:nvPr/>
          </p:nvSpPr>
          <p:spPr>
            <a:xfrm>
              <a:off x="3215727" y="3271650"/>
              <a:ext cx="1035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1" i="0" lang="en" sz="2400" u="none" cap="none" strike="noStrike">
                  <a:solidFill>
                    <a:srgbClr val="4A86E8"/>
                  </a:solidFill>
                  <a:latin typeface="Cabin"/>
                  <a:ea typeface="Cabin"/>
                  <a:cs typeface="Cabin"/>
                  <a:sym typeface="Cabin"/>
                </a:rPr>
                <a:t>SELF  + </a:t>
              </a:r>
              <a:endParaRPr b="1" i="0" sz="2400" u="none" cap="none" strike="noStrike">
                <a:solidFill>
                  <a:srgbClr val="4A86E8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44" name="Google Shape;144;p8"/>
            <p:cNvSpPr txBox="1"/>
            <p:nvPr/>
          </p:nvSpPr>
          <p:spPr>
            <a:xfrm>
              <a:off x="4060202" y="3279300"/>
              <a:ext cx="14280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b="1" i="0" lang="en" sz="2300" u="none" cap="none" strike="noStrike">
                  <a:solidFill>
                    <a:srgbClr val="4A86E8"/>
                  </a:solidFill>
                  <a:latin typeface="Cabin"/>
                  <a:ea typeface="Cabin"/>
                  <a:cs typeface="Cabin"/>
                  <a:sym typeface="Cabin"/>
                </a:rPr>
                <a:t>SECURITY   +</a:t>
              </a:r>
              <a:endParaRPr b="1" i="0" sz="2300" u="none" cap="none" strike="noStrike">
                <a:solidFill>
                  <a:srgbClr val="4A86E8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  <p:sp>
          <p:nvSpPr>
            <p:cNvPr id="145" name="Google Shape;145;p8"/>
            <p:cNvSpPr txBox="1"/>
            <p:nvPr/>
          </p:nvSpPr>
          <p:spPr>
            <a:xfrm>
              <a:off x="5335801" y="3279300"/>
              <a:ext cx="11376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Arial"/>
                <a:buNone/>
              </a:pPr>
              <a:r>
                <a:rPr b="1" i="0" lang="en" sz="2300" u="none" cap="none" strike="noStrike">
                  <a:solidFill>
                    <a:srgbClr val="4A86E8"/>
                  </a:solidFill>
                  <a:latin typeface="Cabin"/>
                  <a:ea typeface="Cabin"/>
                  <a:cs typeface="Cabin"/>
                  <a:sym typeface="Cabin"/>
                </a:rPr>
                <a:t>SOCIETY </a:t>
              </a:r>
              <a:endParaRPr b="1" i="0" sz="2300" u="none" cap="none" strike="noStrike">
                <a:solidFill>
                  <a:srgbClr val="4A86E8"/>
                </a:solidFill>
                <a:latin typeface="Cabin"/>
                <a:ea typeface="Cabin"/>
                <a:cs typeface="Cabin"/>
                <a:sym typeface="Cabin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9"/>
          <p:cNvSpPr txBox="1"/>
          <p:nvPr>
            <p:ph type="title"/>
          </p:nvPr>
        </p:nvSpPr>
        <p:spPr>
          <a:xfrm>
            <a:off x="1075950" y="279525"/>
            <a:ext cx="75387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" sz="2800">
                <a:solidFill>
                  <a:schemeClr val="lt1"/>
                </a:solidFill>
              </a:rPr>
              <a:t>High School CAREER CONNECT</a:t>
            </a:r>
            <a:endParaRPr sz="2800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51" name="Google Shape;151;p9"/>
          <p:cNvSpPr txBox="1"/>
          <p:nvPr/>
        </p:nvSpPr>
        <p:spPr>
          <a:xfrm>
            <a:off x="1049850" y="1810150"/>
            <a:ext cx="69513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en" sz="2600" u="none" cap="none" strike="noStrike">
                <a:solidFill>
                  <a:srgbClr val="073763"/>
                </a:solidFill>
                <a:latin typeface="Cabin"/>
                <a:ea typeface="Cabin"/>
                <a:cs typeface="Cabin"/>
                <a:sym typeface="Cabin"/>
              </a:rPr>
              <a:t>WORK TIME</a:t>
            </a:r>
            <a:endParaRPr b="0" i="0" sz="2600" u="none" cap="none" strike="noStrike">
              <a:solidFill>
                <a:srgbClr val="073763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52" name="Google Shape;152;p9"/>
          <p:cNvSpPr txBox="1"/>
          <p:nvPr/>
        </p:nvSpPr>
        <p:spPr>
          <a:xfrm>
            <a:off x="150" y="2398650"/>
            <a:ext cx="9144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1C4587"/>
                </a:solidFill>
                <a:latin typeface="Cabin"/>
                <a:ea typeface="Cabin"/>
                <a:cs typeface="Cabin"/>
                <a:sym typeface="Cabin"/>
              </a:rPr>
              <a:t>Complete your RE-VISION!</a:t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1C4587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153" name="Google Shape;15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3395475" y="1654274"/>
            <a:ext cx="481250" cy="48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